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6.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7.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21.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notesSlides/notesSlide38.xml" ContentType="application/vnd.openxmlformats-officedocument.presentationml.notesSlide+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comments/modernComment_103_B62AE2BD.xml" ContentType="application/vnd.ms-powerpoint.comments+xml"/>
  <Override PartName="/ppt/authors.xml" ContentType="application/vnd.ms-powerpoint.auth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8"/>
  </p:notesMasterIdLst>
  <p:sldIdLst>
    <p:sldId id="260" r:id="rId2"/>
    <p:sldId id="259" r:id="rId3"/>
    <p:sldId id="261" r:id="rId4"/>
    <p:sldId id="265" r:id="rId5"/>
    <p:sldId id="305" r:id="rId6"/>
    <p:sldId id="306" r:id="rId7"/>
    <p:sldId id="307" r:id="rId8"/>
    <p:sldId id="308" r:id="rId9"/>
    <p:sldId id="352" r:id="rId10"/>
    <p:sldId id="353" r:id="rId11"/>
    <p:sldId id="309" r:id="rId12"/>
    <p:sldId id="310" r:id="rId13"/>
    <p:sldId id="354" r:id="rId14"/>
    <p:sldId id="285" r:id="rId15"/>
    <p:sldId id="311" r:id="rId16"/>
    <p:sldId id="312" r:id="rId17"/>
    <p:sldId id="313" r:id="rId18"/>
    <p:sldId id="314" r:id="rId19"/>
    <p:sldId id="315" r:id="rId20"/>
    <p:sldId id="355" r:id="rId21"/>
    <p:sldId id="316" r:id="rId22"/>
    <p:sldId id="317" r:id="rId23"/>
    <p:sldId id="318" r:id="rId24"/>
    <p:sldId id="319" r:id="rId25"/>
    <p:sldId id="320" r:id="rId26"/>
    <p:sldId id="321" r:id="rId27"/>
    <p:sldId id="322" r:id="rId28"/>
    <p:sldId id="323" r:id="rId29"/>
    <p:sldId id="324" r:id="rId30"/>
    <p:sldId id="325" r:id="rId31"/>
    <p:sldId id="326" r:id="rId32"/>
    <p:sldId id="327" r:id="rId33"/>
    <p:sldId id="328" r:id="rId34"/>
    <p:sldId id="329" r:id="rId35"/>
    <p:sldId id="330" r:id="rId36"/>
    <p:sldId id="331" r:id="rId37"/>
    <p:sldId id="332" r:id="rId38"/>
    <p:sldId id="333" r:id="rId39"/>
    <p:sldId id="335" r:id="rId40"/>
    <p:sldId id="336" r:id="rId41"/>
    <p:sldId id="337" r:id="rId42"/>
    <p:sldId id="338" r:id="rId43"/>
    <p:sldId id="339" r:id="rId44"/>
    <p:sldId id="340" r:id="rId45"/>
    <p:sldId id="356" r:id="rId46"/>
    <p:sldId id="341" r:id="rId47"/>
    <p:sldId id="342" r:id="rId48"/>
    <p:sldId id="343" r:id="rId49"/>
    <p:sldId id="344" r:id="rId50"/>
    <p:sldId id="345" r:id="rId51"/>
    <p:sldId id="346" r:id="rId52"/>
    <p:sldId id="347" r:id="rId53"/>
    <p:sldId id="348" r:id="rId54"/>
    <p:sldId id="349" r:id="rId55"/>
    <p:sldId id="350" r:id="rId56"/>
    <p:sldId id="351" r:id="rId57"/>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F219206-A1CD-A356-E767-FC6E356A4008}" name="Riadhotul Firda Iskandar" initials="RI" userId="4bdcfaf2c9794e55"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99FF"/>
    <a:srgbClr val="1A86D0"/>
    <a:srgbClr val="0077D0"/>
    <a:srgbClr val="2EA085"/>
    <a:srgbClr val="2C987E"/>
    <a:srgbClr val="09C7C2"/>
    <a:srgbClr val="1777B9"/>
    <a:srgbClr val="D7885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319" autoAdjust="0"/>
    <p:restoredTop sz="93779" autoAdjust="0"/>
  </p:normalViewPr>
  <p:slideViewPr>
    <p:cSldViewPr>
      <p:cViewPr varScale="1">
        <p:scale>
          <a:sx n="113" d="100"/>
          <a:sy n="113" d="100"/>
        </p:scale>
        <p:origin x="858" y="84"/>
      </p:cViewPr>
      <p:guideLst>
        <p:guide orient="horz" pos="162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microsoft.com/office/2018/10/relationships/authors" Target="author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s>
</file>

<file path=ppt/comments/modernComment_103_B62AE2BD.xml><?xml version="1.0" encoding="utf-8"?>
<p188:cmLst xmlns:a="http://schemas.openxmlformats.org/drawingml/2006/main" xmlns:r="http://schemas.openxmlformats.org/officeDocument/2006/relationships" xmlns:p188="http://schemas.microsoft.com/office/powerpoint/2018/8/main">
  <p188:cm id="{8CED3692-A2FE-0E40-82E0-FB21E0F0CC40}" authorId="{6F219206-A1CD-A356-E767-FC6E356A4008}" created="2023-05-31T03:49:04.956">
    <pc:sldMkLst xmlns:pc="http://schemas.microsoft.com/office/powerpoint/2013/main/command">
      <pc:docMk/>
      <pc:sldMk cId="3056263869" sldId="259"/>
    </pc:sldMkLst>
    <p188:txBody>
      <a:bodyPr/>
      <a:lstStyle/>
      <a:p>
        <a:r>
          <a:rPr lang="id-ID"/>
          <a:t>Penambahan gambar hal 183</a:t>
        </a:r>
      </a:p>
    </p188:txBody>
  </p188:cm>
</p188:cmLst>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6_1">
  <dgm:title val=""/>
  <dgm:desc val=""/>
  <dgm:catLst>
    <dgm:cat type="accent6" pri="11100"/>
  </dgm:catLst>
  <dgm:styleLbl name="node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6">
        <a:shade val="80000"/>
      </a:schemeClr>
    </dgm:linClrLst>
    <dgm:effectClrLst/>
    <dgm:txLinClrLst/>
    <dgm:txFillClrLst/>
    <dgm:txEffectClrLst/>
  </dgm:styleLbl>
  <dgm:styleLbl name="node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f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align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b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dgm:txEffectClrLst/>
  </dgm:styleLbl>
  <dgm:styleLbl name="parChTrans2D2">
    <dgm:fillClrLst meth="repeat">
      <a:schemeClr val="accent6"/>
    </dgm:fillClrLst>
    <dgm:linClrLst meth="repeat">
      <a:schemeClr val="accent6"/>
    </dgm:linClrLst>
    <dgm:effectClrLst/>
    <dgm:txLinClrLst/>
    <dgm:txFillClrLst/>
    <dgm:txEffectClrLst/>
  </dgm:styleLbl>
  <dgm:styleLbl name="parChTrans2D3">
    <dgm:fillClrLst meth="repeat">
      <a:schemeClr val="accent6"/>
    </dgm:fillClrLst>
    <dgm:linClrLst meth="repeat">
      <a:schemeClr val="accent6"/>
    </dgm:linClrLst>
    <dgm:effectClrLst/>
    <dgm:txLinClrLst/>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con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align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trAlignAcc1">
    <dgm:fillClrLst meth="repeat">
      <a:schemeClr val="accent6">
        <a:alpha val="40000"/>
        <a:tint val="40000"/>
      </a:schemeClr>
    </dgm:fillClrLst>
    <dgm:linClrLst meth="repeat">
      <a:schemeClr val="accent6"/>
    </dgm:linClrLst>
    <dgm:effectClrLst/>
    <dgm:txLinClrLst/>
    <dgm:txFillClrLst meth="repeat">
      <a:schemeClr val="dk1"/>
    </dgm:txFillClrLst>
    <dgm:txEffectClrLst/>
  </dgm:styleLbl>
  <dgm:styleLbl name="b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fgAcc0">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2">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3">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4">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6_1">
  <dgm:title val=""/>
  <dgm:desc val=""/>
  <dgm:catLst>
    <dgm:cat type="accent6" pri="11100"/>
  </dgm:catLst>
  <dgm:styleLbl name="node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6">
        <a:shade val="80000"/>
      </a:schemeClr>
    </dgm:linClrLst>
    <dgm:effectClrLst/>
    <dgm:txLinClrLst/>
    <dgm:txFillClrLst/>
    <dgm:txEffectClrLst/>
  </dgm:styleLbl>
  <dgm:styleLbl name="node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f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align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b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dgm:txEffectClrLst/>
  </dgm:styleLbl>
  <dgm:styleLbl name="parChTrans2D2">
    <dgm:fillClrLst meth="repeat">
      <a:schemeClr val="accent6"/>
    </dgm:fillClrLst>
    <dgm:linClrLst meth="repeat">
      <a:schemeClr val="accent6"/>
    </dgm:linClrLst>
    <dgm:effectClrLst/>
    <dgm:txLinClrLst/>
    <dgm:txFillClrLst/>
    <dgm:txEffectClrLst/>
  </dgm:styleLbl>
  <dgm:styleLbl name="parChTrans2D3">
    <dgm:fillClrLst meth="repeat">
      <a:schemeClr val="accent6"/>
    </dgm:fillClrLst>
    <dgm:linClrLst meth="repeat">
      <a:schemeClr val="accent6"/>
    </dgm:linClrLst>
    <dgm:effectClrLst/>
    <dgm:txLinClrLst/>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con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align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trAlignAcc1">
    <dgm:fillClrLst meth="repeat">
      <a:schemeClr val="accent6">
        <a:alpha val="40000"/>
        <a:tint val="40000"/>
      </a:schemeClr>
    </dgm:fillClrLst>
    <dgm:linClrLst meth="repeat">
      <a:schemeClr val="accent6"/>
    </dgm:linClrLst>
    <dgm:effectClrLst/>
    <dgm:txLinClrLst/>
    <dgm:txFillClrLst meth="repeat">
      <a:schemeClr val="dk1"/>
    </dgm:txFillClrLst>
    <dgm:txEffectClrLst/>
  </dgm:styleLbl>
  <dgm:styleLbl name="b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fgAcc0">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2">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3">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4">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6_4">
  <dgm:title val=""/>
  <dgm:desc val=""/>
  <dgm:catLst>
    <dgm:cat type="accent6" pri="11400"/>
  </dgm:catLst>
  <dgm:styleLbl name="node0">
    <dgm:fillClrLst meth="cycle">
      <a:schemeClr val="accent6">
        <a:shade val="60000"/>
      </a:schemeClr>
    </dgm:fillClrLst>
    <dgm:linClrLst meth="repeat">
      <a:schemeClr val="lt1"/>
    </dgm:linClrLst>
    <dgm:effectClrLst/>
    <dgm:txLinClrLst/>
    <dgm:txFillClrLst/>
    <dgm:txEffectClrLst/>
  </dgm:styleLbl>
  <dgm:styleLbl name="alignNode1">
    <dgm:fillClrLst meth="cycle">
      <a:schemeClr val="accent6">
        <a:shade val="50000"/>
      </a:schemeClr>
      <a:schemeClr val="accent6">
        <a:tint val="55000"/>
      </a:schemeClr>
    </dgm:fillClrLst>
    <dgm:linClrLst meth="cycle">
      <a:schemeClr val="accent6">
        <a:shade val="50000"/>
      </a:schemeClr>
      <a:schemeClr val="accent6">
        <a:tint val="55000"/>
      </a:schemeClr>
    </dgm:linClrLst>
    <dgm:effectClrLst/>
    <dgm:txLinClrLst/>
    <dgm:txFillClrLst/>
    <dgm:txEffectClrLst/>
  </dgm:styleLbl>
  <dgm:styleLbl name="node1">
    <dgm:fillClrLst meth="cycle">
      <a:schemeClr val="accent6">
        <a:shade val="50000"/>
      </a:schemeClr>
      <a:schemeClr val="accent6">
        <a:tint val="55000"/>
      </a:schemeClr>
    </dgm:fillClrLst>
    <dgm:linClrLst meth="repeat">
      <a:schemeClr val="lt1"/>
    </dgm:linClrLst>
    <dgm:effectClrLst/>
    <dgm:txLinClrLst/>
    <dgm:txFillClrLst/>
    <dgm:txEffectClrLst/>
  </dgm:styleLbl>
  <dgm:styleLbl name="lnNode1">
    <dgm:fillClrLst meth="cycle">
      <a:schemeClr val="accent6">
        <a:shade val="50000"/>
      </a:schemeClr>
      <a:schemeClr val="accent6">
        <a:tint val="55000"/>
      </a:schemeClr>
    </dgm:fillClrLst>
    <dgm:linClrLst meth="repeat">
      <a:schemeClr val="lt1"/>
    </dgm:linClrLst>
    <dgm:effectClrLst/>
    <dgm:txLinClrLst/>
    <dgm:txFillClrLst/>
    <dgm:txEffectClrLst/>
  </dgm:styleLbl>
  <dgm:styleLbl name="vennNode1">
    <dgm:fillClrLst meth="cycle">
      <a:schemeClr val="accent6">
        <a:shade val="80000"/>
        <a:alpha val="50000"/>
      </a:schemeClr>
      <a:schemeClr val="accent6">
        <a:tint val="50000"/>
        <a:alpha val="50000"/>
      </a:schemeClr>
    </dgm:fillClrLst>
    <dgm:linClrLst meth="repeat">
      <a:schemeClr val="lt1"/>
    </dgm:linClrLst>
    <dgm:effectClrLst/>
    <dgm:txLinClrLst/>
    <dgm:txFillClrLst/>
    <dgm:txEffectClrLst/>
  </dgm:styleLbl>
  <dgm:styleLbl name="node2">
    <dgm:fillClrLst>
      <a:schemeClr val="accent6">
        <a:shade val="80000"/>
      </a:schemeClr>
    </dgm:fillClrLst>
    <dgm:linClrLst meth="repeat">
      <a:schemeClr val="lt1"/>
    </dgm:linClrLst>
    <dgm:effectClrLst/>
    <dgm:txLinClrLst/>
    <dgm:txFillClrLst/>
    <dgm:txEffectClrLst/>
  </dgm:styleLbl>
  <dgm:styleLbl name="node3">
    <dgm:fillClrLst>
      <a:schemeClr val="accent6">
        <a:tint val="99000"/>
      </a:schemeClr>
    </dgm:fillClrLst>
    <dgm:linClrLst meth="repeat">
      <a:schemeClr val="lt1"/>
    </dgm:linClrLst>
    <dgm:effectClrLst/>
    <dgm:txLinClrLst/>
    <dgm:txFillClrLst/>
    <dgm:txEffectClrLst/>
  </dgm:styleLbl>
  <dgm:styleLbl name="node4">
    <dgm:fillClrLst>
      <a:schemeClr val="accent6">
        <a:tint val="70000"/>
      </a:schemeClr>
    </dgm:fillClrLst>
    <dgm:linClrLst meth="repeat">
      <a:schemeClr val="lt1"/>
    </dgm:linClrLst>
    <dgm:effectClrLst/>
    <dgm:txLinClrLst/>
    <dgm:txFillClrLst/>
    <dgm:txEffectClrLst/>
  </dgm:styleLbl>
  <dgm:styleLbl name="fg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fg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bg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sibTrans1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shade val="80000"/>
      </a:schemeClr>
    </dgm:fillClrLst>
    <dgm:linClrLst meth="repeat">
      <a:schemeClr val="lt1"/>
    </dgm:linClrLst>
    <dgm:effectClrLst/>
    <dgm:txLinClrLst/>
    <dgm:txFillClrLst/>
    <dgm:txEffectClrLst/>
  </dgm:styleLbl>
  <dgm:styleLbl name="asst1">
    <dgm:fillClrLst meth="repeat">
      <a:schemeClr val="accent6">
        <a:shade val="80000"/>
      </a:schemeClr>
    </dgm:fillClrLst>
    <dgm:linClrLst meth="repeat">
      <a:schemeClr val="lt1"/>
    </dgm:linClrLst>
    <dgm:effectClrLst/>
    <dgm:txLinClrLst/>
    <dgm:txFillClrLst/>
    <dgm:txEffectClrLst/>
  </dgm:styleLbl>
  <dgm:styleLbl name="asst2">
    <dgm:fillClrLst>
      <a:schemeClr val="accent6">
        <a:tint val="90000"/>
      </a:schemeClr>
    </dgm:fillClrLst>
    <dgm:linClrLst meth="repeat">
      <a:schemeClr val="lt1"/>
    </dgm:linClrLst>
    <dgm:effectClrLst/>
    <dgm:txLinClrLst/>
    <dgm:txFillClrLst/>
    <dgm:txEffectClrLst/>
  </dgm:styleLbl>
  <dgm:styleLbl name="asst3">
    <dgm:fillClrLst>
      <a:schemeClr val="accent6">
        <a:tint val="70000"/>
      </a:schemeClr>
    </dgm:fillClrLst>
    <dgm:linClrLst meth="repeat">
      <a:schemeClr val="lt1"/>
    </dgm:linClrLst>
    <dgm:effectClrLst/>
    <dgm:txLinClrLst/>
    <dgm:txFillClrLst/>
    <dgm:txEffectClrLst/>
  </dgm:styleLbl>
  <dgm:styleLbl name="asst4">
    <dgm:fillClrLst>
      <a:schemeClr val="accent6">
        <a:tint val="50000"/>
      </a:schemeClr>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shade val="80000"/>
      </a:schemeClr>
    </dgm:linClrLst>
    <dgm:effectClrLst/>
    <dgm:txLinClrLst/>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dk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a:tint val="90000"/>
      </a:schemeClr>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55000"/>
      </a:schemeClr>
    </dgm:fillClrLst>
    <dgm:linClrLst meth="repeat">
      <a:schemeClr val="accent6">
        <a:alpha val="90000"/>
        <a:tint val="55000"/>
      </a:schemeClr>
    </dgm:linClrLst>
    <dgm:effectClrLst/>
    <dgm:txLinClrLst/>
    <dgm:txFillClrLst meth="repeat">
      <a:schemeClr val="dk1"/>
    </dgm:txFillClrLst>
    <dgm:txEffectClrLst/>
  </dgm:styleLbl>
  <dgm:styleLbl name="alignAccFollowNode1">
    <dgm:fillClrLst meth="repeat">
      <a:schemeClr val="accent6">
        <a:alpha val="90000"/>
        <a:tint val="55000"/>
      </a:schemeClr>
    </dgm:fillClrLst>
    <dgm:linClrLst meth="repeat">
      <a:schemeClr val="accent6">
        <a:alpha val="90000"/>
        <a:tint val="55000"/>
      </a:schemeClr>
    </dgm:linClrLst>
    <dgm:effectClrLst/>
    <dgm:txLinClrLst/>
    <dgm:txFillClrLst meth="repeat">
      <a:schemeClr val="dk1"/>
    </dgm:txFillClrLst>
    <dgm:txEffectClrLst/>
  </dgm:styleLbl>
  <dgm:styleLbl name="bgAccFollowNode1">
    <dgm:fillClrLst meth="repeat">
      <a:schemeClr val="accent6">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50000"/>
      </a:schemeClr>
    </dgm:linClrLst>
    <dgm:effectClrLst/>
    <dgm:txLinClrLst/>
    <dgm:txFillClrLst meth="repeat">
      <a:schemeClr val="dk1"/>
    </dgm:txFillClrLst>
    <dgm:txEffectClrLst/>
  </dgm:styleLbl>
  <dgm:styleLbl name="bgShp">
    <dgm:fillClrLst meth="repeat">
      <a:schemeClr val="accent6">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55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4_1">
  <dgm:title val=""/>
  <dgm:desc val=""/>
  <dgm:catLst>
    <dgm:cat type="accent4" pri="11100"/>
  </dgm:catLst>
  <dgm:styleLbl name="node0">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4">
        <a:shade val="80000"/>
      </a:schemeClr>
    </dgm:linClrLst>
    <dgm:effectClrLst/>
    <dgm:txLinClrLst/>
    <dgm:txFillClrLst/>
    <dgm:txEffectClrLst/>
  </dgm:styleLbl>
  <dgm:styleLbl name="node2">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fg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align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bg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dgm:txEffectClrLst/>
  </dgm:styleLbl>
  <dgm:styleLbl name="parChTrans2D2">
    <dgm:fillClrLst meth="repeat">
      <a:schemeClr val="accent4"/>
    </dgm:fillClrLst>
    <dgm:linClrLst meth="repeat">
      <a:schemeClr val="accent4"/>
    </dgm:linClrLst>
    <dgm:effectClrLst/>
    <dgm:txLinClrLst/>
    <dgm:txFillClrLst/>
    <dgm:txEffectClrLst/>
  </dgm:styleLbl>
  <dgm:styleLbl name="parChTrans2D3">
    <dgm:fillClrLst meth="repeat">
      <a:schemeClr val="accent4"/>
    </dgm:fillClrLst>
    <dgm:linClrLst meth="repeat">
      <a:schemeClr val="accent4"/>
    </dgm:linClrLst>
    <dgm:effectClrLst/>
    <dgm:txLinClrLst/>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conF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align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trAlignAcc1">
    <dgm:fillClrLst meth="repeat">
      <a:schemeClr val="accent4">
        <a:alpha val="40000"/>
        <a:tint val="40000"/>
      </a:schemeClr>
    </dgm:fillClrLst>
    <dgm:linClrLst meth="repeat">
      <a:schemeClr val="accent4"/>
    </dgm:linClrLst>
    <dgm:effectClrLst/>
    <dgm:txLinClrLst/>
    <dgm:txFillClrLst meth="repeat">
      <a:schemeClr val="dk1"/>
    </dgm:txFillClrLst>
    <dgm:txEffectClrLst/>
  </dgm:styleLbl>
  <dgm:styleLbl name="b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fgAcc0">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2">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3">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4">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5_5">
  <dgm:title val=""/>
  <dgm:desc val=""/>
  <dgm:catLst>
    <dgm:cat type="accent5" pri="11500"/>
  </dgm:catLst>
  <dgm:styleLbl name="node0">
    <dgm:fillClrLst meth="cycle">
      <a:schemeClr val="accent5">
        <a:alpha val="80000"/>
      </a:schemeClr>
    </dgm:fillClrLst>
    <dgm:linClrLst meth="repeat">
      <a:schemeClr val="lt1"/>
    </dgm:linClrLst>
    <dgm:effectClrLst/>
    <dgm:txLinClrLst/>
    <dgm:txFillClrLst/>
    <dgm:txEffectClrLst/>
  </dgm:styleLbl>
  <dgm:styleLbl name="node1">
    <dgm:fillClrLst>
      <a:schemeClr val="accent5">
        <a:alpha val="90000"/>
      </a:schemeClr>
      <a:schemeClr val="accent5">
        <a:alpha val="50000"/>
      </a:schemeClr>
    </dgm:fillClrLst>
    <dgm:linClrLst meth="repeat">
      <a:schemeClr val="lt1"/>
    </dgm:linClrLst>
    <dgm:effectClrLst/>
    <dgm:txLinClrLst/>
    <dgm:txFillClrLst/>
    <dgm:txEffectClrLst/>
  </dgm:styleLbl>
  <dgm:styleLbl name="alignNode1">
    <dgm:fillClrLst>
      <a:schemeClr val="accent5">
        <a:alpha val="90000"/>
      </a:schemeClr>
      <a:schemeClr val="accent5">
        <a:alpha val="50000"/>
      </a:schemeClr>
    </dgm:fillClrLst>
    <dgm:linClrLst>
      <a:schemeClr val="accent5">
        <a:alpha val="90000"/>
      </a:schemeClr>
      <a:schemeClr val="accent5">
        <a:alpha val="50000"/>
      </a:schemeClr>
    </dgm:linClrLst>
    <dgm:effectClrLst/>
    <dgm:txLinClrLst/>
    <dgm:txFillClrLst/>
    <dgm:txEffectClrLst/>
  </dgm:styleLbl>
  <dgm:styleLbl name="lnNode1">
    <dgm:fillClrLst>
      <a:schemeClr val="accent5">
        <a:shade val="90000"/>
      </a:schemeClr>
      <a:schemeClr val="accent5">
        <a:alpha val="50000"/>
        <a:tint val="50000"/>
      </a:schemeClr>
    </dgm:fillClrLst>
    <dgm:linClrLst meth="repeat">
      <a:schemeClr val="lt1"/>
    </dgm:linClrLst>
    <dgm:effectClrLst/>
    <dgm:txLinClrLst/>
    <dgm:txFillClrLst/>
    <dgm:txEffectClrLst/>
  </dgm:styleLbl>
  <dgm:styleLbl name="vennNode1">
    <dgm:fillClrLst>
      <a:schemeClr val="accent5">
        <a:shade val="80000"/>
        <a:alpha val="50000"/>
      </a:schemeClr>
      <a:schemeClr val="accent5">
        <a:alpha val="20000"/>
      </a:schemeClr>
    </dgm:fillClrLst>
    <dgm:linClrLst meth="repeat">
      <a:schemeClr val="lt1"/>
    </dgm:linClrLst>
    <dgm:effectClrLst/>
    <dgm:txLinClrLst/>
    <dgm:txFillClrLst/>
    <dgm:txEffectClrLst/>
  </dgm:styleLbl>
  <dgm:styleLbl name="node2">
    <dgm:fillClrLst>
      <a:schemeClr val="accent5">
        <a:alpha val="70000"/>
      </a:schemeClr>
    </dgm:fillClrLst>
    <dgm:linClrLst meth="repeat">
      <a:schemeClr val="lt1"/>
    </dgm:linClrLst>
    <dgm:effectClrLst/>
    <dgm:txLinClrLst/>
    <dgm:txFillClrLst/>
    <dgm:txEffectClrLst/>
  </dgm:styleLbl>
  <dgm:styleLbl name="node3">
    <dgm:fillClrLst>
      <a:schemeClr val="accent5">
        <a:alpha val="50000"/>
      </a:schemeClr>
    </dgm:fillClrLst>
    <dgm:linClrLst meth="repeat">
      <a:schemeClr val="lt1"/>
    </dgm:linClrLst>
    <dgm:effectClrLst/>
    <dgm:txLinClrLst/>
    <dgm:txFillClrLst/>
    <dgm:txEffectClrLst/>
  </dgm:styleLbl>
  <dgm:styleLbl name="node4">
    <dgm:fillClrLst>
      <a:schemeClr val="accent5">
        <a:alpha val="30000"/>
      </a:schemeClr>
    </dgm:fillClrLst>
    <dgm:linClrLst meth="repeat">
      <a:schemeClr val="lt1"/>
    </dgm:linClrLst>
    <dgm:effectClrLst/>
    <dgm:txLinClrLst/>
    <dgm:txFillClrLst/>
    <dgm:txEffectClrLst/>
  </dgm:styleLbl>
  <dgm:styleLbl name="fgImgPlace1">
    <dgm:fillClrLst>
      <a:schemeClr val="accent5">
        <a:tint val="50000"/>
        <a:alpha val="90000"/>
      </a:schemeClr>
      <a:schemeClr val="accent5">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dgm:txEffectClrLst/>
  </dgm:styleLbl>
  <dgm:styleLbl name="fgSibTrans2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dgm:txEffectClrLst/>
  </dgm:styleLbl>
  <dgm:styleLbl name="bgSibTrans2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dgm:txEffectClrLst/>
  </dgm:styleLbl>
  <dgm:styleLbl name="sibTrans1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alpha val="90000"/>
      </a:schemeClr>
    </dgm:fillClrLst>
    <dgm:linClrLst meth="repeat">
      <a:schemeClr val="lt1"/>
    </dgm:linClrLst>
    <dgm:effectClrLst/>
    <dgm:txLinClrLst/>
    <dgm:txFillClrLst/>
    <dgm:txEffectClrLst/>
  </dgm:styleLbl>
  <dgm:styleLbl name="asst1">
    <dgm:fillClrLst meth="repeat">
      <a:schemeClr val="accent5">
        <a:alpha val="90000"/>
      </a:schemeClr>
    </dgm:fillClrLst>
    <dgm:linClrLst meth="repeat">
      <a:schemeClr val="lt1"/>
    </dgm:linClrLst>
    <dgm:effectClrLst/>
    <dgm:txLinClrLst/>
    <dgm:txFillClrLst/>
    <dgm:txEffectClrLst/>
  </dgm:styleLbl>
  <dgm:styleLbl name="asst2">
    <dgm:fillClrLst>
      <a:schemeClr val="accent5">
        <a:alpha val="90000"/>
      </a:schemeClr>
    </dgm:fillClrLst>
    <dgm:linClrLst meth="repeat">
      <a:schemeClr val="lt1"/>
    </dgm:linClrLst>
    <dgm:effectClrLst/>
    <dgm:txLinClrLst/>
    <dgm:txFillClrLst/>
    <dgm:txEffectClrLst/>
  </dgm:styleLbl>
  <dgm:styleLbl name="asst3">
    <dgm:fillClrLst>
      <a:schemeClr val="accent5">
        <a:alpha val="70000"/>
      </a:schemeClr>
    </dgm:fillClrLst>
    <dgm:linClrLst meth="repeat">
      <a:schemeClr val="lt1"/>
    </dgm:linClrLst>
    <dgm:effectClrLst/>
    <dgm:txLinClrLst/>
    <dgm:txFillClrLst/>
    <dgm:txEffectClrLst/>
  </dgm:styleLbl>
  <dgm:styleLbl name="asst4">
    <dgm:fillClrLst>
      <a:schemeClr val="accent5">
        <a:alpha val="50000"/>
      </a:schemeClr>
    </dgm:fillClrLst>
    <dgm:linClrLst meth="repeat">
      <a:schemeClr val="lt1"/>
    </dgm:linClrLst>
    <dgm:effectClrLst/>
    <dgm:txLinClrLst/>
    <dgm:txFillClrLst/>
    <dgm:txEffectClrLst/>
  </dgm:styleLbl>
  <dgm:styleLbl name="parChTrans2D1">
    <dgm:fillClrLst meth="repeat">
      <a:schemeClr val="accent5">
        <a:shade val="80000"/>
      </a:schemeClr>
    </dgm:fillClrLst>
    <dgm:linClrLst meth="repeat">
      <a:schemeClr val="accent5">
        <a:shade val="80000"/>
      </a:schemeClr>
    </dgm:linClrLst>
    <dgm:effectClrLst/>
    <dgm:txLinClrLst/>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dk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0000"/>
      </a:schemeClr>
    </dgm:fillClrLst>
    <dgm:linClrLst meth="repeat">
      <a:schemeClr val="accent5">
        <a:tint val="90000"/>
      </a:schemeClr>
    </dgm:linClrLst>
    <dgm:effectClrLst/>
    <dgm:txLinClrLst/>
    <dgm:txFillClrLst meth="repeat">
      <a:schemeClr val="tx1"/>
    </dgm:txFillClrLst>
    <dgm:txEffectClrLst/>
  </dgm:styleLbl>
  <dgm:styleLbl name="parChTrans1D3">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5">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5">
        <a:alpha val="90000"/>
      </a:schemeClr>
      <a:schemeClr val="accent5">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a:schemeClr val="accent5">
        <a:alpha val="90000"/>
        <a:tint val="40000"/>
      </a:schemeClr>
      <a:schemeClr val="accent5">
        <a:alpha val="5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50000"/>
      </a:schemeClr>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9D0BE5A-95C0-4BE1-AF01-6DEF072976E6}" type="doc">
      <dgm:prSet loTypeId="urn:microsoft.com/office/officeart/2005/8/layout/hierarchy4" loCatId="hierarchy" qsTypeId="urn:microsoft.com/office/officeart/2005/8/quickstyle/simple5" qsCatId="simple" csTypeId="urn:microsoft.com/office/officeart/2005/8/colors/accent0_3" csCatId="mainScheme" phldr="1"/>
      <dgm:spPr/>
      <dgm:t>
        <a:bodyPr/>
        <a:lstStyle/>
        <a:p>
          <a:endParaRPr lang="en-ID"/>
        </a:p>
      </dgm:t>
    </dgm:pt>
    <dgm:pt modelId="{C281959E-1107-4A05-ABC5-50D35D6B94C5}" type="pres">
      <dgm:prSet presAssocID="{B9D0BE5A-95C0-4BE1-AF01-6DEF072976E6}" presName="Name0" presStyleCnt="0">
        <dgm:presLayoutVars>
          <dgm:chPref val="1"/>
          <dgm:dir/>
          <dgm:animOne val="branch"/>
          <dgm:animLvl val="lvl"/>
          <dgm:resizeHandles/>
        </dgm:presLayoutVars>
      </dgm:prSet>
      <dgm:spPr/>
      <dgm:t>
        <a:bodyPr/>
        <a:lstStyle/>
        <a:p>
          <a:endParaRPr lang="en-US"/>
        </a:p>
      </dgm:t>
    </dgm:pt>
  </dgm:ptLst>
  <dgm:cxnLst>
    <dgm:cxn modelId="{E63EA677-7183-4F9F-AC21-7FB90D81FB5B}" type="presOf" srcId="{B9D0BE5A-95C0-4BE1-AF01-6DEF072976E6}" destId="{C281959E-1107-4A05-ABC5-50D35D6B94C5}" srcOrd="0" destOrd="0" presId="urn:microsoft.com/office/officeart/2005/8/layout/hierarchy4"/>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BB9FD905-BF38-43A7-99BB-6CE54D484DAA}" type="doc">
      <dgm:prSet loTypeId="urn:microsoft.com/office/officeart/2005/8/layout/hierarchy2" loCatId="hierarchy" qsTypeId="urn:microsoft.com/office/officeart/2005/8/quickstyle/simple1" qsCatId="simple" csTypeId="urn:microsoft.com/office/officeart/2005/8/colors/accent6_1" csCatId="accent6" phldr="1"/>
      <dgm:spPr/>
      <dgm:t>
        <a:bodyPr/>
        <a:lstStyle/>
        <a:p>
          <a:endParaRPr lang="en-US"/>
        </a:p>
      </dgm:t>
    </dgm:pt>
    <dgm:pt modelId="{1EE7CF5F-BE14-4BA2-92C6-055F9E6E1E9F}">
      <dgm:prSet phldrT="[Text]" custT="1"/>
      <dgm:spPr/>
      <dgm:t>
        <a:bodyPr/>
        <a:lstStyle/>
        <a:p>
          <a:r>
            <a:rPr lang="en-US" sz="1600" dirty="0" err="1"/>
            <a:t>Segi</a:t>
          </a:r>
          <a:r>
            <a:rPr lang="en-US" sz="1600" dirty="0"/>
            <a:t> </a:t>
          </a:r>
          <a:r>
            <a:rPr lang="en-US" sz="1600" dirty="0" err="1"/>
            <a:t>Sifatnya</a:t>
          </a:r>
          <a:r>
            <a:rPr lang="en-US" sz="1600" dirty="0"/>
            <a:t> </a:t>
          </a:r>
        </a:p>
      </dgm:t>
    </dgm:pt>
    <dgm:pt modelId="{2B9CFC81-1CA1-4DA7-AFD4-3C8E3487F80A}" type="parTrans" cxnId="{58A8A714-083C-412B-98B3-3C367955BEC1}">
      <dgm:prSet/>
      <dgm:spPr/>
      <dgm:t>
        <a:bodyPr/>
        <a:lstStyle/>
        <a:p>
          <a:endParaRPr lang="en-US"/>
        </a:p>
      </dgm:t>
    </dgm:pt>
    <dgm:pt modelId="{D4C7FB82-EAC6-4A35-896B-9F266F944998}" type="sibTrans" cxnId="{58A8A714-083C-412B-98B3-3C367955BEC1}">
      <dgm:prSet/>
      <dgm:spPr/>
      <dgm:t>
        <a:bodyPr/>
        <a:lstStyle/>
        <a:p>
          <a:endParaRPr lang="en-US"/>
        </a:p>
      </dgm:t>
    </dgm:pt>
    <dgm:pt modelId="{267677B4-C705-425B-A79E-5DEDB68B15FD}">
      <dgm:prSet phldrT="[Text]" custT="1"/>
      <dgm:spPr/>
      <dgm:t>
        <a:bodyPr/>
        <a:lstStyle/>
        <a:p>
          <a:r>
            <a:rPr lang="en-US" sz="1600" dirty="0" err="1"/>
            <a:t>Asuransi</a:t>
          </a:r>
          <a:r>
            <a:rPr lang="en-US" sz="1600" dirty="0"/>
            <a:t> </a:t>
          </a:r>
          <a:r>
            <a:rPr lang="en-US" sz="1600" dirty="0" err="1"/>
            <a:t>sosial</a:t>
          </a:r>
          <a:r>
            <a:rPr lang="en-US" sz="1600" dirty="0"/>
            <a:t> </a:t>
          </a:r>
          <a:r>
            <a:rPr lang="en-US" sz="1600" dirty="0" err="1"/>
            <a:t>atau</a:t>
          </a:r>
          <a:r>
            <a:rPr lang="en-US" sz="1600" dirty="0"/>
            <a:t> </a:t>
          </a:r>
          <a:r>
            <a:rPr lang="en-US" sz="1600" dirty="0" err="1"/>
            <a:t>asuransi</a:t>
          </a:r>
          <a:r>
            <a:rPr lang="en-US" sz="1600" dirty="0"/>
            <a:t> </a:t>
          </a:r>
          <a:r>
            <a:rPr lang="en-US" sz="1600" dirty="0" err="1"/>
            <a:t>wajib</a:t>
          </a:r>
          <a:endParaRPr lang="en-US" sz="1600" dirty="0"/>
        </a:p>
      </dgm:t>
    </dgm:pt>
    <dgm:pt modelId="{B7ACB141-C77E-4128-A66A-20E5A7737609}" type="parTrans" cxnId="{DFD412A9-1DCB-45F7-9093-F4E9E1066449}">
      <dgm:prSet custT="1"/>
      <dgm:spPr/>
      <dgm:t>
        <a:bodyPr/>
        <a:lstStyle/>
        <a:p>
          <a:endParaRPr lang="en-US" sz="1600"/>
        </a:p>
      </dgm:t>
    </dgm:pt>
    <dgm:pt modelId="{F23D06CB-3E68-417D-AF7B-751FDB3F55D3}" type="sibTrans" cxnId="{DFD412A9-1DCB-45F7-9093-F4E9E1066449}">
      <dgm:prSet/>
      <dgm:spPr/>
      <dgm:t>
        <a:bodyPr/>
        <a:lstStyle/>
        <a:p>
          <a:endParaRPr lang="en-US"/>
        </a:p>
      </dgm:t>
    </dgm:pt>
    <dgm:pt modelId="{559C0679-CB0B-4542-ACE7-0C5CB50E72EB}">
      <dgm:prSet phldrT="[Text]" custT="1"/>
      <dgm:spPr/>
      <dgm:t>
        <a:bodyPr/>
        <a:lstStyle/>
        <a:p>
          <a:r>
            <a:rPr lang="en-US" sz="1600" dirty="0" err="1"/>
            <a:t>Asuransi</a:t>
          </a:r>
          <a:r>
            <a:rPr lang="en-US" sz="1600" dirty="0"/>
            <a:t> </a:t>
          </a:r>
          <a:r>
            <a:rPr lang="en-US" sz="1600" dirty="0" err="1"/>
            <a:t>sukarela</a:t>
          </a:r>
          <a:r>
            <a:rPr lang="en-US" sz="1600" dirty="0"/>
            <a:t> </a:t>
          </a:r>
        </a:p>
      </dgm:t>
    </dgm:pt>
    <dgm:pt modelId="{3F3BF9F3-639A-4009-ADA8-28CD2CA36482}" type="parTrans" cxnId="{84A231BA-BC5E-459A-9416-9784C878A8A4}">
      <dgm:prSet custT="1"/>
      <dgm:spPr/>
      <dgm:t>
        <a:bodyPr/>
        <a:lstStyle/>
        <a:p>
          <a:endParaRPr lang="en-US" sz="1600"/>
        </a:p>
      </dgm:t>
    </dgm:pt>
    <dgm:pt modelId="{2984B91A-1ECC-48B2-9B57-D29B156A7D7F}" type="sibTrans" cxnId="{84A231BA-BC5E-459A-9416-9784C878A8A4}">
      <dgm:prSet/>
      <dgm:spPr/>
      <dgm:t>
        <a:bodyPr/>
        <a:lstStyle/>
        <a:p>
          <a:endParaRPr lang="en-US"/>
        </a:p>
      </dgm:t>
    </dgm:pt>
    <dgm:pt modelId="{075F2FF7-383A-417D-97FC-4780F3F517AC}" type="pres">
      <dgm:prSet presAssocID="{BB9FD905-BF38-43A7-99BB-6CE54D484DAA}" presName="diagram" presStyleCnt="0">
        <dgm:presLayoutVars>
          <dgm:chPref val="1"/>
          <dgm:dir/>
          <dgm:animOne val="branch"/>
          <dgm:animLvl val="lvl"/>
          <dgm:resizeHandles val="exact"/>
        </dgm:presLayoutVars>
      </dgm:prSet>
      <dgm:spPr/>
      <dgm:t>
        <a:bodyPr/>
        <a:lstStyle/>
        <a:p>
          <a:endParaRPr lang="en-US"/>
        </a:p>
      </dgm:t>
    </dgm:pt>
    <dgm:pt modelId="{3F955F32-E60B-4C15-B301-EBFEA0E6009C}" type="pres">
      <dgm:prSet presAssocID="{1EE7CF5F-BE14-4BA2-92C6-055F9E6E1E9F}" presName="root1" presStyleCnt="0"/>
      <dgm:spPr/>
    </dgm:pt>
    <dgm:pt modelId="{B7E08EF7-6073-4D8D-A5C6-50904A222489}" type="pres">
      <dgm:prSet presAssocID="{1EE7CF5F-BE14-4BA2-92C6-055F9E6E1E9F}" presName="LevelOneTextNode" presStyleLbl="node0" presStyleIdx="0" presStyleCnt="1" custScaleX="130355">
        <dgm:presLayoutVars>
          <dgm:chPref val="3"/>
        </dgm:presLayoutVars>
      </dgm:prSet>
      <dgm:spPr/>
      <dgm:t>
        <a:bodyPr/>
        <a:lstStyle/>
        <a:p>
          <a:endParaRPr lang="en-US"/>
        </a:p>
      </dgm:t>
    </dgm:pt>
    <dgm:pt modelId="{0EE25782-464C-4501-A0B2-967B84C3F7D5}" type="pres">
      <dgm:prSet presAssocID="{1EE7CF5F-BE14-4BA2-92C6-055F9E6E1E9F}" presName="level2hierChild" presStyleCnt="0"/>
      <dgm:spPr/>
    </dgm:pt>
    <dgm:pt modelId="{C0692D89-B767-41F4-9CB7-C353A122F8ED}" type="pres">
      <dgm:prSet presAssocID="{B7ACB141-C77E-4128-A66A-20E5A7737609}" presName="conn2-1" presStyleLbl="parChTrans1D2" presStyleIdx="0" presStyleCnt="2"/>
      <dgm:spPr/>
      <dgm:t>
        <a:bodyPr/>
        <a:lstStyle/>
        <a:p>
          <a:endParaRPr lang="en-US"/>
        </a:p>
      </dgm:t>
    </dgm:pt>
    <dgm:pt modelId="{E866ACBE-265C-4A5B-86A9-CF819AEE70DB}" type="pres">
      <dgm:prSet presAssocID="{B7ACB141-C77E-4128-A66A-20E5A7737609}" presName="connTx" presStyleLbl="parChTrans1D2" presStyleIdx="0" presStyleCnt="2"/>
      <dgm:spPr/>
      <dgm:t>
        <a:bodyPr/>
        <a:lstStyle/>
        <a:p>
          <a:endParaRPr lang="en-US"/>
        </a:p>
      </dgm:t>
    </dgm:pt>
    <dgm:pt modelId="{9BDF6076-6EB3-4673-9862-088971E8FAD6}" type="pres">
      <dgm:prSet presAssocID="{267677B4-C705-425B-A79E-5DEDB68B15FD}" presName="root2" presStyleCnt="0"/>
      <dgm:spPr/>
    </dgm:pt>
    <dgm:pt modelId="{441A991C-26FB-4D65-9DA3-02612E7399D3}" type="pres">
      <dgm:prSet presAssocID="{267677B4-C705-425B-A79E-5DEDB68B15FD}" presName="LevelTwoTextNode" presStyleLbl="node2" presStyleIdx="0" presStyleCnt="2" custScaleX="178927">
        <dgm:presLayoutVars>
          <dgm:chPref val="3"/>
        </dgm:presLayoutVars>
      </dgm:prSet>
      <dgm:spPr/>
      <dgm:t>
        <a:bodyPr/>
        <a:lstStyle/>
        <a:p>
          <a:endParaRPr lang="en-US"/>
        </a:p>
      </dgm:t>
    </dgm:pt>
    <dgm:pt modelId="{7B2A40F2-AC7F-4AF2-8399-352AADFDC7E6}" type="pres">
      <dgm:prSet presAssocID="{267677B4-C705-425B-A79E-5DEDB68B15FD}" presName="level3hierChild" presStyleCnt="0"/>
      <dgm:spPr/>
    </dgm:pt>
    <dgm:pt modelId="{2A08E37B-7CB0-46CB-B9EA-1F9C5DBE68CC}" type="pres">
      <dgm:prSet presAssocID="{3F3BF9F3-639A-4009-ADA8-28CD2CA36482}" presName="conn2-1" presStyleLbl="parChTrans1D2" presStyleIdx="1" presStyleCnt="2"/>
      <dgm:spPr/>
      <dgm:t>
        <a:bodyPr/>
        <a:lstStyle/>
        <a:p>
          <a:endParaRPr lang="en-US"/>
        </a:p>
      </dgm:t>
    </dgm:pt>
    <dgm:pt modelId="{F0519A51-E83C-4F0A-AB28-206E8E749D71}" type="pres">
      <dgm:prSet presAssocID="{3F3BF9F3-639A-4009-ADA8-28CD2CA36482}" presName="connTx" presStyleLbl="parChTrans1D2" presStyleIdx="1" presStyleCnt="2"/>
      <dgm:spPr/>
      <dgm:t>
        <a:bodyPr/>
        <a:lstStyle/>
        <a:p>
          <a:endParaRPr lang="en-US"/>
        </a:p>
      </dgm:t>
    </dgm:pt>
    <dgm:pt modelId="{7CF98BE5-47F0-4594-ACC7-EC9D197351FF}" type="pres">
      <dgm:prSet presAssocID="{559C0679-CB0B-4542-ACE7-0C5CB50E72EB}" presName="root2" presStyleCnt="0"/>
      <dgm:spPr/>
    </dgm:pt>
    <dgm:pt modelId="{0837B802-CACA-4ABB-AA20-2CB616C320C5}" type="pres">
      <dgm:prSet presAssocID="{559C0679-CB0B-4542-ACE7-0C5CB50E72EB}" presName="LevelTwoTextNode" presStyleLbl="node2" presStyleIdx="1" presStyleCnt="2" custScaleX="175890">
        <dgm:presLayoutVars>
          <dgm:chPref val="3"/>
        </dgm:presLayoutVars>
      </dgm:prSet>
      <dgm:spPr/>
      <dgm:t>
        <a:bodyPr/>
        <a:lstStyle/>
        <a:p>
          <a:endParaRPr lang="en-US"/>
        </a:p>
      </dgm:t>
    </dgm:pt>
    <dgm:pt modelId="{8AEC70C6-84BE-4914-9850-86BCC34F0CF7}" type="pres">
      <dgm:prSet presAssocID="{559C0679-CB0B-4542-ACE7-0C5CB50E72EB}" presName="level3hierChild" presStyleCnt="0"/>
      <dgm:spPr/>
    </dgm:pt>
  </dgm:ptLst>
  <dgm:cxnLst>
    <dgm:cxn modelId="{518DCB41-A7EE-4DFC-B26C-A19725B4F6D7}" type="presOf" srcId="{B7ACB141-C77E-4128-A66A-20E5A7737609}" destId="{E866ACBE-265C-4A5B-86A9-CF819AEE70DB}" srcOrd="1" destOrd="0" presId="urn:microsoft.com/office/officeart/2005/8/layout/hierarchy2"/>
    <dgm:cxn modelId="{84A231BA-BC5E-459A-9416-9784C878A8A4}" srcId="{1EE7CF5F-BE14-4BA2-92C6-055F9E6E1E9F}" destId="{559C0679-CB0B-4542-ACE7-0C5CB50E72EB}" srcOrd="1" destOrd="0" parTransId="{3F3BF9F3-639A-4009-ADA8-28CD2CA36482}" sibTransId="{2984B91A-1ECC-48B2-9B57-D29B156A7D7F}"/>
    <dgm:cxn modelId="{58A8A714-083C-412B-98B3-3C367955BEC1}" srcId="{BB9FD905-BF38-43A7-99BB-6CE54D484DAA}" destId="{1EE7CF5F-BE14-4BA2-92C6-055F9E6E1E9F}" srcOrd="0" destOrd="0" parTransId="{2B9CFC81-1CA1-4DA7-AFD4-3C8E3487F80A}" sibTransId="{D4C7FB82-EAC6-4A35-896B-9F266F944998}"/>
    <dgm:cxn modelId="{5E36E52F-8B09-4180-A718-7FA6DBD576B2}" type="presOf" srcId="{1EE7CF5F-BE14-4BA2-92C6-055F9E6E1E9F}" destId="{B7E08EF7-6073-4D8D-A5C6-50904A222489}" srcOrd="0" destOrd="0" presId="urn:microsoft.com/office/officeart/2005/8/layout/hierarchy2"/>
    <dgm:cxn modelId="{DD9B7B80-A7B2-4554-8206-63605F8D2DB7}" type="presOf" srcId="{3F3BF9F3-639A-4009-ADA8-28CD2CA36482}" destId="{2A08E37B-7CB0-46CB-B9EA-1F9C5DBE68CC}" srcOrd="0" destOrd="0" presId="urn:microsoft.com/office/officeart/2005/8/layout/hierarchy2"/>
    <dgm:cxn modelId="{AEA443F8-66C2-45AE-9279-C7B912D51528}" type="presOf" srcId="{559C0679-CB0B-4542-ACE7-0C5CB50E72EB}" destId="{0837B802-CACA-4ABB-AA20-2CB616C320C5}" srcOrd="0" destOrd="0" presId="urn:microsoft.com/office/officeart/2005/8/layout/hierarchy2"/>
    <dgm:cxn modelId="{6388358D-2C0D-4385-9A64-CE980A986B89}" type="presOf" srcId="{B7ACB141-C77E-4128-A66A-20E5A7737609}" destId="{C0692D89-B767-41F4-9CB7-C353A122F8ED}" srcOrd="0" destOrd="0" presId="urn:microsoft.com/office/officeart/2005/8/layout/hierarchy2"/>
    <dgm:cxn modelId="{D57609C6-1274-480D-B506-275B0EFE0BEB}" type="presOf" srcId="{3F3BF9F3-639A-4009-ADA8-28CD2CA36482}" destId="{F0519A51-E83C-4F0A-AB28-206E8E749D71}" srcOrd="1" destOrd="0" presId="urn:microsoft.com/office/officeart/2005/8/layout/hierarchy2"/>
    <dgm:cxn modelId="{DFD412A9-1DCB-45F7-9093-F4E9E1066449}" srcId="{1EE7CF5F-BE14-4BA2-92C6-055F9E6E1E9F}" destId="{267677B4-C705-425B-A79E-5DEDB68B15FD}" srcOrd="0" destOrd="0" parTransId="{B7ACB141-C77E-4128-A66A-20E5A7737609}" sibTransId="{F23D06CB-3E68-417D-AF7B-751FDB3F55D3}"/>
    <dgm:cxn modelId="{0A8297B8-C6DF-4F88-AAB0-0FC3BCF042EC}" type="presOf" srcId="{BB9FD905-BF38-43A7-99BB-6CE54D484DAA}" destId="{075F2FF7-383A-417D-97FC-4780F3F517AC}" srcOrd="0" destOrd="0" presId="urn:microsoft.com/office/officeart/2005/8/layout/hierarchy2"/>
    <dgm:cxn modelId="{38D724C8-5DEF-47BA-8176-FEAFC1DC96A2}" type="presOf" srcId="{267677B4-C705-425B-A79E-5DEDB68B15FD}" destId="{441A991C-26FB-4D65-9DA3-02612E7399D3}" srcOrd="0" destOrd="0" presId="urn:microsoft.com/office/officeart/2005/8/layout/hierarchy2"/>
    <dgm:cxn modelId="{EA476975-D468-4EC5-89CD-BD24645DF095}" type="presParOf" srcId="{075F2FF7-383A-417D-97FC-4780F3F517AC}" destId="{3F955F32-E60B-4C15-B301-EBFEA0E6009C}" srcOrd="0" destOrd="0" presId="urn:microsoft.com/office/officeart/2005/8/layout/hierarchy2"/>
    <dgm:cxn modelId="{57D32DBD-E7E3-45AE-93C3-7B3461FF8C4E}" type="presParOf" srcId="{3F955F32-E60B-4C15-B301-EBFEA0E6009C}" destId="{B7E08EF7-6073-4D8D-A5C6-50904A222489}" srcOrd="0" destOrd="0" presId="urn:microsoft.com/office/officeart/2005/8/layout/hierarchy2"/>
    <dgm:cxn modelId="{0297F68B-357D-4201-8315-1B2618A9D176}" type="presParOf" srcId="{3F955F32-E60B-4C15-B301-EBFEA0E6009C}" destId="{0EE25782-464C-4501-A0B2-967B84C3F7D5}" srcOrd="1" destOrd="0" presId="urn:microsoft.com/office/officeart/2005/8/layout/hierarchy2"/>
    <dgm:cxn modelId="{96D5DD22-232D-416E-9A02-45B29017FD65}" type="presParOf" srcId="{0EE25782-464C-4501-A0B2-967B84C3F7D5}" destId="{C0692D89-B767-41F4-9CB7-C353A122F8ED}" srcOrd="0" destOrd="0" presId="urn:microsoft.com/office/officeart/2005/8/layout/hierarchy2"/>
    <dgm:cxn modelId="{E6DEA552-717B-4663-9F0C-E3EBAAC6C70B}" type="presParOf" srcId="{C0692D89-B767-41F4-9CB7-C353A122F8ED}" destId="{E866ACBE-265C-4A5B-86A9-CF819AEE70DB}" srcOrd="0" destOrd="0" presId="urn:microsoft.com/office/officeart/2005/8/layout/hierarchy2"/>
    <dgm:cxn modelId="{ADCBB881-46B3-49A6-BE8C-681B8B665014}" type="presParOf" srcId="{0EE25782-464C-4501-A0B2-967B84C3F7D5}" destId="{9BDF6076-6EB3-4673-9862-088971E8FAD6}" srcOrd="1" destOrd="0" presId="urn:microsoft.com/office/officeart/2005/8/layout/hierarchy2"/>
    <dgm:cxn modelId="{1239F144-2245-470D-8A78-2BB109151689}" type="presParOf" srcId="{9BDF6076-6EB3-4673-9862-088971E8FAD6}" destId="{441A991C-26FB-4D65-9DA3-02612E7399D3}" srcOrd="0" destOrd="0" presId="urn:microsoft.com/office/officeart/2005/8/layout/hierarchy2"/>
    <dgm:cxn modelId="{CF917E3E-8820-46F1-BD67-7EBDBEF8FD4B}" type="presParOf" srcId="{9BDF6076-6EB3-4673-9862-088971E8FAD6}" destId="{7B2A40F2-AC7F-4AF2-8399-352AADFDC7E6}" srcOrd="1" destOrd="0" presId="urn:microsoft.com/office/officeart/2005/8/layout/hierarchy2"/>
    <dgm:cxn modelId="{D15907E8-382C-430D-87F6-7C1067DD48CC}" type="presParOf" srcId="{0EE25782-464C-4501-A0B2-967B84C3F7D5}" destId="{2A08E37B-7CB0-46CB-B9EA-1F9C5DBE68CC}" srcOrd="2" destOrd="0" presId="urn:microsoft.com/office/officeart/2005/8/layout/hierarchy2"/>
    <dgm:cxn modelId="{F206DFCC-7A0F-4A96-B8E9-F7CCEDD6591F}" type="presParOf" srcId="{2A08E37B-7CB0-46CB-B9EA-1F9C5DBE68CC}" destId="{F0519A51-E83C-4F0A-AB28-206E8E749D71}" srcOrd="0" destOrd="0" presId="urn:microsoft.com/office/officeart/2005/8/layout/hierarchy2"/>
    <dgm:cxn modelId="{2467F6FA-7B89-4FB6-9F5C-828B9A067208}" type="presParOf" srcId="{0EE25782-464C-4501-A0B2-967B84C3F7D5}" destId="{7CF98BE5-47F0-4594-ACC7-EC9D197351FF}" srcOrd="3" destOrd="0" presId="urn:microsoft.com/office/officeart/2005/8/layout/hierarchy2"/>
    <dgm:cxn modelId="{94E4FF66-DC0D-454C-B9EB-B1D007DBBC84}" type="presParOf" srcId="{7CF98BE5-47F0-4594-ACC7-EC9D197351FF}" destId="{0837B802-CACA-4ABB-AA20-2CB616C320C5}" srcOrd="0" destOrd="0" presId="urn:microsoft.com/office/officeart/2005/8/layout/hierarchy2"/>
    <dgm:cxn modelId="{58BAFA41-6BC7-44AE-B450-6631E775EF5F}" type="presParOf" srcId="{7CF98BE5-47F0-4594-ACC7-EC9D197351FF}" destId="{8AEC70C6-84BE-4914-9850-86BCC34F0CF7}" srcOrd="1" destOrd="0" presId="urn:microsoft.com/office/officeart/2005/8/layout/hierarchy2"/>
  </dgm:cxnLst>
  <dgm:bg/>
  <dgm:whole/>
  <dgm:extLst>
    <a:ext uri="http://schemas.microsoft.com/office/drawing/2008/diagram">
      <dsp:dataModelExt xmlns:dsp="http://schemas.microsoft.com/office/drawing/2008/diagram" relId="rId15"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BB9FD905-BF38-43A7-99BB-6CE54D484DAA}" type="doc">
      <dgm:prSet loTypeId="urn:microsoft.com/office/officeart/2005/8/layout/hierarchy2" loCatId="hierarchy" qsTypeId="urn:microsoft.com/office/officeart/2005/8/quickstyle/simple1" qsCatId="simple" csTypeId="urn:microsoft.com/office/officeart/2005/8/colors/accent6_1" csCatId="accent6" phldr="1"/>
      <dgm:spPr/>
      <dgm:t>
        <a:bodyPr/>
        <a:lstStyle/>
        <a:p>
          <a:endParaRPr lang="en-US"/>
        </a:p>
      </dgm:t>
    </dgm:pt>
    <dgm:pt modelId="{1EE7CF5F-BE14-4BA2-92C6-055F9E6E1E9F}">
      <dgm:prSet phldrT="[Text]" custT="1"/>
      <dgm:spPr/>
      <dgm:t>
        <a:bodyPr/>
        <a:lstStyle/>
        <a:p>
          <a:r>
            <a:rPr lang="en-US" sz="1600" dirty="0" err="1"/>
            <a:t>Segi</a:t>
          </a:r>
          <a:r>
            <a:rPr lang="en-US" sz="1600" dirty="0"/>
            <a:t> </a:t>
          </a:r>
          <a:r>
            <a:rPr lang="en-US" sz="1600" dirty="0" err="1"/>
            <a:t>Objek</a:t>
          </a:r>
          <a:r>
            <a:rPr lang="en-US" sz="1600" dirty="0"/>
            <a:t> &amp; </a:t>
          </a:r>
          <a:r>
            <a:rPr lang="en-US" sz="1600" dirty="0" err="1"/>
            <a:t>Bidang</a:t>
          </a:r>
          <a:r>
            <a:rPr lang="en-US" sz="1600" dirty="0"/>
            <a:t> Usaha</a:t>
          </a:r>
        </a:p>
      </dgm:t>
    </dgm:pt>
    <dgm:pt modelId="{2B9CFC81-1CA1-4DA7-AFD4-3C8E3487F80A}" type="parTrans" cxnId="{58A8A714-083C-412B-98B3-3C367955BEC1}">
      <dgm:prSet/>
      <dgm:spPr/>
      <dgm:t>
        <a:bodyPr/>
        <a:lstStyle/>
        <a:p>
          <a:endParaRPr lang="en-US"/>
        </a:p>
      </dgm:t>
    </dgm:pt>
    <dgm:pt modelId="{D4C7FB82-EAC6-4A35-896B-9F266F944998}" type="sibTrans" cxnId="{58A8A714-083C-412B-98B3-3C367955BEC1}">
      <dgm:prSet/>
      <dgm:spPr/>
      <dgm:t>
        <a:bodyPr/>
        <a:lstStyle/>
        <a:p>
          <a:endParaRPr lang="en-US"/>
        </a:p>
      </dgm:t>
    </dgm:pt>
    <dgm:pt modelId="{559C0679-CB0B-4542-ACE7-0C5CB50E72EB}">
      <dgm:prSet phldrT="[Text]" custT="1"/>
      <dgm:spPr/>
      <dgm:t>
        <a:bodyPr/>
        <a:lstStyle/>
        <a:p>
          <a:r>
            <a:rPr lang="fi-FI" sz="1600" dirty="0"/>
            <a:t>Asuransi umum atau asuransi kerugian</a:t>
          </a:r>
          <a:endParaRPr lang="en-US" sz="1600" dirty="0"/>
        </a:p>
      </dgm:t>
    </dgm:pt>
    <dgm:pt modelId="{3F3BF9F3-639A-4009-ADA8-28CD2CA36482}" type="parTrans" cxnId="{84A231BA-BC5E-459A-9416-9784C878A8A4}">
      <dgm:prSet custT="1"/>
      <dgm:spPr/>
      <dgm:t>
        <a:bodyPr/>
        <a:lstStyle/>
        <a:p>
          <a:endParaRPr lang="en-US" sz="1600"/>
        </a:p>
      </dgm:t>
    </dgm:pt>
    <dgm:pt modelId="{2984B91A-1ECC-48B2-9B57-D29B156A7D7F}" type="sibTrans" cxnId="{84A231BA-BC5E-459A-9416-9784C878A8A4}">
      <dgm:prSet/>
      <dgm:spPr/>
      <dgm:t>
        <a:bodyPr/>
        <a:lstStyle/>
        <a:p>
          <a:endParaRPr lang="en-US"/>
        </a:p>
      </dgm:t>
    </dgm:pt>
    <dgm:pt modelId="{3489B4D1-A91C-4374-8327-1AE3E483A39D}">
      <dgm:prSet custT="1"/>
      <dgm:spPr/>
      <dgm:t>
        <a:bodyPr/>
        <a:lstStyle/>
        <a:p>
          <a:r>
            <a:rPr lang="en-US" sz="1600" dirty="0" err="1"/>
            <a:t>Asuransi</a:t>
          </a:r>
          <a:r>
            <a:rPr lang="en-US" sz="1600" dirty="0"/>
            <a:t> orang</a:t>
          </a:r>
        </a:p>
      </dgm:t>
    </dgm:pt>
    <dgm:pt modelId="{7CDAD90C-9C50-42A3-8083-CDD837D4FB10}" type="parTrans" cxnId="{9F836BAF-9922-4A0D-8E89-6B47578DD8C7}">
      <dgm:prSet custT="1"/>
      <dgm:spPr/>
      <dgm:t>
        <a:bodyPr/>
        <a:lstStyle/>
        <a:p>
          <a:endParaRPr lang="en-US" sz="1600"/>
        </a:p>
      </dgm:t>
    </dgm:pt>
    <dgm:pt modelId="{841F2B0A-1A8E-4BD7-9B35-56E52777387C}" type="sibTrans" cxnId="{9F836BAF-9922-4A0D-8E89-6B47578DD8C7}">
      <dgm:prSet/>
      <dgm:spPr/>
      <dgm:t>
        <a:bodyPr/>
        <a:lstStyle/>
        <a:p>
          <a:endParaRPr lang="en-US"/>
        </a:p>
      </dgm:t>
    </dgm:pt>
    <dgm:pt modelId="{9A3F52A3-B4BD-49B1-A8D1-A67D05586C00}">
      <dgm:prSet phldrT="[Text]" custT="1"/>
      <dgm:spPr/>
      <dgm:t>
        <a:bodyPr/>
        <a:lstStyle/>
        <a:p>
          <a:r>
            <a:rPr lang="en-US" sz="1600" dirty="0"/>
            <a:t>Perusahaan </a:t>
          </a:r>
          <a:r>
            <a:rPr lang="en-US" sz="1600" dirty="0" err="1"/>
            <a:t>asuransi</a:t>
          </a:r>
          <a:r>
            <a:rPr lang="en-US" sz="1600" dirty="0"/>
            <a:t> </a:t>
          </a:r>
          <a:r>
            <a:rPr lang="en-US" sz="1600" dirty="0" err="1"/>
            <a:t>sosial</a:t>
          </a:r>
          <a:r>
            <a:rPr lang="en-US" sz="1600" dirty="0"/>
            <a:t> </a:t>
          </a:r>
        </a:p>
      </dgm:t>
    </dgm:pt>
    <dgm:pt modelId="{1A1AA15F-3516-4287-9294-9FF55E521388}" type="parTrans" cxnId="{1C1CAEC3-0863-485D-A447-5328F63EE417}">
      <dgm:prSet custT="1"/>
      <dgm:spPr/>
      <dgm:t>
        <a:bodyPr/>
        <a:lstStyle/>
        <a:p>
          <a:endParaRPr lang="en-US" sz="1600"/>
        </a:p>
      </dgm:t>
    </dgm:pt>
    <dgm:pt modelId="{DA5254E3-3A3C-48FB-91E3-86AE5A24D781}" type="sibTrans" cxnId="{1C1CAEC3-0863-485D-A447-5328F63EE417}">
      <dgm:prSet/>
      <dgm:spPr/>
      <dgm:t>
        <a:bodyPr/>
        <a:lstStyle/>
        <a:p>
          <a:endParaRPr lang="en-US"/>
        </a:p>
      </dgm:t>
    </dgm:pt>
    <dgm:pt modelId="{07191808-5935-4858-9CA5-CDA848AFDF3B}">
      <dgm:prSet phldrT="[Text]" custT="1"/>
      <dgm:spPr/>
      <dgm:t>
        <a:bodyPr/>
        <a:lstStyle/>
        <a:p>
          <a:r>
            <a:rPr lang="en-US" sz="1600" dirty="0"/>
            <a:t>Perusahaan re-</a:t>
          </a:r>
          <a:r>
            <a:rPr lang="en-US" sz="1600" dirty="0" err="1"/>
            <a:t>asuransi</a:t>
          </a:r>
          <a:r>
            <a:rPr lang="en-US" sz="1600" dirty="0"/>
            <a:t> </a:t>
          </a:r>
          <a:r>
            <a:rPr lang="en-US" sz="1600" dirty="0" err="1"/>
            <a:t>umum</a:t>
          </a:r>
          <a:endParaRPr lang="en-US" sz="1600" dirty="0"/>
        </a:p>
      </dgm:t>
    </dgm:pt>
    <dgm:pt modelId="{C4F697B1-2AF9-4F49-9DAE-48656E0141F0}" type="parTrans" cxnId="{62441B85-F45F-4BBC-A38D-AE36049059E9}">
      <dgm:prSet custT="1"/>
      <dgm:spPr/>
      <dgm:t>
        <a:bodyPr/>
        <a:lstStyle/>
        <a:p>
          <a:endParaRPr lang="en-US" sz="1600"/>
        </a:p>
      </dgm:t>
    </dgm:pt>
    <dgm:pt modelId="{C9E9D837-2CA4-4D40-8930-3A9A20B7AB75}" type="sibTrans" cxnId="{62441B85-F45F-4BBC-A38D-AE36049059E9}">
      <dgm:prSet/>
      <dgm:spPr/>
      <dgm:t>
        <a:bodyPr/>
        <a:lstStyle/>
        <a:p>
          <a:endParaRPr lang="en-US"/>
        </a:p>
      </dgm:t>
    </dgm:pt>
    <dgm:pt modelId="{075F2FF7-383A-417D-97FC-4780F3F517AC}" type="pres">
      <dgm:prSet presAssocID="{BB9FD905-BF38-43A7-99BB-6CE54D484DAA}" presName="diagram" presStyleCnt="0">
        <dgm:presLayoutVars>
          <dgm:chPref val="1"/>
          <dgm:dir/>
          <dgm:animOne val="branch"/>
          <dgm:animLvl val="lvl"/>
          <dgm:resizeHandles val="exact"/>
        </dgm:presLayoutVars>
      </dgm:prSet>
      <dgm:spPr/>
      <dgm:t>
        <a:bodyPr/>
        <a:lstStyle/>
        <a:p>
          <a:endParaRPr lang="en-US"/>
        </a:p>
      </dgm:t>
    </dgm:pt>
    <dgm:pt modelId="{3F955F32-E60B-4C15-B301-EBFEA0E6009C}" type="pres">
      <dgm:prSet presAssocID="{1EE7CF5F-BE14-4BA2-92C6-055F9E6E1E9F}" presName="root1" presStyleCnt="0"/>
      <dgm:spPr/>
    </dgm:pt>
    <dgm:pt modelId="{B7E08EF7-6073-4D8D-A5C6-50904A222489}" type="pres">
      <dgm:prSet presAssocID="{1EE7CF5F-BE14-4BA2-92C6-055F9E6E1E9F}" presName="LevelOneTextNode" presStyleLbl="node0" presStyleIdx="0" presStyleCnt="1" custScaleX="130355">
        <dgm:presLayoutVars>
          <dgm:chPref val="3"/>
        </dgm:presLayoutVars>
      </dgm:prSet>
      <dgm:spPr/>
      <dgm:t>
        <a:bodyPr/>
        <a:lstStyle/>
        <a:p>
          <a:endParaRPr lang="en-US"/>
        </a:p>
      </dgm:t>
    </dgm:pt>
    <dgm:pt modelId="{0EE25782-464C-4501-A0B2-967B84C3F7D5}" type="pres">
      <dgm:prSet presAssocID="{1EE7CF5F-BE14-4BA2-92C6-055F9E6E1E9F}" presName="level2hierChild" presStyleCnt="0"/>
      <dgm:spPr/>
    </dgm:pt>
    <dgm:pt modelId="{CC9C42A5-0BE9-469D-8B67-B5C1FD3EA904}" type="pres">
      <dgm:prSet presAssocID="{7CDAD90C-9C50-42A3-8083-CDD837D4FB10}" presName="conn2-1" presStyleLbl="parChTrans1D2" presStyleIdx="0" presStyleCnt="4"/>
      <dgm:spPr/>
      <dgm:t>
        <a:bodyPr/>
        <a:lstStyle/>
        <a:p>
          <a:endParaRPr lang="en-US"/>
        </a:p>
      </dgm:t>
    </dgm:pt>
    <dgm:pt modelId="{DA0DB377-6A14-46C5-AB25-4455617E7EAF}" type="pres">
      <dgm:prSet presAssocID="{7CDAD90C-9C50-42A3-8083-CDD837D4FB10}" presName="connTx" presStyleLbl="parChTrans1D2" presStyleIdx="0" presStyleCnt="4"/>
      <dgm:spPr/>
      <dgm:t>
        <a:bodyPr/>
        <a:lstStyle/>
        <a:p>
          <a:endParaRPr lang="en-US"/>
        </a:p>
      </dgm:t>
    </dgm:pt>
    <dgm:pt modelId="{1C83908C-E77F-4D53-9567-98904A5CF30F}" type="pres">
      <dgm:prSet presAssocID="{3489B4D1-A91C-4374-8327-1AE3E483A39D}" presName="root2" presStyleCnt="0"/>
      <dgm:spPr/>
    </dgm:pt>
    <dgm:pt modelId="{B88E07B6-3104-43B9-B90C-AA4C17D10D91}" type="pres">
      <dgm:prSet presAssocID="{3489B4D1-A91C-4374-8327-1AE3E483A39D}" presName="LevelTwoTextNode" presStyleLbl="node2" presStyleIdx="0" presStyleCnt="4" custScaleX="191787">
        <dgm:presLayoutVars>
          <dgm:chPref val="3"/>
        </dgm:presLayoutVars>
      </dgm:prSet>
      <dgm:spPr/>
      <dgm:t>
        <a:bodyPr/>
        <a:lstStyle/>
        <a:p>
          <a:endParaRPr lang="en-US"/>
        </a:p>
      </dgm:t>
    </dgm:pt>
    <dgm:pt modelId="{7BF0225D-A411-417E-8F02-D2940B35E4F4}" type="pres">
      <dgm:prSet presAssocID="{3489B4D1-A91C-4374-8327-1AE3E483A39D}" presName="level3hierChild" presStyleCnt="0"/>
      <dgm:spPr/>
    </dgm:pt>
    <dgm:pt modelId="{2A08E37B-7CB0-46CB-B9EA-1F9C5DBE68CC}" type="pres">
      <dgm:prSet presAssocID="{3F3BF9F3-639A-4009-ADA8-28CD2CA36482}" presName="conn2-1" presStyleLbl="parChTrans1D2" presStyleIdx="1" presStyleCnt="4"/>
      <dgm:spPr/>
      <dgm:t>
        <a:bodyPr/>
        <a:lstStyle/>
        <a:p>
          <a:endParaRPr lang="en-US"/>
        </a:p>
      </dgm:t>
    </dgm:pt>
    <dgm:pt modelId="{F0519A51-E83C-4F0A-AB28-206E8E749D71}" type="pres">
      <dgm:prSet presAssocID="{3F3BF9F3-639A-4009-ADA8-28CD2CA36482}" presName="connTx" presStyleLbl="parChTrans1D2" presStyleIdx="1" presStyleCnt="4"/>
      <dgm:spPr/>
      <dgm:t>
        <a:bodyPr/>
        <a:lstStyle/>
        <a:p>
          <a:endParaRPr lang="en-US"/>
        </a:p>
      </dgm:t>
    </dgm:pt>
    <dgm:pt modelId="{7CF98BE5-47F0-4594-ACC7-EC9D197351FF}" type="pres">
      <dgm:prSet presAssocID="{559C0679-CB0B-4542-ACE7-0C5CB50E72EB}" presName="root2" presStyleCnt="0"/>
      <dgm:spPr/>
    </dgm:pt>
    <dgm:pt modelId="{0837B802-CACA-4ABB-AA20-2CB616C320C5}" type="pres">
      <dgm:prSet presAssocID="{559C0679-CB0B-4542-ACE7-0C5CB50E72EB}" presName="LevelTwoTextNode" presStyleLbl="node2" presStyleIdx="1" presStyleCnt="4" custScaleX="192892">
        <dgm:presLayoutVars>
          <dgm:chPref val="3"/>
        </dgm:presLayoutVars>
      </dgm:prSet>
      <dgm:spPr/>
      <dgm:t>
        <a:bodyPr/>
        <a:lstStyle/>
        <a:p>
          <a:endParaRPr lang="en-US"/>
        </a:p>
      </dgm:t>
    </dgm:pt>
    <dgm:pt modelId="{8AEC70C6-84BE-4914-9850-86BCC34F0CF7}" type="pres">
      <dgm:prSet presAssocID="{559C0679-CB0B-4542-ACE7-0C5CB50E72EB}" presName="level3hierChild" presStyleCnt="0"/>
      <dgm:spPr/>
    </dgm:pt>
    <dgm:pt modelId="{7AA36B26-9211-4E57-8A5C-4B1CD2EE404E}" type="pres">
      <dgm:prSet presAssocID="{C4F697B1-2AF9-4F49-9DAE-48656E0141F0}" presName="conn2-1" presStyleLbl="parChTrans1D2" presStyleIdx="2" presStyleCnt="4"/>
      <dgm:spPr/>
      <dgm:t>
        <a:bodyPr/>
        <a:lstStyle/>
        <a:p>
          <a:endParaRPr lang="en-US"/>
        </a:p>
      </dgm:t>
    </dgm:pt>
    <dgm:pt modelId="{480A3F0F-7990-4777-9050-91020915C8D0}" type="pres">
      <dgm:prSet presAssocID="{C4F697B1-2AF9-4F49-9DAE-48656E0141F0}" presName="connTx" presStyleLbl="parChTrans1D2" presStyleIdx="2" presStyleCnt="4"/>
      <dgm:spPr/>
      <dgm:t>
        <a:bodyPr/>
        <a:lstStyle/>
        <a:p>
          <a:endParaRPr lang="en-US"/>
        </a:p>
      </dgm:t>
    </dgm:pt>
    <dgm:pt modelId="{9815C652-6E97-44EF-997F-61FD05F8AD49}" type="pres">
      <dgm:prSet presAssocID="{07191808-5935-4858-9CA5-CDA848AFDF3B}" presName="root2" presStyleCnt="0"/>
      <dgm:spPr/>
    </dgm:pt>
    <dgm:pt modelId="{D5380F71-7641-4EE6-8D76-9626DB716AA2}" type="pres">
      <dgm:prSet presAssocID="{07191808-5935-4858-9CA5-CDA848AFDF3B}" presName="LevelTwoTextNode" presStyleLbl="node2" presStyleIdx="2" presStyleCnt="4" custScaleX="195713">
        <dgm:presLayoutVars>
          <dgm:chPref val="3"/>
        </dgm:presLayoutVars>
      </dgm:prSet>
      <dgm:spPr/>
      <dgm:t>
        <a:bodyPr/>
        <a:lstStyle/>
        <a:p>
          <a:endParaRPr lang="en-US"/>
        </a:p>
      </dgm:t>
    </dgm:pt>
    <dgm:pt modelId="{725536A9-ABA8-44C1-978F-2E3B2956E781}" type="pres">
      <dgm:prSet presAssocID="{07191808-5935-4858-9CA5-CDA848AFDF3B}" presName="level3hierChild" presStyleCnt="0"/>
      <dgm:spPr/>
    </dgm:pt>
    <dgm:pt modelId="{AC2BCBEA-CD86-4BE4-BC65-5C74A764B2B3}" type="pres">
      <dgm:prSet presAssocID="{1A1AA15F-3516-4287-9294-9FF55E521388}" presName="conn2-1" presStyleLbl="parChTrans1D2" presStyleIdx="3" presStyleCnt="4"/>
      <dgm:spPr/>
      <dgm:t>
        <a:bodyPr/>
        <a:lstStyle/>
        <a:p>
          <a:endParaRPr lang="en-US"/>
        </a:p>
      </dgm:t>
    </dgm:pt>
    <dgm:pt modelId="{8143A8C2-32BC-4E7B-B9EC-E99A89F26630}" type="pres">
      <dgm:prSet presAssocID="{1A1AA15F-3516-4287-9294-9FF55E521388}" presName="connTx" presStyleLbl="parChTrans1D2" presStyleIdx="3" presStyleCnt="4"/>
      <dgm:spPr/>
      <dgm:t>
        <a:bodyPr/>
        <a:lstStyle/>
        <a:p>
          <a:endParaRPr lang="en-US"/>
        </a:p>
      </dgm:t>
    </dgm:pt>
    <dgm:pt modelId="{3E70A6A0-28E2-479F-B5EC-408F199360CB}" type="pres">
      <dgm:prSet presAssocID="{9A3F52A3-B4BD-49B1-A8D1-A67D05586C00}" presName="root2" presStyleCnt="0"/>
      <dgm:spPr/>
    </dgm:pt>
    <dgm:pt modelId="{DE5B27EE-E41A-4E79-B08B-E90757197A47}" type="pres">
      <dgm:prSet presAssocID="{9A3F52A3-B4BD-49B1-A8D1-A67D05586C00}" presName="LevelTwoTextNode" presStyleLbl="node2" presStyleIdx="3" presStyleCnt="4" custScaleX="191787">
        <dgm:presLayoutVars>
          <dgm:chPref val="3"/>
        </dgm:presLayoutVars>
      </dgm:prSet>
      <dgm:spPr/>
      <dgm:t>
        <a:bodyPr/>
        <a:lstStyle/>
        <a:p>
          <a:endParaRPr lang="en-US"/>
        </a:p>
      </dgm:t>
    </dgm:pt>
    <dgm:pt modelId="{513FB12D-332C-4401-93FD-50538FE8A29B}" type="pres">
      <dgm:prSet presAssocID="{9A3F52A3-B4BD-49B1-A8D1-A67D05586C00}" presName="level3hierChild" presStyleCnt="0"/>
      <dgm:spPr/>
    </dgm:pt>
  </dgm:ptLst>
  <dgm:cxnLst>
    <dgm:cxn modelId="{B21706B8-F2BF-4B2C-BC4F-66A1AEF9A5C2}" type="presOf" srcId="{3489B4D1-A91C-4374-8327-1AE3E483A39D}" destId="{B88E07B6-3104-43B9-B90C-AA4C17D10D91}" srcOrd="0" destOrd="0" presId="urn:microsoft.com/office/officeart/2005/8/layout/hierarchy2"/>
    <dgm:cxn modelId="{5B02EACB-2271-4B73-9286-DD20BF7A53EA}" type="presOf" srcId="{1A1AA15F-3516-4287-9294-9FF55E521388}" destId="{8143A8C2-32BC-4E7B-B9EC-E99A89F26630}" srcOrd="1" destOrd="0" presId="urn:microsoft.com/office/officeart/2005/8/layout/hierarchy2"/>
    <dgm:cxn modelId="{99CC360C-7357-4BB5-BC62-F65F3C035BD5}" type="presOf" srcId="{7CDAD90C-9C50-42A3-8083-CDD837D4FB10}" destId="{DA0DB377-6A14-46C5-AB25-4455617E7EAF}" srcOrd="1" destOrd="0" presId="urn:microsoft.com/office/officeart/2005/8/layout/hierarchy2"/>
    <dgm:cxn modelId="{469E42F7-22A9-4805-8ADC-A4CA96078EAC}" type="presOf" srcId="{1A1AA15F-3516-4287-9294-9FF55E521388}" destId="{AC2BCBEA-CD86-4BE4-BC65-5C74A764B2B3}" srcOrd="0" destOrd="0" presId="urn:microsoft.com/office/officeart/2005/8/layout/hierarchy2"/>
    <dgm:cxn modelId="{0A8297B8-C6DF-4F88-AAB0-0FC3BCF042EC}" type="presOf" srcId="{BB9FD905-BF38-43A7-99BB-6CE54D484DAA}" destId="{075F2FF7-383A-417D-97FC-4780F3F517AC}" srcOrd="0" destOrd="0" presId="urn:microsoft.com/office/officeart/2005/8/layout/hierarchy2"/>
    <dgm:cxn modelId="{E67DD921-BB46-43B3-A1DB-71EA785DF166}" type="presOf" srcId="{C4F697B1-2AF9-4F49-9DAE-48656E0141F0}" destId="{480A3F0F-7990-4777-9050-91020915C8D0}" srcOrd="1" destOrd="0" presId="urn:microsoft.com/office/officeart/2005/8/layout/hierarchy2"/>
    <dgm:cxn modelId="{8800EF28-B641-4ED0-80C7-3915DCB064F2}" type="presOf" srcId="{07191808-5935-4858-9CA5-CDA848AFDF3B}" destId="{D5380F71-7641-4EE6-8D76-9626DB716AA2}" srcOrd="0" destOrd="0" presId="urn:microsoft.com/office/officeart/2005/8/layout/hierarchy2"/>
    <dgm:cxn modelId="{A6D166CB-7B5A-4C6C-B4A7-7F7B7CFE2E78}" type="presOf" srcId="{7CDAD90C-9C50-42A3-8083-CDD837D4FB10}" destId="{CC9C42A5-0BE9-469D-8B67-B5C1FD3EA904}" srcOrd="0" destOrd="0" presId="urn:microsoft.com/office/officeart/2005/8/layout/hierarchy2"/>
    <dgm:cxn modelId="{AEA443F8-66C2-45AE-9279-C7B912D51528}" type="presOf" srcId="{559C0679-CB0B-4542-ACE7-0C5CB50E72EB}" destId="{0837B802-CACA-4ABB-AA20-2CB616C320C5}" srcOrd="0" destOrd="0" presId="urn:microsoft.com/office/officeart/2005/8/layout/hierarchy2"/>
    <dgm:cxn modelId="{D57609C6-1274-480D-B506-275B0EFE0BEB}" type="presOf" srcId="{3F3BF9F3-639A-4009-ADA8-28CD2CA36482}" destId="{F0519A51-E83C-4F0A-AB28-206E8E749D71}" srcOrd="1" destOrd="0" presId="urn:microsoft.com/office/officeart/2005/8/layout/hierarchy2"/>
    <dgm:cxn modelId="{DD9B7B80-A7B2-4554-8206-63605F8D2DB7}" type="presOf" srcId="{3F3BF9F3-639A-4009-ADA8-28CD2CA36482}" destId="{2A08E37B-7CB0-46CB-B9EA-1F9C5DBE68CC}" srcOrd="0" destOrd="0" presId="urn:microsoft.com/office/officeart/2005/8/layout/hierarchy2"/>
    <dgm:cxn modelId="{84A231BA-BC5E-459A-9416-9784C878A8A4}" srcId="{1EE7CF5F-BE14-4BA2-92C6-055F9E6E1E9F}" destId="{559C0679-CB0B-4542-ACE7-0C5CB50E72EB}" srcOrd="1" destOrd="0" parTransId="{3F3BF9F3-639A-4009-ADA8-28CD2CA36482}" sibTransId="{2984B91A-1ECC-48B2-9B57-D29B156A7D7F}"/>
    <dgm:cxn modelId="{D6CF5BEB-EC43-4C3B-BA96-F73D45DCA16D}" type="presOf" srcId="{C4F697B1-2AF9-4F49-9DAE-48656E0141F0}" destId="{7AA36B26-9211-4E57-8A5C-4B1CD2EE404E}" srcOrd="0" destOrd="0" presId="urn:microsoft.com/office/officeart/2005/8/layout/hierarchy2"/>
    <dgm:cxn modelId="{9F836BAF-9922-4A0D-8E89-6B47578DD8C7}" srcId="{1EE7CF5F-BE14-4BA2-92C6-055F9E6E1E9F}" destId="{3489B4D1-A91C-4374-8327-1AE3E483A39D}" srcOrd="0" destOrd="0" parTransId="{7CDAD90C-9C50-42A3-8083-CDD837D4FB10}" sibTransId="{841F2B0A-1A8E-4BD7-9B35-56E52777387C}"/>
    <dgm:cxn modelId="{F06DFC2A-1B89-4C7E-9B16-F80CA5B2BA9E}" type="presOf" srcId="{9A3F52A3-B4BD-49B1-A8D1-A67D05586C00}" destId="{DE5B27EE-E41A-4E79-B08B-E90757197A47}" srcOrd="0" destOrd="0" presId="urn:microsoft.com/office/officeart/2005/8/layout/hierarchy2"/>
    <dgm:cxn modelId="{1C1CAEC3-0863-485D-A447-5328F63EE417}" srcId="{1EE7CF5F-BE14-4BA2-92C6-055F9E6E1E9F}" destId="{9A3F52A3-B4BD-49B1-A8D1-A67D05586C00}" srcOrd="3" destOrd="0" parTransId="{1A1AA15F-3516-4287-9294-9FF55E521388}" sibTransId="{DA5254E3-3A3C-48FB-91E3-86AE5A24D781}"/>
    <dgm:cxn modelId="{62441B85-F45F-4BBC-A38D-AE36049059E9}" srcId="{1EE7CF5F-BE14-4BA2-92C6-055F9E6E1E9F}" destId="{07191808-5935-4858-9CA5-CDA848AFDF3B}" srcOrd="2" destOrd="0" parTransId="{C4F697B1-2AF9-4F49-9DAE-48656E0141F0}" sibTransId="{C9E9D837-2CA4-4D40-8930-3A9A20B7AB75}"/>
    <dgm:cxn modelId="{58A8A714-083C-412B-98B3-3C367955BEC1}" srcId="{BB9FD905-BF38-43A7-99BB-6CE54D484DAA}" destId="{1EE7CF5F-BE14-4BA2-92C6-055F9E6E1E9F}" srcOrd="0" destOrd="0" parTransId="{2B9CFC81-1CA1-4DA7-AFD4-3C8E3487F80A}" sibTransId="{D4C7FB82-EAC6-4A35-896B-9F266F944998}"/>
    <dgm:cxn modelId="{5E36E52F-8B09-4180-A718-7FA6DBD576B2}" type="presOf" srcId="{1EE7CF5F-BE14-4BA2-92C6-055F9E6E1E9F}" destId="{B7E08EF7-6073-4D8D-A5C6-50904A222489}" srcOrd="0" destOrd="0" presId="urn:microsoft.com/office/officeart/2005/8/layout/hierarchy2"/>
    <dgm:cxn modelId="{EA476975-D468-4EC5-89CD-BD24645DF095}" type="presParOf" srcId="{075F2FF7-383A-417D-97FC-4780F3F517AC}" destId="{3F955F32-E60B-4C15-B301-EBFEA0E6009C}" srcOrd="0" destOrd="0" presId="urn:microsoft.com/office/officeart/2005/8/layout/hierarchy2"/>
    <dgm:cxn modelId="{57D32DBD-E7E3-45AE-93C3-7B3461FF8C4E}" type="presParOf" srcId="{3F955F32-E60B-4C15-B301-EBFEA0E6009C}" destId="{B7E08EF7-6073-4D8D-A5C6-50904A222489}" srcOrd="0" destOrd="0" presId="urn:microsoft.com/office/officeart/2005/8/layout/hierarchy2"/>
    <dgm:cxn modelId="{0297F68B-357D-4201-8315-1B2618A9D176}" type="presParOf" srcId="{3F955F32-E60B-4C15-B301-EBFEA0E6009C}" destId="{0EE25782-464C-4501-A0B2-967B84C3F7D5}" srcOrd="1" destOrd="0" presId="urn:microsoft.com/office/officeart/2005/8/layout/hierarchy2"/>
    <dgm:cxn modelId="{403D0FF0-EBE4-4307-B43E-B3FBB6B8EDF4}" type="presParOf" srcId="{0EE25782-464C-4501-A0B2-967B84C3F7D5}" destId="{CC9C42A5-0BE9-469D-8B67-B5C1FD3EA904}" srcOrd="0" destOrd="0" presId="urn:microsoft.com/office/officeart/2005/8/layout/hierarchy2"/>
    <dgm:cxn modelId="{8566D7E2-8D3D-4335-BCD6-7E5B36CB2A35}" type="presParOf" srcId="{CC9C42A5-0BE9-469D-8B67-B5C1FD3EA904}" destId="{DA0DB377-6A14-46C5-AB25-4455617E7EAF}" srcOrd="0" destOrd="0" presId="urn:microsoft.com/office/officeart/2005/8/layout/hierarchy2"/>
    <dgm:cxn modelId="{283FA324-E35E-4D56-A624-D0E3A6C356F6}" type="presParOf" srcId="{0EE25782-464C-4501-A0B2-967B84C3F7D5}" destId="{1C83908C-E77F-4D53-9567-98904A5CF30F}" srcOrd="1" destOrd="0" presId="urn:microsoft.com/office/officeart/2005/8/layout/hierarchy2"/>
    <dgm:cxn modelId="{4B44C94D-22AB-48BD-B271-90E982BF5844}" type="presParOf" srcId="{1C83908C-E77F-4D53-9567-98904A5CF30F}" destId="{B88E07B6-3104-43B9-B90C-AA4C17D10D91}" srcOrd="0" destOrd="0" presId="urn:microsoft.com/office/officeart/2005/8/layout/hierarchy2"/>
    <dgm:cxn modelId="{240A608B-F67E-4593-A7AF-8A2535FF4302}" type="presParOf" srcId="{1C83908C-E77F-4D53-9567-98904A5CF30F}" destId="{7BF0225D-A411-417E-8F02-D2940B35E4F4}" srcOrd="1" destOrd="0" presId="urn:microsoft.com/office/officeart/2005/8/layout/hierarchy2"/>
    <dgm:cxn modelId="{D15907E8-382C-430D-87F6-7C1067DD48CC}" type="presParOf" srcId="{0EE25782-464C-4501-A0B2-967B84C3F7D5}" destId="{2A08E37B-7CB0-46CB-B9EA-1F9C5DBE68CC}" srcOrd="2" destOrd="0" presId="urn:microsoft.com/office/officeart/2005/8/layout/hierarchy2"/>
    <dgm:cxn modelId="{F206DFCC-7A0F-4A96-B8E9-F7CCEDD6591F}" type="presParOf" srcId="{2A08E37B-7CB0-46CB-B9EA-1F9C5DBE68CC}" destId="{F0519A51-E83C-4F0A-AB28-206E8E749D71}" srcOrd="0" destOrd="0" presId="urn:microsoft.com/office/officeart/2005/8/layout/hierarchy2"/>
    <dgm:cxn modelId="{2467F6FA-7B89-4FB6-9F5C-828B9A067208}" type="presParOf" srcId="{0EE25782-464C-4501-A0B2-967B84C3F7D5}" destId="{7CF98BE5-47F0-4594-ACC7-EC9D197351FF}" srcOrd="3" destOrd="0" presId="urn:microsoft.com/office/officeart/2005/8/layout/hierarchy2"/>
    <dgm:cxn modelId="{94E4FF66-DC0D-454C-B9EB-B1D007DBBC84}" type="presParOf" srcId="{7CF98BE5-47F0-4594-ACC7-EC9D197351FF}" destId="{0837B802-CACA-4ABB-AA20-2CB616C320C5}" srcOrd="0" destOrd="0" presId="urn:microsoft.com/office/officeart/2005/8/layout/hierarchy2"/>
    <dgm:cxn modelId="{58BAFA41-6BC7-44AE-B450-6631E775EF5F}" type="presParOf" srcId="{7CF98BE5-47F0-4594-ACC7-EC9D197351FF}" destId="{8AEC70C6-84BE-4914-9850-86BCC34F0CF7}" srcOrd="1" destOrd="0" presId="urn:microsoft.com/office/officeart/2005/8/layout/hierarchy2"/>
    <dgm:cxn modelId="{64CF34C3-5844-4BA9-B204-956D36FD1271}" type="presParOf" srcId="{0EE25782-464C-4501-A0B2-967B84C3F7D5}" destId="{7AA36B26-9211-4E57-8A5C-4B1CD2EE404E}" srcOrd="4" destOrd="0" presId="urn:microsoft.com/office/officeart/2005/8/layout/hierarchy2"/>
    <dgm:cxn modelId="{9DB328C7-82CA-41E4-923A-B075FB9E4603}" type="presParOf" srcId="{7AA36B26-9211-4E57-8A5C-4B1CD2EE404E}" destId="{480A3F0F-7990-4777-9050-91020915C8D0}" srcOrd="0" destOrd="0" presId="urn:microsoft.com/office/officeart/2005/8/layout/hierarchy2"/>
    <dgm:cxn modelId="{86AC146F-67F5-4457-B641-F0E360E9E569}" type="presParOf" srcId="{0EE25782-464C-4501-A0B2-967B84C3F7D5}" destId="{9815C652-6E97-44EF-997F-61FD05F8AD49}" srcOrd="5" destOrd="0" presId="urn:microsoft.com/office/officeart/2005/8/layout/hierarchy2"/>
    <dgm:cxn modelId="{598B549D-2C6E-4709-8493-EFCEF0270044}" type="presParOf" srcId="{9815C652-6E97-44EF-997F-61FD05F8AD49}" destId="{D5380F71-7641-4EE6-8D76-9626DB716AA2}" srcOrd="0" destOrd="0" presId="urn:microsoft.com/office/officeart/2005/8/layout/hierarchy2"/>
    <dgm:cxn modelId="{1C7FDD37-7B01-4606-B617-39003C62ACDB}" type="presParOf" srcId="{9815C652-6E97-44EF-997F-61FD05F8AD49}" destId="{725536A9-ABA8-44C1-978F-2E3B2956E781}" srcOrd="1" destOrd="0" presId="urn:microsoft.com/office/officeart/2005/8/layout/hierarchy2"/>
    <dgm:cxn modelId="{83130502-4567-4853-B826-07E0374889C2}" type="presParOf" srcId="{0EE25782-464C-4501-A0B2-967B84C3F7D5}" destId="{AC2BCBEA-CD86-4BE4-BC65-5C74A764B2B3}" srcOrd="6" destOrd="0" presId="urn:microsoft.com/office/officeart/2005/8/layout/hierarchy2"/>
    <dgm:cxn modelId="{CA957054-63E7-4585-A249-52A83EC0DF0B}" type="presParOf" srcId="{AC2BCBEA-CD86-4BE4-BC65-5C74A764B2B3}" destId="{8143A8C2-32BC-4E7B-B9EC-E99A89F26630}" srcOrd="0" destOrd="0" presId="urn:microsoft.com/office/officeart/2005/8/layout/hierarchy2"/>
    <dgm:cxn modelId="{8C5C8DB0-573C-4E7D-8CDF-704164D05140}" type="presParOf" srcId="{0EE25782-464C-4501-A0B2-967B84C3F7D5}" destId="{3E70A6A0-28E2-479F-B5EC-408F199360CB}" srcOrd="7" destOrd="0" presId="urn:microsoft.com/office/officeart/2005/8/layout/hierarchy2"/>
    <dgm:cxn modelId="{4551E0B8-4C73-4CD9-81D3-8EFE8200A766}" type="presParOf" srcId="{3E70A6A0-28E2-479F-B5EC-408F199360CB}" destId="{DE5B27EE-E41A-4E79-B08B-E90757197A47}" srcOrd="0" destOrd="0" presId="urn:microsoft.com/office/officeart/2005/8/layout/hierarchy2"/>
    <dgm:cxn modelId="{F2E3DCF2-0303-4525-A50B-71E816455965}" type="presParOf" srcId="{3E70A6A0-28E2-479F-B5EC-408F199360CB}" destId="{513FB12D-332C-4401-93FD-50538FE8A29B}" srcOrd="1" destOrd="0" presId="urn:microsoft.com/office/officeart/2005/8/layout/hierarchy2"/>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92E7F1E1-8C22-447C-A902-90CDC2FFFDA2}" type="doc">
      <dgm:prSet loTypeId="urn:microsoft.com/office/officeart/2005/8/layout/orgChart1" loCatId="hierarchy" qsTypeId="urn:microsoft.com/office/officeart/2005/8/quickstyle/simple3" qsCatId="simple" csTypeId="urn:microsoft.com/office/officeart/2005/8/colors/accent6_4" csCatId="accent6" phldr="1"/>
      <dgm:spPr/>
      <dgm:t>
        <a:bodyPr/>
        <a:lstStyle/>
        <a:p>
          <a:endParaRPr lang="en-US"/>
        </a:p>
      </dgm:t>
    </dgm:pt>
    <dgm:pt modelId="{0E3DFBC8-7AE9-4253-B822-B04274C5EB28}">
      <dgm:prSet/>
      <dgm:spPr/>
      <dgm:t>
        <a:bodyPr/>
        <a:lstStyle/>
        <a:p>
          <a:r>
            <a:rPr lang="en-US" dirty="0"/>
            <a:t>Peran Dana </a:t>
          </a:r>
          <a:r>
            <a:rPr lang="en-US" dirty="0" err="1"/>
            <a:t>Pensiun</a:t>
          </a:r>
          <a:endParaRPr lang="en-US" dirty="0"/>
        </a:p>
      </dgm:t>
    </dgm:pt>
    <dgm:pt modelId="{D44E66A8-49B9-4850-8FF1-D9F1028B1167}" type="parTrans" cxnId="{A68CBC65-998D-4109-9895-B62FE04ABB47}">
      <dgm:prSet/>
      <dgm:spPr/>
      <dgm:t>
        <a:bodyPr/>
        <a:lstStyle/>
        <a:p>
          <a:endParaRPr lang="en-US"/>
        </a:p>
      </dgm:t>
    </dgm:pt>
    <dgm:pt modelId="{2B6067E3-6E51-448E-B50E-382467B492C6}" type="sibTrans" cxnId="{A68CBC65-998D-4109-9895-B62FE04ABB47}">
      <dgm:prSet/>
      <dgm:spPr/>
      <dgm:t>
        <a:bodyPr/>
        <a:lstStyle/>
        <a:p>
          <a:endParaRPr lang="en-US"/>
        </a:p>
      </dgm:t>
    </dgm:pt>
    <dgm:pt modelId="{E9D8CDA9-5B74-4FD2-ABE3-26C0EBC405E4}">
      <dgm:prSet/>
      <dgm:spPr/>
      <dgm:t>
        <a:bodyPr/>
        <a:lstStyle/>
        <a:p>
          <a:r>
            <a:rPr lang="en-US" dirty="0" err="1"/>
            <a:t>Penyediaan</a:t>
          </a:r>
          <a:r>
            <a:rPr lang="en-US" dirty="0"/>
            <a:t> </a:t>
          </a:r>
          <a:r>
            <a:rPr lang="en-US" dirty="0" err="1"/>
            <a:t>biaya</a:t>
          </a:r>
          <a:r>
            <a:rPr lang="en-US" dirty="0"/>
            <a:t> </a:t>
          </a:r>
          <a:r>
            <a:rPr lang="en-US" dirty="0" err="1"/>
            <a:t>hidup</a:t>
          </a:r>
          <a:r>
            <a:rPr lang="en-US" dirty="0"/>
            <a:t> di </a:t>
          </a:r>
          <a:r>
            <a:rPr lang="en-US" dirty="0" err="1"/>
            <a:t>hari</a:t>
          </a:r>
          <a:r>
            <a:rPr lang="en-US" dirty="0"/>
            <a:t> </a:t>
          </a:r>
          <a:r>
            <a:rPr lang="en-US" dirty="0" err="1"/>
            <a:t>tua</a:t>
          </a:r>
          <a:endParaRPr lang="en-US" dirty="0"/>
        </a:p>
      </dgm:t>
    </dgm:pt>
    <dgm:pt modelId="{5D5BD1C2-2FF7-4AD4-AFCE-89B6584DF5D3}" type="parTrans" cxnId="{6CB843D5-B5B8-431E-AC24-ECA0A3070C46}">
      <dgm:prSet/>
      <dgm:spPr/>
      <dgm:t>
        <a:bodyPr/>
        <a:lstStyle/>
        <a:p>
          <a:endParaRPr lang="en-US"/>
        </a:p>
      </dgm:t>
    </dgm:pt>
    <dgm:pt modelId="{7AB7D496-642C-4F06-900D-ACA6CE112D49}" type="sibTrans" cxnId="{6CB843D5-B5B8-431E-AC24-ECA0A3070C46}">
      <dgm:prSet/>
      <dgm:spPr/>
      <dgm:t>
        <a:bodyPr/>
        <a:lstStyle/>
        <a:p>
          <a:endParaRPr lang="en-US"/>
        </a:p>
      </dgm:t>
    </dgm:pt>
    <dgm:pt modelId="{2DE4AC58-55B6-48AD-86F1-8FADE2399307}">
      <dgm:prSet/>
      <dgm:spPr/>
      <dgm:t>
        <a:bodyPr/>
        <a:lstStyle/>
        <a:p>
          <a:r>
            <a:rPr lang="en-US" dirty="0"/>
            <a:t>Sarana </a:t>
          </a:r>
          <a:r>
            <a:rPr lang="en-US" dirty="0" err="1"/>
            <a:t>peningkatan</a:t>
          </a:r>
          <a:r>
            <a:rPr lang="en-US" dirty="0"/>
            <a:t> </a:t>
          </a:r>
          <a:r>
            <a:rPr lang="en-US" dirty="0" err="1"/>
            <a:t>ekonomi</a:t>
          </a:r>
          <a:endParaRPr lang="en-US" dirty="0"/>
        </a:p>
      </dgm:t>
    </dgm:pt>
    <dgm:pt modelId="{10AB5CB8-F890-4609-9B63-F342941B05C2}" type="parTrans" cxnId="{52430F13-BA47-4EC8-A485-FA829DCB586F}">
      <dgm:prSet/>
      <dgm:spPr/>
      <dgm:t>
        <a:bodyPr/>
        <a:lstStyle/>
        <a:p>
          <a:endParaRPr lang="en-US"/>
        </a:p>
      </dgm:t>
    </dgm:pt>
    <dgm:pt modelId="{C2B9F129-A530-4108-A02E-80B3AECCF464}" type="sibTrans" cxnId="{52430F13-BA47-4EC8-A485-FA829DCB586F}">
      <dgm:prSet/>
      <dgm:spPr/>
      <dgm:t>
        <a:bodyPr/>
        <a:lstStyle/>
        <a:p>
          <a:endParaRPr lang="en-US"/>
        </a:p>
      </dgm:t>
    </dgm:pt>
    <dgm:pt modelId="{017522F8-5044-4A85-84BD-DEA839854CD7}">
      <dgm:prSet/>
      <dgm:spPr/>
      <dgm:t>
        <a:bodyPr/>
        <a:lstStyle/>
        <a:p>
          <a:r>
            <a:rPr lang="en-US" dirty="0" err="1"/>
            <a:t>Penambah</a:t>
          </a:r>
          <a:r>
            <a:rPr lang="en-US" dirty="0"/>
            <a:t> </a:t>
          </a:r>
          <a:r>
            <a:rPr lang="en-US" dirty="0" err="1"/>
            <a:t>motivasi</a:t>
          </a:r>
          <a:r>
            <a:rPr lang="en-US" dirty="0"/>
            <a:t> dan </a:t>
          </a:r>
          <a:r>
            <a:rPr lang="en-US" dirty="0" err="1"/>
            <a:t>ketenangan</a:t>
          </a:r>
          <a:r>
            <a:rPr lang="en-US" dirty="0"/>
            <a:t> </a:t>
          </a:r>
          <a:r>
            <a:rPr lang="en-US" dirty="0" err="1"/>
            <a:t>kerja</a:t>
          </a:r>
          <a:endParaRPr lang="en-US" dirty="0"/>
        </a:p>
      </dgm:t>
    </dgm:pt>
    <dgm:pt modelId="{C9E285CC-17AB-492E-8447-913A7403BF17}" type="parTrans" cxnId="{CA9C6140-2AD7-476B-9613-CF4DDC3E30CC}">
      <dgm:prSet/>
      <dgm:spPr/>
      <dgm:t>
        <a:bodyPr/>
        <a:lstStyle/>
        <a:p>
          <a:endParaRPr lang="en-US"/>
        </a:p>
      </dgm:t>
    </dgm:pt>
    <dgm:pt modelId="{8AE87A1D-40F0-45EA-A53D-2F1A41CEF96F}" type="sibTrans" cxnId="{CA9C6140-2AD7-476B-9613-CF4DDC3E30CC}">
      <dgm:prSet/>
      <dgm:spPr/>
      <dgm:t>
        <a:bodyPr/>
        <a:lstStyle/>
        <a:p>
          <a:endParaRPr lang="en-US"/>
        </a:p>
      </dgm:t>
    </dgm:pt>
    <dgm:pt modelId="{1942F219-7BD1-4448-830A-664D08BD3421}" type="pres">
      <dgm:prSet presAssocID="{92E7F1E1-8C22-447C-A902-90CDC2FFFDA2}" presName="hierChild1" presStyleCnt="0">
        <dgm:presLayoutVars>
          <dgm:orgChart val="1"/>
          <dgm:chPref val="1"/>
          <dgm:dir/>
          <dgm:animOne val="branch"/>
          <dgm:animLvl val="lvl"/>
          <dgm:resizeHandles/>
        </dgm:presLayoutVars>
      </dgm:prSet>
      <dgm:spPr/>
      <dgm:t>
        <a:bodyPr/>
        <a:lstStyle/>
        <a:p>
          <a:endParaRPr lang="en-US"/>
        </a:p>
      </dgm:t>
    </dgm:pt>
    <dgm:pt modelId="{7416FDF1-60E5-44D8-8423-76441EE7FF32}" type="pres">
      <dgm:prSet presAssocID="{0E3DFBC8-7AE9-4253-B822-B04274C5EB28}" presName="hierRoot1" presStyleCnt="0">
        <dgm:presLayoutVars>
          <dgm:hierBranch val="init"/>
        </dgm:presLayoutVars>
      </dgm:prSet>
      <dgm:spPr/>
    </dgm:pt>
    <dgm:pt modelId="{C34B1199-87BC-46BC-9198-68FAF9F89F96}" type="pres">
      <dgm:prSet presAssocID="{0E3DFBC8-7AE9-4253-B822-B04274C5EB28}" presName="rootComposite1" presStyleCnt="0"/>
      <dgm:spPr/>
    </dgm:pt>
    <dgm:pt modelId="{862BB5D3-8619-49E3-853F-79639FF38219}" type="pres">
      <dgm:prSet presAssocID="{0E3DFBC8-7AE9-4253-B822-B04274C5EB28}" presName="rootText1" presStyleLbl="node0" presStyleIdx="0" presStyleCnt="1">
        <dgm:presLayoutVars>
          <dgm:chPref val="3"/>
        </dgm:presLayoutVars>
      </dgm:prSet>
      <dgm:spPr/>
      <dgm:t>
        <a:bodyPr/>
        <a:lstStyle/>
        <a:p>
          <a:endParaRPr lang="en-US"/>
        </a:p>
      </dgm:t>
    </dgm:pt>
    <dgm:pt modelId="{B92DC47D-8194-4962-8563-22C339431DB8}" type="pres">
      <dgm:prSet presAssocID="{0E3DFBC8-7AE9-4253-B822-B04274C5EB28}" presName="rootConnector1" presStyleLbl="node1" presStyleIdx="0" presStyleCnt="0"/>
      <dgm:spPr/>
      <dgm:t>
        <a:bodyPr/>
        <a:lstStyle/>
        <a:p>
          <a:endParaRPr lang="en-US"/>
        </a:p>
      </dgm:t>
    </dgm:pt>
    <dgm:pt modelId="{E5182ED5-1F6A-4518-9229-AE35E3963040}" type="pres">
      <dgm:prSet presAssocID="{0E3DFBC8-7AE9-4253-B822-B04274C5EB28}" presName="hierChild2" presStyleCnt="0"/>
      <dgm:spPr/>
    </dgm:pt>
    <dgm:pt modelId="{D5699428-F0DC-4AF3-A774-62090B5C033C}" type="pres">
      <dgm:prSet presAssocID="{5D5BD1C2-2FF7-4AD4-AFCE-89B6584DF5D3}" presName="Name37" presStyleLbl="parChTrans1D2" presStyleIdx="0" presStyleCnt="3"/>
      <dgm:spPr/>
      <dgm:t>
        <a:bodyPr/>
        <a:lstStyle/>
        <a:p>
          <a:endParaRPr lang="en-US"/>
        </a:p>
      </dgm:t>
    </dgm:pt>
    <dgm:pt modelId="{706CB29E-3985-4CA3-8B81-5715F1F8B124}" type="pres">
      <dgm:prSet presAssocID="{E9D8CDA9-5B74-4FD2-ABE3-26C0EBC405E4}" presName="hierRoot2" presStyleCnt="0">
        <dgm:presLayoutVars>
          <dgm:hierBranch val="init"/>
        </dgm:presLayoutVars>
      </dgm:prSet>
      <dgm:spPr/>
    </dgm:pt>
    <dgm:pt modelId="{1D7967EF-779C-4A36-B5A6-F6360B080650}" type="pres">
      <dgm:prSet presAssocID="{E9D8CDA9-5B74-4FD2-ABE3-26C0EBC405E4}" presName="rootComposite" presStyleCnt="0"/>
      <dgm:spPr/>
    </dgm:pt>
    <dgm:pt modelId="{0C3EE618-DDAB-480C-A638-34C097E610D4}" type="pres">
      <dgm:prSet presAssocID="{E9D8CDA9-5B74-4FD2-ABE3-26C0EBC405E4}" presName="rootText" presStyleLbl="node2" presStyleIdx="0" presStyleCnt="3">
        <dgm:presLayoutVars>
          <dgm:chPref val="3"/>
        </dgm:presLayoutVars>
      </dgm:prSet>
      <dgm:spPr/>
      <dgm:t>
        <a:bodyPr/>
        <a:lstStyle/>
        <a:p>
          <a:endParaRPr lang="en-US"/>
        </a:p>
      </dgm:t>
    </dgm:pt>
    <dgm:pt modelId="{22A70757-DBB6-4320-9BDF-CB1C54886BB0}" type="pres">
      <dgm:prSet presAssocID="{E9D8CDA9-5B74-4FD2-ABE3-26C0EBC405E4}" presName="rootConnector" presStyleLbl="node2" presStyleIdx="0" presStyleCnt="3"/>
      <dgm:spPr/>
      <dgm:t>
        <a:bodyPr/>
        <a:lstStyle/>
        <a:p>
          <a:endParaRPr lang="en-US"/>
        </a:p>
      </dgm:t>
    </dgm:pt>
    <dgm:pt modelId="{8AD7BDB1-B07B-43A8-9539-5A47D0CDE548}" type="pres">
      <dgm:prSet presAssocID="{E9D8CDA9-5B74-4FD2-ABE3-26C0EBC405E4}" presName="hierChild4" presStyleCnt="0"/>
      <dgm:spPr/>
    </dgm:pt>
    <dgm:pt modelId="{800506A5-3862-49A4-B51D-86B00D53AC21}" type="pres">
      <dgm:prSet presAssocID="{E9D8CDA9-5B74-4FD2-ABE3-26C0EBC405E4}" presName="hierChild5" presStyleCnt="0"/>
      <dgm:spPr/>
    </dgm:pt>
    <dgm:pt modelId="{7383A335-6CB0-4DEB-B316-A6FC525F9252}" type="pres">
      <dgm:prSet presAssocID="{10AB5CB8-F890-4609-9B63-F342941B05C2}" presName="Name37" presStyleLbl="parChTrans1D2" presStyleIdx="1" presStyleCnt="3"/>
      <dgm:spPr/>
      <dgm:t>
        <a:bodyPr/>
        <a:lstStyle/>
        <a:p>
          <a:endParaRPr lang="en-US"/>
        </a:p>
      </dgm:t>
    </dgm:pt>
    <dgm:pt modelId="{E63719CB-0FBE-4DB0-B9D6-5B7419E8B42C}" type="pres">
      <dgm:prSet presAssocID="{2DE4AC58-55B6-48AD-86F1-8FADE2399307}" presName="hierRoot2" presStyleCnt="0">
        <dgm:presLayoutVars>
          <dgm:hierBranch val="init"/>
        </dgm:presLayoutVars>
      </dgm:prSet>
      <dgm:spPr/>
    </dgm:pt>
    <dgm:pt modelId="{697D7C93-F9E5-4890-8687-BCA6AA0E628A}" type="pres">
      <dgm:prSet presAssocID="{2DE4AC58-55B6-48AD-86F1-8FADE2399307}" presName="rootComposite" presStyleCnt="0"/>
      <dgm:spPr/>
    </dgm:pt>
    <dgm:pt modelId="{5358FA6E-2B1E-40E3-B5D2-A4D834494D1D}" type="pres">
      <dgm:prSet presAssocID="{2DE4AC58-55B6-48AD-86F1-8FADE2399307}" presName="rootText" presStyleLbl="node2" presStyleIdx="1" presStyleCnt="3">
        <dgm:presLayoutVars>
          <dgm:chPref val="3"/>
        </dgm:presLayoutVars>
      </dgm:prSet>
      <dgm:spPr/>
      <dgm:t>
        <a:bodyPr/>
        <a:lstStyle/>
        <a:p>
          <a:endParaRPr lang="en-US"/>
        </a:p>
      </dgm:t>
    </dgm:pt>
    <dgm:pt modelId="{F6751175-D697-420F-A529-47CC54D463D1}" type="pres">
      <dgm:prSet presAssocID="{2DE4AC58-55B6-48AD-86F1-8FADE2399307}" presName="rootConnector" presStyleLbl="node2" presStyleIdx="1" presStyleCnt="3"/>
      <dgm:spPr/>
      <dgm:t>
        <a:bodyPr/>
        <a:lstStyle/>
        <a:p>
          <a:endParaRPr lang="en-US"/>
        </a:p>
      </dgm:t>
    </dgm:pt>
    <dgm:pt modelId="{55046BC3-ACB3-4E68-B078-1DB8304D5B69}" type="pres">
      <dgm:prSet presAssocID="{2DE4AC58-55B6-48AD-86F1-8FADE2399307}" presName="hierChild4" presStyleCnt="0"/>
      <dgm:spPr/>
    </dgm:pt>
    <dgm:pt modelId="{5CB6457B-76B3-41CB-A734-43E50E57A7F1}" type="pres">
      <dgm:prSet presAssocID="{2DE4AC58-55B6-48AD-86F1-8FADE2399307}" presName="hierChild5" presStyleCnt="0"/>
      <dgm:spPr/>
    </dgm:pt>
    <dgm:pt modelId="{5EDD5408-51AF-4915-839F-8DE6B11E7D47}" type="pres">
      <dgm:prSet presAssocID="{C9E285CC-17AB-492E-8447-913A7403BF17}" presName="Name37" presStyleLbl="parChTrans1D2" presStyleIdx="2" presStyleCnt="3"/>
      <dgm:spPr/>
      <dgm:t>
        <a:bodyPr/>
        <a:lstStyle/>
        <a:p>
          <a:endParaRPr lang="en-US"/>
        </a:p>
      </dgm:t>
    </dgm:pt>
    <dgm:pt modelId="{4A1E7C7C-C630-49D0-8B2B-EE84DB830F64}" type="pres">
      <dgm:prSet presAssocID="{017522F8-5044-4A85-84BD-DEA839854CD7}" presName="hierRoot2" presStyleCnt="0">
        <dgm:presLayoutVars>
          <dgm:hierBranch val="init"/>
        </dgm:presLayoutVars>
      </dgm:prSet>
      <dgm:spPr/>
    </dgm:pt>
    <dgm:pt modelId="{A7A13E25-5233-4F4A-BE86-EEB290B1336E}" type="pres">
      <dgm:prSet presAssocID="{017522F8-5044-4A85-84BD-DEA839854CD7}" presName="rootComposite" presStyleCnt="0"/>
      <dgm:spPr/>
    </dgm:pt>
    <dgm:pt modelId="{66AB15CB-642A-43A9-8682-E00FF50894BB}" type="pres">
      <dgm:prSet presAssocID="{017522F8-5044-4A85-84BD-DEA839854CD7}" presName="rootText" presStyleLbl="node2" presStyleIdx="2" presStyleCnt="3">
        <dgm:presLayoutVars>
          <dgm:chPref val="3"/>
        </dgm:presLayoutVars>
      </dgm:prSet>
      <dgm:spPr/>
      <dgm:t>
        <a:bodyPr/>
        <a:lstStyle/>
        <a:p>
          <a:endParaRPr lang="en-US"/>
        </a:p>
      </dgm:t>
    </dgm:pt>
    <dgm:pt modelId="{300D77A4-C66B-4C17-AF89-E2145EE8046B}" type="pres">
      <dgm:prSet presAssocID="{017522F8-5044-4A85-84BD-DEA839854CD7}" presName="rootConnector" presStyleLbl="node2" presStyleIdx="2" presStyleCnt="3"/>
      <dgm:spPr/>
      <dgm:t>
        <a:bodyPr/>
        <a:lstStyle/>
        <a:p>
          <a:endParaRPr lang="en-US"/>
        </a:p>
      </dgm:t>
    </dgm:pt>
    <dgm:pt modelId="{2089A63A-CD76-4979-9719-BC532CA7D0FE}" type="pres">
      <dgm:prSet presAssocID="{017522F8-5044-4A85-84BD-DEA839854CD7}" presName="hierChild4" presStyleCnt="0"/>
      <dgm:spPr/>
    </dgm:pt>
    <dgm:pt modelId="{6BE53416-F770-4D05-8F59-E6CC4B5679D9}" type="pres">
      <dgm:prSet presAssocID="{017522F8-5044-4A85-84BD-DEA839854CD7}" presName="hierChild5" presStyleCnt="0"/>
      <dgm:spPr/>
    </dgm:pt>
    <dgm:pt modelId="{6B847DBC-D0DB-4E89-BCCD-A3D37A957CB2}" type="pres">
      <dgm:prSet presAssocID="{0E3DFBC8-7AE9-4253-B822-B04274C5EB28}" presName="hierChild3" presStyleCnt="0"/>
      <dgm:spPr/>
    </dgm:pt>
  </dgm:ptLst>
  <dgm:cxnLst>
    <dgm:cxn modelId="{99F08177-CC69-4F44-8DE7-E72A02E1D236}" type="presOf" srcId="{10AB5CB8-F890-4609-9B63-F342941B05C2}" destId="{7383A335-6CB0-4DEB-B316-A6FC525F9252}" srcOrd="0" destOrd="0" presId="urn:microsoft.com/office/officeart/2005/8/layout/orgChart1"/>
    <dgm:cxn modelId="{E39722B1-9476-4067-B213-7C0B3CF5BF66}" type="presOf" srcId="{0E3DFBC8-7AE9-4253-B822-B04274C5EB28}" destId="{B92DC47D-8194-4962-8563-22C339431DB8}" srcOrd="1" destOrd="0" presId="urn:microsoft.com/office/officeart/2005/8/layout/orgChart1"/>
    <dgm:cxn modelId="{CA9C6140-2AD7-476B-9613-CF4DDC3E30CC}" srcId="{0E3DFBC8-7AE9-4253-B822-B04274C5EB28}" destId="{017522F8-5044-4A85-84BD-DEA839854CD7}" srcOrd="2" destOrd="0" parTransId="{C9E285CC-17AB-492E-8447-913A7403BF17}" sibTransId="{8AE87A1D-40F0-45EA-A53D-2F1A41CEF96F}"/>
    <dgm:cxn modelId="{645EB1E2-1051-49B6-882D-13F1B14A1961}" type="presOf" srcId="{C9E285CC-17AB-492E-8447-913A7403BF17}" destId="{5EDD5408-51AF-4915-839F-8DE6B11E7D47}" srcOrd="0" destOrd="0" presId="urn:microsoft.com/office/officeart/2005/8/layout/orgChart1"/>
    <dgm:cxn modelId="{5716072F-5BF7-4DFB-8880-8892378CF9CF}" type="presOf" srcId="{017522F8-5044-4A85-84BD-DEA839854CD7}" destId="{66AB15CB-642A-43A9-8682-E00FF50894BB}" srcOrd="0" destOrd="0" presId="urn:microsoft.com/office/officeart/2005/8/layout/orgChart1"/>
    <dgm:cxn modelId="{6CB843D5-B5B8-431E-AC24-ECA0A3070C46}" srcId="{0E3DFBC8-7AE9-4253-B822-B04274C5EB28}" destId="{E9D8CDA9-5B74-4FD2-ABE3-26C0EBC405E4}" srcOrd="0" destOrd="0" parTransId="{5D5BD1C2-2FF7-4AD4-AFCE-89B6584DF5D3}" sibTransId="{7AB7D496-642C-4F06-900D-ACA6CE112D49}"/>
    <dgm:cxn modelId="{52430F13-BA47-4EC8-A485-FA829DCB586F}" srcId="{0E3DFBC8-7AE9-4253-B822-B04274C5EB28}" destId="{2DE4AC58-55B6-48AD-86F1-8FADE2399307}" srcOrd="1" destOrd="0" parTransId="{10AB5CB8-F890-4609-9B63-F342941B05C2}" sibTransId="{C2B9F129-A530-4108-A02E-80B3AECCF464}"/>
    <dgm:cxn modelId="{EF9082CE-CA35-49C1-9282-777BF188F4E3}" type="presOf" srcId="{2DE4AC58-55B6-48AD-86F1-8FADE2399307}" destId="{5358FA6E-2B1E-40E3-B5D2-A4D834494D1D}" srcOrd="0" destOrd="0" presId="urn:microsoft.com/office/officeart/2005/8/layout/orgChart1"/>
    <dgm:cxn modelId="{424583C8-BB66-45CC-A0C4-0E74DD7F6830}" type="presOf" srcId="{2DE4AC58-55B6-48AD-86F1-8FADE2399307}" destId="{F6751175-D697-420F-A529-47CC54D463D1}" srcOrd="1" destOrd="0" presId="urn:microsoft.com/office/officeart/2005/8/layout/orgChart1"/>
    <dgm:cxn modelId="{C02CE754-C471-428B-AF0F-745E838D860A}" type="presOf" srcId="{5D5BD1C2-2FF7-4AD4-AFCE-89B6584DF5D3}" destId="{D5699428-F0DC-4AF3-A774-62090B5C033C}" srcOrd="0" destOrd="0" presId="urn:microsoft.com/office/officeart/2005/8/layout/orgChart1"/>
    <dgm:cxn modelId="{A8965897-5B42-4816-B4E0-B5D9C702836A}" type="presOf" srcId="{E9D8CDA9-5B74-4FD2-ABE3-26C0EBC405E4}" destId="{0C3EE618-DDAB-480C-A638-34C097E610D4}" srcOrd="0" destOrd="0" presId="urn:microsoft.com/office/officeart/2005/8/layout/orgChart1"/>
    <dgm:cxn modelId="{001C377E-9F5E-4EAB-82DB-980F8FA26F22}" type="presOf" srcId="{017522F8-5044-4A85-84BD-DEA839854CD7}" destId="{300D77A4-C66B-4C17-AF89-E2145EE8046B}" srcOrd="1" destOrd="0" presId="urn:microsoft.com/office/officeart/2005/8/layout/orgChart1"/>
    <dgm:cxn modelId="{A68CBC65-998D-4109-9895-B62FE04ABB47}" srcId="{92E7F1E1-8C22-447C-A902-90CDC2FFFDA2}" destId="{0E3DFBC8-7AE9-4253-B822-B04274C5EB28}" srcOrd="0" destOrd="0" parTransId="{D44E66A8-49B9-4850-8FF1-D9F1028B1167}" sibTransId="{2B6067E3-6E51-448E-B50E-382467B492C6}"/>
    <dgm:cxn modelId="{86471DAA-14D7-4B6D-9277-1B3DDA0C7083}" type="presOf" srcId="{0E3DFBC8-7AE9-4253-B822-B04274C5EB28}" destId="{862BB5D3-8619-49E3-853F-79639FF38219}" srcOrd="0" destOrd="0" presId="urn:microsoft.com/office/officeart/2005/8/layout/orgChart1"/>
    <dgm:cxn modelId="{F4561BCD-2665-4206-953B-DF80D7751F10}" type="presOf" srcId="{E9D8CDA9-5B74-4FD2-ABE3-26C0EBC405E4}" destId="{22A70757-DBB6-4320-9BDF-CB1C54886BB0}" srcOrd="1" destOrd="0" presId="urn:microsoft.com/office/officeart/2005/8/layout/orgChart1"/>
    <dgm:cxn modelId="{6C63385A-937F-48CD-A96B-8B5E539FB942}" type="presOf" srcId="{92E7F1E1-8C22-447C-A902-90CDC2FFFDA2}" destId="{1942F219-7BD1-4448-830A-664D08BD3421}" srcOrd="0" destOrd="0" presId="urn:microsoft.com/office/officeart/2005/8/layout/orgChart1"/>
    <dgm:cxn modelId="{CBEB3FF3-4DA6-48A5-A441-E7E0DEDBB232}" type="presParOf" srcId="{1942F219-7BD1-4448-830A-664D08BD3421}" destId="{7416FDF1-60E5-44D8-8423-76441EE7FF32}" srcOrd="0" destOrd="0" presId="urn:microsoft.com/office/officeart/2005/8/layout/orgChart1"/>
    <dgm:cxn modelId="{B8E3E499-165E-4AEE-8474-3123CF41B952}" type="presParOf" srcId="{7416FDF1-60E5-44D8-8423-76441EE7FF32}" destId="{C34B1199-87BC-46BC-9198-68FAF9F89F96}" srcOrd="0" destOrd="0" presId="urn:microsoft.com/office/officeart/2005/8/layout/orgChart1"/>
    <dgm:cxn modelId="{C49B8712-1D13-494B-8039-5255644105FC}" type="presParOf" srcId="{C34B1199-87BC-46BC-9198-68FAF9F89F96}" destId="{862BB5D3-8619-49E3-853F-79639FF38219}" srcOrd="0" destOrd="0" presId="urn:microsoft.com/office/officeart/2005/8/layout/orgChart1"/>
    <dgm:cxn modelId="{4452D954-FAA7-4FDE-9A56-6302804F60DE}" type="presParOf" srcId="{C34B1199-87BC-46BC-9198-68FAF9F89F96}" destId="{B92DC47D-8194-4962-8563-22C339431DB8}" srcOrd="1" destOrd="0" presId="urn:microsoft.com/office/officeart/2005/8/layout/orgChart1"/>
    <dgm:cxn modelId="{2D26AA73-B3DD-4519-AE8C-24B6F0E4BA7B}" type="presParOf" srcId="{7416FDF1-60E5-44D8-8423-76441EE7FF32}" destId="{E5182ED5-1F6A-4518-9229-AE35E3963040}" srcOrd="1" destOrd="0" presId="urn:microsoft.com/office/officeart/2005/8/layout/orgChart1"/>
    <dgm:cxn modelId="{D934AB89-E62D-424E-A856-61263AAE7A77}" type="presParOf" srcId="{E5182ED5-1F6A-4518-9229-AE35E3963040}" destId="{D5699428-F0DC-4AF3-A774-62090B5C033C}" srcOrd="0" destOrd="0" presId="urn:microsoft.com/office/officeart/2005/8/layout/orgChart1"/>
    <dgm:cxn modelId="{AC19A4AD-39BA-4638-9870-CB00EDEF8383}" type="presParOf" srcId="{E5182ED5-1F6A-4518-9229-AE35E3963040}" destId="{706CB29E-3985-4CA3-8B81-5715F1F8B124}" srcOrd="1" destOrd="0" presId="urn:microsoft.com/office/officeart/2005/8/layout/orgChart1"/>
    <dgm:cxn modelId="{7CDA2387-908C-4A37-BE7F-04DD6F05D15E}" type="presParOf" srcId="{706CB29E-3985-4CA3-8B81-5715F1F8B124}" destId="{1D7967EF-779C-4A36-B5A6-F6360B080650}" srcOrd="0" destOrd="0" presId="urn:microsoft.com/office/officeart/2005/8/layout/orgChart1"/>
    <dgm:cxn modelId="{FAF58008-1C9C-484D-8F9D-B2F06D0BF026}" type="presParOf" srcId="{1D7967EF-779C-4A36-B5A6-F6360B080650}" destId="{0C3EE618-DDAB-480C-A638-34C097E610D4}" srcOrd="0" destOrd="0" presId="urn:microsoft.com/office/officeart/2005/8/layout/orgChart1"/>
    <dgm:cxn modelId="{9403CF19-401B-4746-A532-F22EC863B27C}" type="presParOf" srcId="{1D7967EF-779C-4A36-B5A6-F6360B080650}" destId="{22A70757-DBB6-4320-9BDF-CB1C54886BB0}" srcOrd="1" destOrd="0" presId="urn:microsoft.com/office/officeart/2005/8/layout/orgChart1"/>
    <dgm:cxn modelId="{F3FD9EFA-31A3-4AED-AF29-846E21AE006F}" type="presParOf" srcId="{706CB29E-3985-4CA3-8B81-5715F1F8B124}" destId="{8AD7BDB1-B07B-43A8-9539-5A47D0CDE548}" srcOrd="1" destOrd="0" presId="urn:microsoft.com/office/officeart/2005/8/layout/orgChart1"/>
    <dgm:cxn modelId="{2F91D657-54C7-41BF-9255-2E2FD44A2078}" type="presParOf" srcId="{706CB29E-3985-4CA3-8B81-5715F1F8B124}" destId="{800506A5-3862-49A4-B51D-86B00D53AC21}" srcOrd="2" destOrd="0" presId="urn:microsoft.com/office/officeart/2005/8/layout/orgChart1"/>
    <dgm:cxn modelId="{933646A9-BFD3-41B5-AE07-E0319FE9822B}" type="presParOf" srcId="{E5182ED5-1F6A-4518-9229-AE35E3963040}" destId="{7383A335-6CB0-4DEB-B316-A6FC525F9252}" srcOrd="2" destOrd="0" presId="urn:microsoft.com/office/officeart/2005/8/layout/orgChart1"/>
    <dgm:cxn modelId="{159E6045-8F59-41DD-BBAC-22288F3DD098}" type="presParOf" srcId="{E5182ED5-1F6A-4518-9229-AE35E3963040}" destId="{E63719CB-0FBE-4DB0-B9D6-5B7419E8B42C}" srcOrd="3" destOrd="0" presId="urn:microsoft.com/office/officeart/2005/8/layout/orgChart1"/>
    <dgm:cxn modelId="{C6463A8A-8385-4F01-AA9D-8DD8C01CA68D}" type="presParOf" srcId="{E63719CB-0FBE-4DB0-B9D6-5B7419E8B42C}" destId="{697D7C93-F9E5-4890-8687-BCA6AA0E628A}" srcOrd="0" destOrd="0" presId="urn:microsoft.com/office/officeart/2005/8/layout/orgChart1"/>
    <dgm:cxn modelId="{081BA23F-CE05-496B-A299-CAD9FEF22EB9}" type="presParOf" srcId="{697D7C93-F9E5-4890-8687-BCA6AA0E628A}" destId="{5358FA6E-2B1E-40E3-B5D2-A4D834494D1D}" srcOrd="0" destOrd="0" presId="urn:microsoft.com/office/officeart/2005/8/layout/orgChart1"/>
    <dgm:cxn modelId="{2FD9089F-1B5F-4A81-A64D-4AE96847840A}" type="presParOf" srcId="{697D7C93-F9E5-4890-8687-BCA6AA0E628A}" destId="{F6751175-D697-420F-A529-47CC54D463D1}" srcOrd="1" destOrd="0" presId="urn:microsoft.com/office/officeart/2005/8/layout/orgChart1"/>
    <dgm:cxn modelId="{1D244D11-F57A-46F4-8E46-CAB72E787310}" type="presParOf" srcId="{E63719CB-0FBE-4DB0-B9D6-5B7419E8B42C}" destId="{55046BC3-ACB3-4E68-B078-1DB8304D5B69}" srcOrd="1" destOrd="0" presId="urn:microsoft.com/office/officeart/2005/8/layout/orgChart1"/>
    <dgm:cxn modelId="{8E86204E-50CD-4D13-8A9C-6C8F2916DA4A}" type="presParOf" srcId="{E63719CB-0FBE-4DB0-B9D6-5B7419E8B42C}" destId="{5CB6457B-76B3-41CB-A734-43E50E57A7F1}" srcOrd="2" destOrd="0" presId="urn:microsoft.com/office/officeart/2005/8/layout/orgChart1"/>
    <dgm:cxn modelId="{F9EBB87A-F46D-4D64-BC57-B00968936692}" type="presParOf" srcId="{E5182ED5-1F6A-4518-9229-AE35E3963040}" destId="{5EDD5408-51AF-4915-839F-8DE6B11E7D47}" srcOrd="4" destOrd="0" presId="urn:microsoft.com/office/officeart/2005/8/layout/orgChart1"/>
    <dgm:cxn modelId="{BF86AE60-913B-4283-9D45-5CB48FAAFDC4}" type="presParOf" srcId="{E5182ED5-1F6A-4518-9229-AE35E3963040}" destId="{4A1E7C7C-C630-49D0-8B2B-EE84DB830F64}" srcOrd="5" destOrd="0" presId="urn:microsoft.com/office/officeart/2005/8/layout/orgChart1"/>
    <dgm:cxn modelId="{23B60315-8B55-4A93-9BE3-C555C179A91E}" type="presParOf" srcId="{4A1E7C7C-C630-49D0-8B2B-EE84DB830F64}" destId="{A7A13E25-5233-4F4A-BE86-EEB290B1336E}" srcOrd="0" destOrd="0" presId="urn:microsoft.com/office/officeart/2005/8/layout/orgChart1"/>
    <dgm:cxn modelId="{562D9799-BBDD-42EA-92B7-9EB631FBF872}" type="presParOf" srcId="{A7A13E25-5233-4F4A-BE86-EEB290B1336E}" destId="{66AB15CB-642A-43A9-8682-E00FF50894BB}" srcOrd="0" destOrd="0" presId="urn:microsoft.com/office/officeart/2005/8/layout/orgChart1"/>
    <dgm:cxn modelId="{8AD16077-1348-47C3-8EB2-D95BE6FED1A9}" type="presParOf" srcId="{A7A13E25-5233-4F4A-BE86-EEB290B1336E}" destId="{300D77A4-C66B-4C17-AF89-E2145EE8046B}" srcOrd="1" destOrd="0" presId="urn:microsoft.com/office/officeart/2005/8/layout/orgChart1"/>
    <dgm:cxn modelId="{CC7B9D11-A762-4405-98BC-5AF9823A6B4E}" type="presParOf" srcId="{4A1E7C7C-C630-49D0-8B2B-EE84DB830F64}" destId="{2089A63A-CD76-4979-9719-BC532CA7D0FE}" srcOrd="1" destOrd="0" presId="urn:microsoft.com/office/officeart/2005/8/layout/orgChart1"/>
    <dgm:cxn modelId="{BD0388E8-204F-4DD5-A7F9-5FD8277D698E}" type="presParOf" srcId="{4A1E7C7C-C630-49D0-8B2B-EE84DB830F64}" destId="{6BE53416-F770-4D05-8F59-E6CC4B5679D9}" srcOrd="2" destOrd="0" presId="urn:microsoft.com/office/officeart/2005/8/layout/orgChart1"/>
    <dgm:cxn modelId="{730CA6DD-AB0C-487C-8B93-53DD887DAC68}" type="presParOf" srcId="{7416FDF1-60E5-44D8-8423-76441EE7FF32}" destId="{6B847DBC-D0DB-4E89-BCCD-A3D37A957CB2}" srcOrd="2" destOrd="0" presId="urn:microsoft.com/office/officeart/2005/8/layout/orgChart1"/>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AC986A1B-B4FE-41C0-BCE1-D01F8427CC73}" type="doc">
      <dgm:prSet loTypeId="urn:microsoft.com/office/officeart/2008/layout/HorizontalMultiLevelHierarchy" loCatId="hierarchy" qsTypeId="urn:microsoft.com/office/officeart/2005/8/quickstyle/simple1" qsCatId="simple" csTypeId="urn:microsoft.com/office/officeart/2005/8/colors/colorful4" csCatId="colorful" phldr="1"/>
      <dgm:spPr/>
      <dgm:t>
        <a:bodyPr/>
        <a:lstStyle/>
        <a:p>
          <a:endParaRPr lang="en-US"/>
        </a:p>
      </dgm:t>
    </dgm:pt>
    <dgm:pt modelId="{B085A4E2-43CD-4308-B16D-34498F99992B}">
      <dgm:prSet phldrT="[Text]" custT="1"/>
      <dgm:spPr/>
      <dgm:t>
        <a:bodyPr/>
        <a:lstStyle/>
        <a:p>
          <a:r>
            <a:rPr lang="en-US" sz="1600" dirty="0"/>
            <a:t>Peran pasar modal</a:t>
          </a:r>
        </a:p>
      </dgm:t>
    </dgm:pt>
    <dgm:pt modelId="{E9737DD3-97D8-4C45-87DB-86EF7F4FF435}" type="parTrans" cxnId="{E59B0926-7D3A-4F24-9086-C4BBEE124BB3}">
      <dgm:prSet/>
      <dgm:spPr/>
      <dgm:t>
        <a:bodyPr/>
        <a:lstStyle/>
        <a:p>
          <a:endParaRPr lang="en-US"/>
        </a:p>
      </dgm:t>
    </dgm:pt>
    <dgm:pt modelId="{738C6161-6936-4CF3-B492-178D5E9C9216}" type="sibTrans" cxnId="{E59B0926-7D3A-4F24-9086-C4BBEE124BB3}">
      <dgm:prSet/>
      <dgm:spPr/>
      <dgm:t>
        <a:bodyPr/>
        <a:lstStyle/>
        <a:p>
          <a:endParaRPr lang="en-US"/>
        </a:p>
      </dgm:t>
    </dgm:pt>
    <dgm:pt modelId="{6466926E-D14D-4861-ACF2-5453C60C860B}">
      <dgm:prSet phldrT="[Text]" custT="1"/>
      <dgm:spPr/>
      <dgm:t>
        <a:bodyPr/>
        <a:lstStyle/>
        <a:p>
          <a:r>
            <a:rPr lang="en-US" sz="1600" dirty="0"/>
            <a:t>Pasar modal </a:t>
          </a:r>
          <a:r>
            <a:rPr lang="en-US" sz="1600" dirty="0" err="1"/>
            <a:t>dipandang</a:t>
          </a:r>
          <a:r>
            <a:rPr lang="en-US" sz="1600" dirty="0"/>
            <a:t> </a:t>
          </a:r>
          <a:r>
            <a:rPr lang="en-US" sz="1600" dirty="0" err="1"/>
            <a:t>sebagai</a:t>
          </a:r>
          <a:r>
            <a:rPr lang="en-US" sz="1600" dirty="0"/>
            <a:t> </a:t>
          </a:r>
          <a:r>
            <a:rPr lang="en-US" sz="1600" dirty="0" err="1"/>
            <a:t>sarana</a:t>
          </a:r>
          <a:r>
            <a:rPr lang="en-US" sz="1600" dirty="0"/>
            <a:t> </a:t>
          </a:r>
          <a:r>
            <a:rPr lang="en-US" sz="1600" dirty="0" err="1"/>
            <a:t>penambah</a:t>
          </a:r>
          <a:r>
            <a:rPr lang="en-US" sz="1600" dirty="0"/>
            <a:t> modal </a:t>
          </a:r>
          <a:r>
            <a:rPr lang="en-US" sz="1600" dirty="0" err="1"/>
            <a:t>bagi</a:t>
          </a:r>
          <a:r>
            <a:rPr lang="en-US" sz="1600" dirty="0"/>
            <a:t> badan </a:t>
          </a:r>
          <a:r>
            <a:rPr lang="en-US" sz="1600" dirty="0" err="1"/>
            <a:t>usaha</a:t>
          </a:r>
          <a:endParaRPr lang="en-US" sz="1600" dirty="0"/>
        </a:p>
      </dgm:t>
    </dgm:pt>
    <dgm:pt modelId="{84A71274-A000-4228-8D45-4C49D0F4CA57}" type="parTrans" cxnId="{D5F6E4FE-D930-40AE-B5E5-68C204BA9E2C}">
      <dgm:prSet custT="1"/>
      <dgm:spPr/>
      <dgm:t>
        <a:bodyPr/>
        <a:lstStyle/>
        <a:p>
          <a:endParaRPr lang="en-US" sz="1600"/>
        </a:p>
      </dgm:t>
    </dgm:pt>
    <dgm:pt modelId="{10AE0365-85D1-485A-825F-FD5FE7793E2E}" type="sibTrans" cxnId="{D5F6E4FE-D930-40AE-B5E5-68C204BA9E2C}">
      <dgm:prSet/>
      <dgm:spPr/>
      <dgm:t>
        <a:bodyPr/>
        <a:lstStyle/>
        <a:p>
          <a:endParaRPr lang="en-US"/>
        </a:p>
      </dgm:t>
    </dgm:pt>
    <dgm:pt modelId="{7B97D5F2-C762-4212-A22D-84F6FBEA7582}">
      <dgm:prSet phldrT="[Text]" custT="1"/>
      <dgm:spPr/>
      <dgm:t>
        <a:bodyPr/>
        <a:lstStyle/>
        <a:p>
          <a:r>
            <a:rPr lang="en-US" sz="1600" dirty="0"/>
            <a:t>Pasar modal </a:t>
          </a:r>
          <a:r>
            <a:rPr lang="en-US" sz="1600" dirty="0" err="1"/>
            <a:t>dipandang</a:t>
          </a:r>
          <a:r>
            <a:rPr lang="en-US" sz="1600" dirty="0"/>
            <a:t> </a:t>
          </a:r>
          <a:r>
            <a:rPr lang="en-US" sz="1600" dirty="0" err="1"/>
            <a:t>sebagai</a:t>
          </a:r>
          <a:r>
            <a:rPr lang="en-US" sz="1600" dirty="0"/>
            <a:t> </a:t>
          </a:r>
          <a:r>
            <a:rPr lang="en-US" sz="1600" dirty="0" err="1"/>
            <a:t>sarana</a:t>
          </a:r>
          <a:r>
            <a:rPr lang="en-US" sz="1600" dirty="0"/>
            <a:t> </a:t>
          </a:r>
          <a:r>
            <a:rPr lang="en-US" sz="1600" dirty="0" err="1"/>
            <a:t>peningkatan</a:t>
          </a:r>
          <a:r>
            <a:rPr lang="en-US" sz="1600" dirty="0"/>
            <a:t> </a:t>
          </a:r>
          <a:r>
            <a:rPr lang="en-US" sz="1600" dirty="0" err="1"/>
            <a:t>pendapatan</a:t>
          </a:r>
          <a:r>
            <a:rPr lang="en-US" sz="1600" dirty="0"/>
            <a:t> negara</a:t>
          </a:r>
        </a:p>
      </dgm:t>
    </dgm:pt>
    <dgm:pt modelId="{B443E306-7CDD-40DE-AF38-7BEA54FA3433}" type="parTrans" cxnId="{352EE249-2ECA-4F6E-A421-90859E547A72}">
      <dgm:prSet custT="1"/>
      <dgm:spPr/>
      <dgm:t>
        <a:bodyPr/>
        <a:lstStyle/>
        <a:p>
          <a:endParaRPr lang="en-US" sz="1600"/>
        </a:p>
      </dgm:t>
    </dgm:pt>
    <dgm:pt modelId="{0452B52B-FD25-4A31-AEA6-DDA0E58F69B5}" type="sibTrans" cxnId="{352EE249-2ECA-4F6E-A421-90859E547A72}">
      <dgm:prSet/>
      <dgm:spPr/>
      <dgm:t>
        <a:bodyPr/>
        <a:lstStyle/>
        <a:p>
          <a:endParaRPr lang="en-US"/>
        </a:p>
      </dgm:t>
    </dgm:pt>
    <dgm:pt modelId="{F4E8CCC6-8646-478D-8237-C0FBA76EDA5A}">
      <dgm:prSet phldrT="[Text]" custT="1"/>
      <dgm:spPr/>
      <dgm:t>
        <a:bodyPr/>
        <a:lstStyle/>
        <a:p>
          <a:r>
            <a:rPr lang="en-US" sz="1600" dirty="0"/>
            <a:t>Pasar modal </a:t>
          </a:r>
          <a:r>
            <a:rPr lang="en-US" sz="1600" dirty="0" err="1"/>
            <a:t>dipandang</a:t>
          </a:r>
          <a:r>
            <a:rPr lang="en-US" sz="1600" dirty="0"/>
            <a:t> </a:t>
          </a:r>
          <a:r>
            <a:rPr lang="en-US" sz="1600" dirty="0" err="1"/>
            <a:t>sebagai</a:t>
          </a:r>
          <a:r>
            <a:rPr lang="en-US" sz="1600" dirty="0"/>
            <a:t> </a:t>
          </a:r>
          <a:r>
            <a:rPr lang="en-US" sz="1600" dirty="0" err="1"/>
            <a:t>indikator</a:t>
          </a:r>
          <a:r>
            <a:rPr lang="en-US" sz="1600" dirty="0"/>
            <a:t> </a:t>
          </a:r>
          <a:r>
            <a:rPr lang="en-US" sz="1600" err="1"/>
            <a:t>perekonomian</a:t>
          </a:r>
          <a:r>
            <a:rPr lang="en-US" sz="1600"/>
            <a:t> negara</a:t>
          </a:r>
          <a:endParaRPr lang="en-US" sz="1600" dirty="0"/>
        </a:p>
      </dgm:t>
    </dgm:pt>
    <dgm:pt modelId="{9CDDB18D-FDB5-43E8-AE04-88E40A370681}" type="parTrans" cxnId="{06AD8C01-2129-4909-A0FC-FF4AEBB57046}">
      <dgm:prSet custT="1"/>
      <dgm:spPr/>
      <dgm:t>
        <a:bodyPr/>
        <a:lstStyle/>
        <a:p>
          <a:endParaRPr lang="en-US" sz="1600"/>
        </a:p>
      </dgm:t>
    </dgm:pt>
    <dgm:pt modelId="{98236AA7-53D2-4BAA-A15B-F6D68200009E}" type="sibTrans" cxnId="{06AD8C01-2129-4909-A0FC-FF4AEBB57046}">
      <dgm:prSet/>
      <dgm:spPr/>
      <dgm:t>
        <a:bodyPr/>
        <a:lstStyle/>
        <a:p>
          <a:endParaRPr lang="en-US"/>
        </a:p>
      </dgm:t>
    </dgm:pt>
    <dgm:pt modelId="{5F2E431A-2004-449A-8203-9A65F88B93AB}">
      <dgm:prSet phldrT="[Text]" custT="1"/>
      <dgm:spPr/>
      <dgm:t>
        <a:bodyPr/>
        <a:lstStyle/>
        <a:p>
          <a:r>
            <a:rPr lang="en-US" sz="1600" dirty="0"/>
            <a:t>Pasar modal </a:t>
          </a:r>
          <a:r>
            <a:rPr lang="en-US" sz="1600" dirty="0" err="1"/>
            <a:t>dipandang</a:t>
          </a:r>
          <a:r>
            <a:rPr lang="en-US" sz="1600" dirty="0"/>
            <a:t> </a:t>
          </a:r>
          <a:r>
            <a:rPr lang="en-US" sz="1600" dirty="0" err="1"/>
            <a:t>sebagai</a:t>
          </a:r>
          <a:r>
            <a:rPr lang="en-US" sz="1600" dirty="0"/>
            <a:t> </a:t>
          </a:r>
          <a:r>
            <a:rPr lang="en-US" sz="1600" dirty="0" err="1"/>
            <a:t>sarana</a:t>
          </a:r>
          <a:r>
            <a:rPr lang="en-US" sz="1600" dirty="0"/>
            <a:t> </a:t>
          </a:r>
          <a:r>
            <a:rPr lang="en-US" sz="1600" dirty="0" err="1"/>
            <a:t>peningkatan</a:t>
          </a:r>
          <a:r>
            <a:rPr lang="en-US" sz="1600" dirty="0"/>
            <a:t> </a:t>
          </a:r>
          <a:r>
            <a:rPr lang="en-US" sz="1600" dirty="0" err="1"/>
            <a:t>kapasiitas</a:t>
          </a:r>
          <a:r>
            <a:rPr lang="en-US" sz="1600" dirty="0"/>
            <a:t> </a:t>
          </a:r>
          <a:r>
            <a:rPr lang="en-US" sz="1600" dirty="0" err="1"/>
            <a:t>produksi</a:t>
          </a:r>
          <a:endParaRPr lang="en-US" sz="1600" dirty="0"/>
        </a:p>
      </dgm:t>
    </dgm:pt>
    <dgm:pt modelId="{E7D31F15-1CA9-42AA-8450-25512899F7CA}" type="sibTrans" cxnId="{A80ECBBE-7436-4D11-8044-9185B7853B8F}">
      <dgm:prSet/>
      <dgm:spPr/>
      <dgm:t>
        <a:bodyPr/>
        <a:lstStyle/>
        <a:p>
          <a:endParaRPr lang="en-US"/>
        </a:p>
      </dgm:t>
    </dgm:pt>
    <dgm:pt modelId="{A6D588CF-F9F1-42D0-9CB2-109152547024}" type="parTrans" cxnId="{A80ECBBE-7436-4D11-8044-9185B7853B8F}">
      <dgm:prSet custT="1"/>
      <dgm:spPr/>
      <dgm:t>
        <a:bodyPr/>
        <a:lstStyle/>
        <a:p>
          <a:endParaRPr lang="en-US" sz="1600"/>
        </a:p>
      </dgm:t>
    </dgm:pt>
    <dgm:pt modelId="{64B92DB1-2FC6-427D-92FD-E2F347225BF5}">
      <dgm:prSet phldrT="[Text]" custT="1"/>
      <dgm:spPr/>
      <dgm:t>
        <a:bodyPr/>
        <a:lstStyle/>
        <a:p>
          <a:r>
            <a:rPr lang="it-IT" sz="1600" dirty="0"/>
            <a:t>Pasar modal dipandang sebagai sarana pemerataan pendapatan</a:t>
          </a:r>
          <a:endParaRPr lang="en-US" sz="1600" dirty="0"/>
        </a:p>
      </dgm:t>
    </dgm:pt>
    <dgm:pt modelId="{EA2B51D3-F054-44F8-86B8-965D764125D2}" type="sibTrans" cxnId="{00CE7953-E99E-4DC6-B5C1-69A4A244B4A7}">
      <dgm:prSet/>
      <dgm:spPr/>
      <dgm:t>
        <a:bodyPr/>
        <a:lstStyle/>
        <a:p>
          <a:endParaRPr lang="en-US"/>
        </a:p>
      </dgm:t>
    </dgm:pt>
    <dgm:pt modelId="{BEED852A-84D5-4797-BF3A-BC64E1362A6E}" type="parTrans" cxnId="{00CE7953-E99E-4DC6-B5C1-69A4A244B4A7}">
      <dgm:prSet custT="1"/>
      <dgm:spPr/>
      <dgm:t>
        <a:bodyPr/>
        <a:lstStyle/>
        <a:p>
          <a:endParaRPr lang="en-US" sz="1600"/>
        </a:p>
      </dgm:t>
    </dgm:pt>
    <dgm:pt modelId="{001CE06E-34C0-4747-9573-A60CA34D6196}">
      <dgm:prSet custT="1"/>
      <dgm:spPr/>
      <dgm:t>
        <a:bodyPr/>
        <a:lstStyle/>
        <a:p>
          <a:r>
            <a:rPr lang="en-US" sz="1600" dirty="0"/>
            <a:t> Pasar modal </a:t>
          </a:r>
          <a:r>
            <a:rPr lang="en-US" sz="1600" dirty="0" err="1"/>
            <a:t>dipandang</a:t>
          </a:r>
          <a:r>
            <a:rPr lang="en-US" sz="1600" dirty="0"/>
            <a:t> </a:t>
          </a:r>
          <a:r>
            <a:rPr lang="en-US" sz="1600" dirty="0" err="1"/>
            <a:t>sebagai</a:t>
          </a:r>
          <a:r>
            <a:rPr lang="en-US" sz="1600" dirty="0"/>
            <a:t> </a:t>
          </a:r>
          <a:r>
            <a:rPr lang="en-US" sz="1600" dirty="0" err="1"/>
            <a:t>sarana</a:t>
          </a:r>
          <a:r>
            <a:rPr lang="en-US" sz="1600" dirty="0"/>
            <a:t> </a:t>
          </a:r>
          <a:r>
            <a:rPr lang="en-US" sz="1600" dirty="0" err="1"/>
            <a:t>penciptaan</a:t>
          </a:r>
          <a:r>
            <a:rPr lang="en-US" sz="1600" dirty="0"/>
            <a:t> </a:t>
          </a:r>
          <a:r>
            <a:rPr lang="en-US" sz="1600" dirty="0" err="1"/>
            <a:t>kesempatan</a:t>
          </a:r>
          <a:r>
            <a:rPr lang="en-US" sz="1600" dirty="0"/>
            <a:t> </a:t>
          </a:r>
          <a:r>
            <a:rPr lang="en-US" sz="1600" dirty="0" err="1"/>
            <a:t>kerja</a:t>
          </a:r>
          <a:r>
            <a:rPr lang="en-US" sz="1600" dirty="0"/>
            <a:t> </a:t>
          </a:r>
        </a:p>
      </dgm:t>
    </dgm:pt>
    <dgm:pt modelId="{EB997AA8-CE1C-4CB7-8582-EC9CFD4CD6BE}" type="parTrans" cxnId="{E9E3977C-253B-4E77-AEB6-03B56D420693}">
      <dgm:prSet custT="1"/>
      <dgm:spPr/>
      <dgm:t>
        <a:bodyPr/>
        <a:lstStyle/>
        <a:p>
          <a:endParaRPr lang="en-US" sz="1600"/>
        </a:p>
      </dgm:t>
    </dgm:pt>
    <dgm:pt modelId="{9466EE82-0108-4AE8-A33A-CAAE4BCFDEE2}" type="sibTrans" cxnId="{E9E3977C-253B-4E77-AEB6-03B56D420693}">
      <dgm:prSet/>
      <dgm:spPr/>
      <dgm:t>
        <a:bodyPr/>
        <a:lstStyle/>
        <a:p>
          <a:endParaRPr lang="en-US"/>
        </a:p>
      </dgm:t>
    </dgm:pt>
    <dgm:pt modelId="{290757C3-1690-42B3-9C85-23C105687F20}" type="pres">
      <dgm:prSet presAssocID="{AC986A1B-B4FE-41C0-BCE1-D01F8427CC73}" presName="Name0" presStyleCnt="0">
        <dgm:presLayoutVars>
          <dgm:chPref val="1"/>
          <dgm:dir/>
          <dgm:animOne val="branch"/>
          <dgm:animLvl val="lvl"/>
          <dgm:resizeHandles val="exact"/>
        </dgm:presLayoutVars>
      </dgm:prSet>
      <dgm:spPr/>
      <dgm:t>
        <a:bodyPr/>
        <a:lstStyle/>
        <a:p>
          <a:endParaRPr lang="en-US"/>
        </a:p>
      </dgm:t>
    </dgm:pt>
    <dgm:pt modelId="{F89770D2-1551-4B92-B296-FF18B498F855}" type="pres">
      <dgm:prSet presAssocID="{B085A4E2-43CD-4308-B16D-34498F99992B}" presName="root1" presStyleCnt="0"/>
      <dgm:spPr/>
    </dgm:pt>
    <dgm:pt modelId="{F022C20D-6DB1-4204-A2CD-2729A4E2ED33}" type="pres">
      <dgm:prSet presAssocID="{B085A4E2-43CD-4308-B16D-34498F99992B}" presName="LevelOneTextNode" presStyleLbl="node0" presStyleIdx="0" presStyleCnt="1">
        <dgm:presLayoutVars>
          <dgm:chPref val="3"/>
        </dgm:presLayoutVars>
      </dgm:prSet>
      <dgm:spPr/>
      <dgm:t>
        <a:bodyPr/>
        <a:lstStyle/>
        <a:p>
          <a:endParaRPr lang="en-US"/>
        </a:p>
      </dgm:t>
    </dgm:pt>
    <dgm:pt modelId="{BB7A312C-B6E3-4670-B103-EFA7EB8CDD35}" type="pres">
      <dgm:prSet presAssocID="{B085A4E2-43CD-4308-B16D-34498F99992B}" presName="level2hierChild" presStyleCnt="0"/>
      <dgm:spPr/>
    </dgm:pt>
    <dgm:pt modelId="{F4772CE7-2940-4D64-A5C4-5A4CBAE9A773}" type="pres">
      <dgm:prSet presAssocID="{84A71274-A000-4228-8D45-4C49D0F4CA57}" presName="conn2-1" presStyleLbl="parChTrans1D2" presStyleIdx="0" presStyleCnt="6"/>
      <dgm:spPr/>
      <dgm:t>
        <a:bodyPr/>
        <a:lstStyle/>
        <a:p>
          <a:endParaRPr lang="en-US"/>
        </a:p>
      </dgm:t>
    </dgm:pt>
    <dgm:pt modelId="{C85220BF-10DA-43C3-9D9A-5C5B0B0C2667}" type="pres">
      <dgm:prSet presAssocID="{84A71274-A000-4228-8D45-4C49D0F4CA57}" presName="connTx" presStyleLbl="parChTrans1D2" presStyleIdx="0" presStyleCnt="6"/>
      <dgm:spPr/>
      <dgm:t>
        <a:bodyPr/>
        <a:lstStyle/>
        <a:p>
          <a:endParaRPr lang="en-US"/>
        </a:p>
      </dgm:t>
    </dgm:pt>
    <dgm:pt modelId="{79F3FDFA-9761-43D9-9072-8811E88A16E9}" type="pres">
      <dgm:prSet presAssocID="{6466926E-D14D-4861-ACF2-5453C60C860B}" presName="root2" presStyleCnt="0"/>
      <dgm:spPr/>
    </dgm:pt>
    <dgm:pt modelId="{2F389B2C-A31E-426F-8749-43E81D63F52B}" type="pres">
      <dgm:prSet presAssocID="{6466926E-D14D-4861-ACF2-5453C60C860B}" presName="LevelTwoTextNode" presStyleLbl="node2" presStyleIdx="0" presStyleCnt="6" custScaleX="223183">
        <dgm:presLayoutVars>
          <dgm:chPref val="3"/>
        </dgm:presLayoutVars>
      </dgm:prSet>
      <dgm:spPr/>
      <dgm:t>
        <a:bodyPr/>
        <a:lstStyle/>
        <a:p>
          <a:endParaRPr lang="en-US"/>
        </a:p>
      </dgm:t>
    </dgm:pt>
    <dgm:pt modelId="{B133D1E9-7761-4931-A1A5-3416073FD157}" type="pres">
      <dgm:prSet presAssocID="{6466926E-D14D-4861-ACF2-5453C60C860B}" presName="level3hierChild" presStyleCnt="0"/>
      <dgm:spPr/>
    </dgm:pt>
    <dgm:pt modelId="{3F1D3A23-874A-4252-8B0E-8A0D95C85760}" type="pres">
      <dgm:prSet presAssocID="{BEED852A-84D5-4797-BF3A-BC64E1362A6E}" presName="conn2-1" presStyleLbl="parChTrans1D2" presStyleIdx="1" presStyleCnt="6"/>
      <dgm:spPr/>
      <dgm:t>
        <a:bodyPr/>
        <a:lstStyle/>
        <a:p>
          <a:endParaRPr lang="en-US"/>
        </a:p>
      </dgm:t>
    </dgm:pt>
    <dgm:pt modelId="{7D1F1E02-CDAE-49C4-812B-0F092DC844AD}" type="pres">
      <dgm:prSet presAssocID="{BEED852A-84D5-4797-BF3A-BC64E1362A6E}" presName="connTx" presStyleLbl="parChTrans1D2" presStyleIdx="1" presStyleCnt="6"/>
      <dgm:spPr/>
      <dgm:t>
        <a:bodyPr/>
        <a:lstStyle/>
        <a:p>
          <a:endParaRPr lang="en-US"/>
        </a:p>
      </dgm:t>
    </dgm:pt>
    <dgm:pt modelId="{4AAD7543-356B-4EB2-9148-3CDD762EB574}" type="pres">
      <dgm:prSet presAssocID="{64B92DB1-2FC6-427D-92FD-E2F347225BF5}" presName="root2" presStyleCnt="0"/>
      <dgm:spPr/>
    </dgm:pt>
    <dgm:pt modelId="{5F97C1BE-2033-4AFD-8842-E6712A6F18C9}" type="pres">
      <dgm:prSet presAssocID="{64B92DB1-2FC6-427D-92FD-E2F347225BF5}" presName="LevelTwoTextNode" presStyleLbl="node2" presStyleIdx="1" presStyleCnt="6" custScaleX="223183">
        <dgm:presLayoutVars>
          <dgm:chPref val="3"/>
        </dgm:presLayoutVars>
      </dgm:prSet>
      <dgm:spPr/>
      <dgm:t>
        <a:bodyPr/>
        <a:lstStyle/>
        <a:p>
          <a:endParaRPr lang="en-US"/>
        </a:p>
      </dgm:t>
    </dgm:pt>
    <dgm:pt modelId="{0C67C0CF-532D-4EE7-B611-77B88BBEA7AD}" type="pres">
      <dgm:prSet presAssocID="{64B92DB1-2FC6-427D-92FD-E2F347225BF5}" presName="level3hierChild" presStyleCnt="0"/>
      <dgm:spPr/>
    </dgm:pt>
    <dgm:pt modelId="{4F1579D9-92E5-4966-A541-6A889BC4C3C9}" type="pres">
      <dgm:prSet presAssocID="{A6D588CF-F9F1-42D0-9CB2-109152547024}" presName="conn2-1" presStyleLbl="parChTrans1D2" presStyleIdx="2" presStyleCnt="6"/>
      <dgm:spPr/>
      <dgm:t>
        <a:bodyPr/>
        <a:lstStyle/>
        <a:p>
          <a:endParaRPr lang="en-US"/>
        </a:p>
      </dgm:t>
    </dgm:pt>
    <dgm:pt modelId="{0F76E802-9E66-4C4F-9518-94DD5055CD7E}" type="pres">
      <dgm:prSet presAssocID="{A6D588CF-F9F1-42D0-9CB2-109152547024}" presName="connTx" presStyleLbl="parChTrans1D2" presStyleIdx="2" presStyleCnt="6"/>
      <dgm:spPr/>
      <dgm:t>
        <a:bodyPr/>
        <a:lstStyle/>
        <a:p>
          <a:endParaRPr lang="en-US"/>
        </a:p>
      </dgm:t>
    </dgm:pt>
    <dgm:pt modelId="{9ECBFB77-C026-4844-B56B-0F0529A579C1}" type="pres">
      <dgm:prSet presAssocID="{5F2E431A-2004-449A-8203-9A65F88B93AB}" presName="root2" presStyleCnt="0"/>
      <dgm:spPr/>
    </dgm:pt>
    <dgm:pt modelId="{7F918D2F-A028-4444-9DCE-7300C4E0F209}" type="pres">
      <dgm:prSet presAssocID="{5F2E431A-2004-449A-8203-9A65F88B93AB}" presName="LevelTwoTextNode" presStyleLbl="node2" presStyleIdx="2" presStyleCnt="6" custScaleX="223183">
        <dgm:presLayoutVars>
          <dgm:chPref val="3"/>
        </dgm:presLayoutVars>
      </dgm:prSet>
      <dgm:spPr/>
      <dgm:t>
        <a:bodyPr/>
        <a:lstStyle/>
        <a:p>
          <a:endParaRPr lang="en-US"/>
        </a:p>
      </dgm:t>
    </dgm:pt>
    <dgm:pt modelId="{39CD92D5-6617-4FCB-87A8-7C2046172B99}" type="pres">
      <dgm:prSet presAssocID="{5F2E431A-2004-449A-8203-9A65F88B93AB}" presName="level3hierChild" presStyleCnt="0"/>
      <dgm:spPr/>
    </dgm:pt>
    <dgm:pt modelId="{32D82EC3-D334-4222-812F-8C461F7E7B17}" type="pres">
      <dgm:prSet presAssocID="{EB997AA8-CE1C-4CB7-8582-EC9CFD4CD6BE}" presName="conn2-1" presStyleLbl="parChTrans1D2" presStyleIdx="3" presStyleCnt="6"/>
      <dgm:spPr/>
      <dgm:t>
        <a:bodyPr/>
        <a:lstStyle/>
        <a:p>
          <a:endParaRPr lang="en-US"/>
        </a:p>
      </dgm:t>
    </dgm:pt>
    <dgm:pt modelId="{1DF1ED06-DF17-479F-815E-6D6C07E1E34F}" type="pres">
      <dgm:prSet presAssocID="{EB997AA8-CE1C-4CB7-8582-EC9CFD4CD6BE}" presName="connTx" presStyleLbl="parChTrans1D2" presStyleIdx="3" presStyleCnt="6"/>
      <dgm:spPr/>
      <dgm:t>
        <a:bodyPr/>
        <a:lstStyle/>
        <a:p>
          <a:endParaRPr lang="en-US"/>
        </a:p>
      </dgm:t>
    </dgm:pt>
    <dgm:pt modelId="{579C4A8D-C194-4AF1-87EF-022033D520FD}" type="pres">
      <dgm:prSet presAssocID="{001CE06E-34C0-4747-9573-A60CA34D6196}" presName="root2" presStyleCnt="0"/>
      <dgm:spPr/>
    </dgm:pt>
    <dgm:pt modelId="{5817125E-349C-416C-9D8B-D0807B7D0BFA}" type="pres">
      <dgm:prSet presAssocID="{001CE06E-34C0-4747-9573-A60CA34D6196}" presName="LevelTwoTextNode" presStyleLbl="node2" presStyleIdx="3" presStyleCnt="6" custScaleX="221970">
        <dgm:presLayoutVars>
          <dgm:chPref val="3"/>
        </dgm:presLayoutVars>
      </dgm:prSet>
      <dgm:spPr/>
      <dgm:t>
        <a:bodyPr/>
        <a:lstStyle/>
        <a:p>
          <a:endParaRPr lang="en-US"/>
        </a:p>
      </dgm:t>
    </dgm:pt>
    <dgm:pt modelId="{3B9F5D98-99E3-4A80-B7F9-9D6A24DB5C25}" type="pres">
      <dgm:prSet presAssocID="{001CE06E-34C0-4747-9573-A60CA34D6196}" presName="level3hierChild" presStyleCnt="0"/>
      <dgm:spPr/>
    </dgm:pt>
    <dgm:pt modelId="{8D98D857-2141-4009-B016-DD270CBC6EAA}" type="pres">
      <dgm:prSet presAssocID="{B443E306-7CDD-40DE-AF38-7BEA54FA3433}" presName="conn2-1" presStyleLbl="parChTrans1D2" presStyleIdx="4" presStyleCnt="6"/>
      <dgm:spPr/>
      <dgm:t>
        <a:bodyPr/>
        <a:lstStyle/>
        <a:p>
          <a:endParaRPr lang="en-US"/>
        </a:p>
      </dgm:t>
    </dgm:pt>
    <dgm:pt modelId="{ABF13894-64AD-41E9-9A00-68E0D4F73573}" type="pres">
      <dgm:prSet presAssocID="{B443E306-7CDD-40DE-AF38-7BEA54FA3433}" presName="connTx" presStyleLbl="parChTrans1D2" presStyleIdx="4" presStyleCnt="6"/>
      <dgm:spPr/>
      <dgm:t>
        <a:bodyPr/>
        <a:lstStyle/>
        <a:p>
          <a:endParaRPr lang="en-US"/>
        </a:p>
      </dgm:t>
    </dgm:pt>
    <dgm:pt modelId="{559FF42F-EB3B-4CFD-8731-965BFC82A8AA}" type="pres">
      <dgm:prSet presAssocID="{7B97D5F2-C762-4212-A22D-84F6FBEA7582}" presName="root2" presStyleCnt="0"/>
      <dgm:spPr/>
    </dgm:pt>
    <dgm:pt modelId="{D2903CAA-05B3-431F-8A76-F11CBD415D4A}" type="pres">
      <dgm:prSet presAssocID="{7B97D5F2-C762-4212-A22D-84F6FBEA7582}" presName="LevelTwoTextNode" presStyleLbl="node2" presStyleIdx="4" presStyleCnt="6" custScaleX="220490" custLinFactNeighborX="740" custLinFactNeighborY="-1367">
        <dgm:presLayoutVars>
          <dgm:chPref val="3"/>
        </dgm:presLayoutVars>
      </dgm:prSet>
      <dgm:spPr/>
      <dgm:t>
        <a:bodyPr/>
        <a:lstStyle/>
        <a:p>
          <a:endParaRPr lang="en-US"/>
        </a:p>
      </dgm:t>
    </dgm:pt>
    <dgm:pt modelId="{A0929066-8473-4E8E-894D-F361477E7C08}" type="pres">
      <dgm:prSet presAssocID="{7B97D5F2-C762-4212-A22D-84F6FBEA7582}" presName="level3hierChild" presStyleCnt="0"/>
      <dgm:spPr/>
    </dgm:pt>
    <dgm:pt modelId="{82191C22-776D-489C-B7DF-BAD0B58F1EB1}" type="pres">
      <dgm:prSet presAssocID="{9CDDB18D-FDB5-43E8-AE04-88E40A370681}" presName="conn2-1" presStyleLbl="parChTrans1D2" presStyleIdx="5" presStyleCnt="6"/>
      <dgm:spPr/>
      <dgm:t>
        <a:bodyPr/>
        <a:lstStyle/>
        <a:p>
          <a:endParaRPr lang="en-US"/>
        </a:p>
      </dgm:t>
    </dgm:pt>
    <dgm:pt modelId="{8D6E72DA-709A-4D7E-96F5-D41B01FDCF29}" type="pres">
      <dgm:prSet presAssocID="{9CDDB18D-FDB5-43E8-AE04-88E40A370681}" presName="connTx" presStyleLbl="parChTrans1D2" presStyleIdx="5" presStyleCnt="6"/>
      <dgm:spPr/>
      <dgm:t>
        <a:bodyPr/>
        <a:lstStyle/>
        <a:p>
          <a:endParaRPr lang="en-US"/>
        </a:p>
      </dgm:t>
    </dgm:pt>
    <dgm:pt modelId="{5EEE1C21-2C1B-4FDF-A269-7C8C0AE3484C}" type="pres">
      <dgm:prSet presAssocID="{F4E8CCC6-8646-478D-8237-C0FBA76EDA5A}" presName="root2" presStyleCnt="0"/>
      <dgm:spPr/>
    </dgm:pt>
    <dgm:pt modelId="{2EED5968-1B77-472F-A0A7-95A9F90867D4}" type="pres">
      <dgm:prSet presAssocID="{F4E8CCC6-8646-478D-8237-C0FBA76EDA5A}" presName="LevelTwoTextNode" presStyleLbl="node2" presStyleIdx="5" presStyleCnt="6" custScaleX="221970">
        <dgm:presLayoutVars>
          <dgm:chPref val="3"/>
        </dgm:presLayoutVars>
      </dgm:prSet>
      <dgm:spPr/>
      <dgm:t>
        <a:bodyPr/>
        <a:lstStyle/>
        <a:p>
          <a:endParaRPr lang="en-US"/>
        </a:p>
      </dgm:t>
    </dgm:pt>
    <dgm:pt modelId="{0EE5CCCF-2F58-4A8D-9362-CC1E114C97B4}" type="pres">
      <dgm:prSet presAssocID="{F4E8CCC6-8646-478D-8237-C0FBA76EDA5A}" presName="level3hierChild" presStyleCnt="0"/>
      <dgm:spPr/>
    </dgm:pt>
  </dgm:ptLst>
  <dgm:cxnLst>
    <dgm:cxn modelId="{06AD8C01-2129-4909-A0FC-FF4AEBB57046}" srcId="{B085A4E2-43CD-4308-B16D-34498F99992B}" destId="{F4E8CCC6-8646-478D-8237-C0FBA76EDA5A}" srcOrd="5" destOrd="0" parTransId="{9CDDB18D-FDB5-43E8-AE04-88E40A370681}" sibTransId="{98236AA7-53D2-4BAA-A15B-F6D68200009E}"/>
    <dgm:cxn modelId="{CB0B2795-DE4E-4F91-98B5-3BB6BBCE8DEE}" type="presOf" srcId="{9CDDB18D-FDB5-43E8-AE04-88E40A370681}" destId="{8D6E72DA-709A-4D7E-96F5-D41B01FDCF29}" srcOrd="1" destOrd="0" presId="urn:microsoft.com/office/officeart/2008/layout/HorizontalMultiLevelHierarchy"/>
    <dgm:cxn modelId="{7D2D7EBF-E39A-4C1C-AA19-58FB9B434ADA}" type="presOf" srcId="{5F2E431A-2004-449A-8203-9A65F88B93AB}" destId="{7F918D2F-A028-4444-9DCE-7300C4E0F209}" srcOrd="0" destOrd="0" presId="urn:microsoft.com/office/officeart/2008/layout/HorizontalMultiLevelHierarchy"/>
    <dgm:cxn modelId="{D5F6E4FE-D930-40AE-B5E5-68C204BA9E2C}" srcId="{B085A4E2-43CD-4308-B16D-34498F99992B}" destId="{6466926E-D14D-4861-ACF2-5453C60C860B}" srcOrd="0" destOrd="0" parTransId="{84A71274-A000-4228-8D45-4C49D0F4CA57}" sibTransId="{10AE0365-85D1-485A-825F-FD5FE7793E2E}"/>
    <dgm:cxn modelId="{F850B9DA-F3EF-40F2-A729-0B5743D3B0CC}" type="presOf" srcId="{7B97D5F2-C762-4212-A22D-84F6FBEA7582}" destId="{D2903CAA-05B3-431F-8A76-F11CBD415D4A}" srcOrd="0" destOrd="0" presId="urn:microsoft.com/office/officeart/2008/layout/HorizontalMultiLevelHierarchy"/>
    <dgm:cxn modelId="{5CAB22DE-A4B7-4E5D-B55F-F902E2149A7D}" type="presOf" srcId="{A6D588CF-F9F1-42D0-9CB2-109152547024}" destId="{4F1579D9-92E5-4966-A541-6A889BC4C3C9}" srcOrd="0" destOrd="0" presId="urn:microsoft.com/office/officeart/2008/layout/HorizontalMultiLevelHierarchy"/>
    <dgm:cxn modelId="{E9E3977C-253B-4E77-AEB6-03B56D420693}" srcId="{B085A4E2-43CD-4308-B16D-34498F99992B}" destId="{001CE06E-34C0-4747-9573-A60CA34D6196}" srcOrd="3" destOrd="0" parTransId="{EB997AA8-CE1C-4CB7-8582-EC9CFD4CD6BE}" sibTransId="{9466EE82-0108-4AE8-A33A-CAAE4BCFDEE2}"/>
    <dgm:cxn modelId="{DA2E2F2E-DEB2-4C61-8293-5DE93B9021AB}" type="presOf" srcId="{BEED852A-84D5-4797-BF3A-BC64E1362A6E}" destId="{3F1D3A23-874A-4252-8B0E-8A0D95C85760}" srcOrd="0" destOrd="0" presId="urn:microsoft.com/office/officeart/2008/layout/HorizontalMultiLevelHierarchy"/>
    <dgm:cxn modelId="{8D8E9B06-6BD7-4C57-8477-C47DA3AD3A48}" type="presOf" srcId="{AC986A1B-B4FE-41C0-BCE1-D01F8427CC73}" destId="{290757C3-1690-42B3-9C85-23C105687F20}" srcOrd="0" destOrd="0" presId="urn:microsoft.com/office/officeart/2008/layout/HorizontalMultiLevelHierarchy"/>
    <dgm:cxn modelId="{352EE249-2ECA-4F6E-A421-90859E547A72}" srcId="{B085A4E2-43CD-4308-B16D-34498F99992B}" destId="{7B97D5F2-C762-4212-A22D-84F6FBEA7582}" srcOrd="4" destOrd="0" parTransId="{B443E306-7CDD-40DE-AF38-7BEA54FA3433}" sibTransId="{0452B52B-FD25-4A31-AEA6-DDA0E58F69B5}"/>
    <dgm:cxn modelId="{00CE7953-E99E-4DC6-B5C1-69A4A244B4A7}" srcId="{B085A4E2-43CD-4308-B16D-34498F99992B}" destId="{64B92DB1-2FC6-427D-92FD-E2F347225BF5}" srcOrd="1" destOrd="0" parTransId="{BEED852A-84D5-4797-BF3A-BC64E1362A6E}" sibTransId="{EA2B51D3-F054-44F8-86B8-965D764125D2}"/>
    <dgm:cxn modelId="{54F8658D-160C-4976-9EBC-65601076AFA8}" type="presOf" srcId="{001CE06E-34C0-4747-9573-A60CA34D6196}" destId="{5817125E-349C-416C-9D8B-D0807B7D0BFA}" srcOrd="0" destOrd="0" presId="urn:microsoft.com/office/officeart/2008/layout/HorizontalMultiLevelHierarchy"/>
    <dgm:cxn modelId="{20B60B7D-F766-4780-B71A-6908C1458572}" type="presOf" srcId="{64B92DB1-2FC6-427D-92FD-E2F347225BF5}" destId="{5F97C1BE-2033-4AFD-8842-E6712A6F18C9}" srcOrd="0" destOrd="0" presId="urn:microsoft.com/office/officeart/2008/layout/HorizontalMultiLevelHierarchy"/>
    <dgm:cxn modelId="{BFEC8696-C2ED-46DC-8885-305DDB0D085F}" type="presOf" srcId="{B443E306-7CDD-40DE-AF38-7BEA54FA3433}" destId="{ABF13894-64AD-41E9-9A00-68E0D4F73573}" srcOrd="1" destOrd="0" presId="urn:microsoft.com/office/officeart/2008/layout/HorizontalMultiLevelHierarchy"/>
    <dgm:cxn modelId="{85EE0380-3E87-45C6-9C6D-6209D47F4340}" type="presOf" srcId="{6466926E-D14D-4861-ACF2-5453C60C860B}" destId="{2F389B2C-A31E-426F-8749-43E81D63F52B}" srcOrd="0" destOrd="0" presId="urn:microsoft.com/office/officeart/2008/layout/HorizontalMultiLevelHierarchy"/>
    <dgm:cxn modelId="{18228DCD-8A4E-45A7-8064-808A6B808477}" type="presOf" srcId="{84A71274-A000-4228-8D45-4C49D0F4CA57}" destId="{F4772CE7-2940-4D64-A5C4-5A4CBAE9A773}" srcOrd="0" destOrd="0" presId="urn:microsoft.com/office/officeart/2008/layout/HorizontalMultiLevelHierarchy"/>
    <dgm:cxn modelId="{D40C1924-0CF9-4E93-8CE2-DF46D78BECB2}" type="presOf" srcId="{84A71274-A000-4228-8D45-4C49D0F4CA57}" destId="{C85220BF-10DA-43C3-9D9A-5C5B0B0C2667}" srcOrd="1" destOrd="0" presId="urn:microsoft.com/office/officeart/2008/layout/HorizontalMultiLevelHierarchy"/>
    <dgm:cxn modelId="{FCC27027-E12D-4576-B059-A435288D60E3}" type="presOf" srcId="{F4E8CCC6-8646-478D-8237-C0FBA76EDA5A}" destId="{2EED5968-1B77-472F-A0A7-95A9F90867D4}" srcOrd="0" destOrd="0" presId="urn:microsoft.com/office/officeart/2008/layout/HorizontalMultiLevelHierarchy"/>
    <dgm:cxn modelId="{A80ECBBE-7436-4D11-8044-9185B7853B8F}" srcId="{B085A4E2-43CD-4308-B16D-34498F99992B}" destId="{5F2E431A-2004-449A-8203-9A65F88B93AB}" srcOrd="2" destOrd="0" parTransId="{A6D588CF-F9F1-42D0-9CB2-109152547024}" sibTransId="{E7D31F15-1CA9-42AA-8450-25512899F7CA}"/>
    <dgm:cxn modelId="{E59B0926-7D3A-4F24-9086-C4BBEE124BB3}" srcId="{AC986A1B-B4FE-41C0-BCE1-D01F8427CC73}" destId="{B085A4E2-43CD-4308-B16D-34498F99992B}" srcOrd="0" destOrd="0" parTransId="{E9737DD3-97D8-4C45-87DB-86EF7F4FF435}" sibTransId="{738C6161-6936-4CF3-B492-178D5E9C9216}"/>
    <dgm:cxn modelId="{B287D2A4-5875-4E7C-A03A-C8510C80B9FA}" type="presOf" srcId="{EB997AA8-CE1C-4CB7-8582-EC9CFD4CD6BE}" destId="{32D82EC3-D334-4222-812F-8C461F7E7B17}" srcOrd="0" destOrd="0" presId="urn:microsoft.com/office/officeart/2008/layout/HorizontalMultiLevelHierarchy"/>
    <dgm:cxn modelId="{747875D0-C018-464B-9683-D9B11B49E143}" type="presOf" srcId="{A6D588CF-F9F1-42D0-9CB2-109152547024}" destId="{0F76E802-9E66-4C4F-9518-94DD5055CD7E}" srcOrd="1" destOrd="0" presId="urn:microsoft.com/office/officeart/2008/layout/HorizontalMultiLevelHierarchy"/>
    <dgm:cxn modelId="{CB6C67CF-4D83-4273-B0E6-E584C997E400}" type="presOf" srcId="{BEED852A-84D5-4797-BF3A-BC64E1362A6E}" destId="{7D1F1E02-CDAE-49C4-812B-0F092DC844AD}" srcOrd="1" destOrd="0" presId="urn:microsoft.com/office/officeart/2008/layout/HorizontalMultiLevelHierarchy"/>
    <dgm:cxn modelId="{CE938E56-E013-4D27-9487-859885ECF076}" type="presOf" srcId="{B443E306-7CDD-40DE-AF38-7BEA54FA3433}" destId="{8D98D857-2141-4009-B016-DD270CBC6EAA}" srcOrd="0" destOrd="0" presId="urn:microsoft.com/office/officeart/2008/layout/HorizontalMultiLevelHierarchy"/>
    <dgm:cxn modelId="{F6FB94FC-6866-4BB9-A67E-B98964615651}" type="presOf" srcId="{B085A4E2-43CD-4308-B16D-34498F99992B}" destId="{F022C20D-6DB1-4204-A2CD-2729A4E2ED33}" srcOrd="0" destOrd="0" presId="urn:microsoft.com/office/officeart/2008/layout/HorizontalMultiLevelHierarchy"/>
    <dgm:cxn modelId="{C0429CBC-0AD0-47C6-8CA6-2BB954A53DCA}" type="presOf" srcId="{9CDDB18D-FDB5-43E8-AE04-88E40A370681}" destId="{82191C22-776D-489C-B7DF-BAD0B58F1EB1}" srcOrd="0" destOrd="0" presId="urn:microsoft.com/office/officeart/2008/layout/HorizontalMultiLevelHierarchy"/>
    <dgm:cxn modelId="{52F36F15-C567-4485-BFA8-D6A17CEC7562}" type="presOf" srcId="{EB997AA8-CE1C-4CB7-8582-EC9CFD4CD6BE}" destId="{1DF1ED06-DF17-479F-815E-6D6C07E1E34F}" srcOrd="1" destOrd="0" presId="urn:microsoft.com/office/officeart/2008/layout/HorizontalMultiLevelHierarchy"/>
    <dgm:cxn modelId="{B458ADFE-ADA8-4B09-A188-C56EE5917AA1}" type="presParOf" srcId="{290757C3-1690-42B3-9C85-23C105687F20}" destId="{F89770D2-1551-4B92-B296-FF18B498F855}" srcOrd="0" destOrd="0" presId="urn:microsoft.com/office/officeart/2008/layout/HorizontalMultiLevelHierarchy"/>
    <dgm:cxn modelId="{EC48FDC6-7714-4DD3-BC7F-CC8BAB45CF42}" type="presParOf" srcId="{F89770D2-1551-4B92-B296-FF18B498F855}" destId="{F022C20D-6DB1-4204-A2CD-2729A4E2ED33}" srcOrd="0" destOrd="0" presId="urn:microsoft.com/office/officeart/2008/layout/HorizontalMultiLevelHierarchy"/>
    <dgm:cxn modelId="{93B4BF39-2FE5-4D0F-8526-DD250FFAB0AD}" type="presParOf" srcId="{F89770D2-1551-4B92-B296-FF18B498F855}" destId="{BB7A312C-B6E3-4670-B103-EFA7EB8CDD35}" srcOrd="1" destOrd="0" presId="urn:microsoft.com/office/officeart/2008/layout/HorizontalMultiLevelHierarchy"/>
    <dgm:cxn modelId="{05ADCB5F-FCFD-4EF6-A75D-2E2B4DCB551D}" type="presParOf" srcId="{BB7A312C-B6E3-4670-B103-EFA7EB8CDD35}" destId="{F4772CE7-2940-4D64-A5C4-5A4CBAE9A773}" srcOrd="0" destOrd="0" presId="urn:microsoft.com/office/officeart/2008/layout/HorizontalMultiLevelHierarchy"/>
    <dgm:cxn modelId="{7D4B72A6-C308-4269-A280-E5EBAD588327}" type="presParOf" srcId="{F4772CE7-2940-4D64-A5C4-5A4CBAE9A773}" destId="{C85220BF-10DA-43C3-9D9A-5C5B0B0C2667}" srcOrd="0" destOrd="0" presId="urn:microsoft.com/office/officeart/2008/layout/HorizontalMultiLevelHierarchy"/>
    <dgm:cxn modelId="{066B84B2-AE02-4AB5-A9F4-451A5EB57AC2}" type="presParOf" srcId="{BB7A312C-B6E3-4670-B103-EFA7EB8CDD35}" destId="{79F3FDFA-9761-43D9-9072-8811E88A16E9}" srcOrd="1" destOrd="0" presId="urn:microsoft.com/office/officeart/2008/layout/HorizontalMultiLevelHierarchy"/>
    <dgm:cxn modelId="{1C209F5D-5022-4EBF-B514-585E925C91A7}" type="presParOf" srcId="{79F3FDFA-9761-43D9-9072-8811E88A16E9}" destId="{2F389B2C-A31E-426F-8749-43E81D63F52B}" srcOrd="0" destOrd="0" presId="urn:microsoft.com/office/officeart/2008/layout/HorizontalMultiLevelHierarchy"/>
    <dgm:cxn modelId="{EE85B318-17AE-4A2E-9136-BEAB1F3E2B89}" type="presParOf" srcId="{79F3FDFA-9761-43D9-9072-8811E88A16E9}" destId="{B133D1E9-7761-4931-A1A5-3416073FD157}" srcOrd="1" destOrd="0" presId="urn:microsoft.com/office/officeart/2008/layout/HorizontalMultiLevelHierarchy"/>
    <dgm:cxn modelId="{FC552F88-8D2A-4EF8-96E0-FAF75742403E}" type="presParOf" srcId="{BB7A312C-B6E3-4670-B103-EFA7EB8CDD35}" destId="{3F1D3A23-874A-4252-8B0E-8A0D95C85760}" srcOrd="2" destOrd="0" presId="urn:microsoft.com/office/officeart/2008/layout/HorizontalMultiLevelHierarchy"/>
    <dgm:cxn modelId="{9687FFAD-1190-4A91-8789-307ACDC7531F}" type="presParOf" srcId="{3F1D3A23-874A-4252-8B0E-8A0D95C85760}" destId="{7D1F1E02-CDAE-49C4-812B-0F092DC844AD}" srcOrd="0" destOrd="0" presId="urn:microsoft.com/office/officeart/2008/layout/HorizontalMultiLevelHierarchy"/>
    <dgm:cxn modelId="{27F62F63-62DF-4F5D-8EA8-D0C79A8FF4D9}" type="presParOf" srcId="{BB7A312C-B6E3-4670-B103-EFA7EB8CDD35}" destId="{4AAD7543-356B-4EB2-9148-3CDD762EB574}" srcOrd="3" destOrd="0" presId="urn:microsoft.com/office/officeart/2008/layout/HorizontalMultiLevelHierarchy"/>
    <dgm:cxn modelId="{67F156F8-C869-4328-BDBF-CFE65E251635}" type="presParOf" srcId="{4AAD7543-356B-4EB2-9148-3CDD762EB574}" destId="{5F97C1BE-2033-4AFD-8842-E6712A6F18C9}" srcOrd="0" destOrd="0" presId="urn:microsoft.com/office/officeart/2008/layout/HorizontalMultiLevelHierarchy"/>
    <dgm:cxn modelId="{D51E6DEC-DC7D-4C69-A095-71209D339800}" type="presParOf" srcId="{4AAD7543-356B-4EB2-9148-3CDD762EB574}" destId="{0C67C0CF-532D-4EE7-B611-77B88BBEA7AD}" srcOrd="1" destOrd="0" presId="urn:microsoft.com/office/officeart/2008/layout/HorizontalMultiLevelHierarchy"/>
    <dgm:cxn modelId="{C800CC2D-F221-4A38-8160-A162A9205AE6}" type="presParOf" srcId="{BB7A312C-B6E3-4670-B103-EFA7EB8CDD35}" destId="{4F1579D9-92E5-4966-A541-6A889BC4C3C9}" srcOrd="4" destOrd="0" presId="urn:microsoft.com/office/officeart/2008/layout/HorizontalMultiLevelHierarchy"/>
    <dgm:cxn modelId="{0977A4C3-67B7-49A9-BFA4-1E751E7D9FBA}" type="presParOf" srcId="{4F1579D9-92E5-4966-A541-6A889BC4C3C9}" destId="{0F76E802-9E66-4C4F-9518-94DD5055CD7E}" srcOrd="0" destOrd="0" presId="urn:microsoft.com/office/officeart/2008/layout/HorizontalMultiLevelHierarchy"/>
    <dgm:cxn modelId="{8A98A3A6-0EB8-441A-A700-54E8519C75F8}" type="presParOf" srcId="{BB7A312C-B6E3-4670-B103-EFA7EB8CDD35}" destId="{9ECBFB77-C026-4844-B56B-0F0529A579C1}" srcOrd="5" destOrd="0" presId="urn:microsoft.com/office/officeart/2008/layout/HorizontalMultiLevelHierarchy"/>
    <dgm:cxn modelId="{B8031AD5-D6F3-457F-B927-9FFBF60E81AB}" type="presParOf" srcId="{9ECBFB77-C026-4844-B56B-0F0529A579C1}" destId="{7F918D2F-A028-4444-9DCE-7300C4E0F209}" srcOrd="0" destOrd="0" presId="urn:microsoft.com/office/officeart/2008/layout/HorizontalMultiLevelHierarchy"/>
    <dgm:cxn modelId="{1A1BE4C5-1AA5-46D5-892E-7483BC23C030}" type="presParOf" srcId="{9ECBFB77-C026-4844-B56B-0F0529A579C1}" destId="{39CD92D5-6617-4FCB-87A8-7C2046172B99}" srcOrd="1" destOrd="0" presId="urn:microsoft.com/office/officeart/2008/layout/HorizontalMultiLevelHierarchy"/>
    <dgm:cxn modelId="{BD16B4E2-D010-4783-94F4-C50D3D70E5EC}" type="presParOf" srcId="{BB7A312C-B6E3-4670-B103-EFA7EB8CDD35}" destId="{32D82EC3-D334-4222-812F-8C461F7E7B17}" srcOrd="6" destOrd="0" presId="urn:microsoft.com/office/officeart/2008/layout/HorizontalMultiLevelHierarchy"/>
    <dgm:cxn modelId="{14401921-BFD7-4E1C-B461-602B2F433480}" type="presParOf" srcId="{32D82EC3-D334-4222-812F-8C461F7E7B17}" destId="{1DF1ED06-DF17-479F-815E-6D6C07E1E34F}" srcOrd="0" destOrd="0" presId="urn:microsoft.com/office/officeart/2008/layout/HorizontalMultiLevelHierarchy"/>
    <dgm:cxn modelId="{984BD9E6-CE3F-4C9C-A903-9C41220A921E}" type="presParOf" srcId="{BB7A312C-B6E3-4670-B103-EFA7EB8CDD35}" destId="{579C4A8D-C194-4AF1-87EF-022033D520FD}" srcOrd="7" destOrd="0" presId="urn:microsoft.com/office/officeart/2008/layout/HorizontalMultiLevelHierarchy"/>
    <dgm:cxn modelId="{B424A13B-5CC8-4D4D-A202-F7A1DC91C2D7}" type="presParOf" srcId="{579C4A8D-C194-4AF1-87EF-022033D520FD}" destId="{5817125E-349C-416C-9D8B-D0807B7D0BFA}" srcOrd="0" destOrd="0" presId="urn:microsoft.com/office/officeart/2008/layout/HorizontalMultiLevelHierarchy"/>
    <dgm:cxn modelId="{A0082D12-D84C-4DAB-A7CE-1AC143F4E6C1}" type="presParOf" srcId="{579C4A8D-C194-4AF1-87EF-022033D520FD}" destId="{3B9F5D98-99E3-4A80-B7F9-9D6A24DB5C25}" srcOrd="1" destOrd="0" presId="urn:microsoft.com/office/officeart/2008/layout/HorizontalMultiLevelHierarchy"/>
    <dgm:cxn modelId="{271595E2-96A5-42C7-BD35-DFA0BB9EBE65}" type="presParOf" srcId="{BB7A312C-B6E3-4670-B103-EFA7EB8CDD35}" destId="{8D98D857-2141-4009-B016-DD270CBC6EAA}" srcOrd="8" destOrd="0" presId="urn:microsoft.com/office/officeart/2008/layout/HorizontalMultiLevelHierarchy"/>
    <dgm:cxn modelId="{5DCE56C9-5AA5-4C54-9FE3-5FE9D1102ADF}" type="presParOf" srcId="{8D98D857-2141-4009-B016-DD270CBC6EAA}" destId="{ABF13894-64AD-41E9-9A00-68E0D4F73573}" srcOrd="0" destOrd="0" presId="urn:microsoft.com/office/officeart/2008/layout/HorizontalMultiLevelHierarchy"/>
    <dgm:cxn modelId="{E9E50D48-5D2F-48B5-B59F-F5704AE29FDF}" type="presParOf" srcId="{BB7A312C-B6E3-4670-B103-EFA7EB8CDD35}" destId="{559FF42F-EB3B-4CFD-8731-965BFC82A8AA}" srcOrd="9" destOrd="0" presId="urn:microsoft.com/office/officeart/2008/layout/HorizontalMultiLevelHierarchy"/>
    <dgm:cxn modelId="{1D6248E5-2254-4444-A369-93E4600A935A}" type="presParOf" srcId="{559FF42F-EB3B-4CFD-8731-965BFC82A8AA}" destId="{D2903CAA-05B3-431F-8A76-F11CBD415D4A}" srcOrd="0" destOrd="0" presId="urn:microsoft.com/office/officeart/2008/layout/HorizontalMultiLevelHierarchy"/>
    <dgm:cxn modelId="{AEEC3A82-892C-4E7D-9BC8-199322F585EA}" type="presParOf" srcId="{559FF42F-EB3B-4CFD-8731-965BFC82A8AA}" destId="{A0929066-8473-4E8E-894D-F361477E7C08}" srcOrd="1" destOrd="0" presId="urn:microsoft.com/office/officeart/2008/layout/HorizontalMultiLevelHierarchy"/>
    <dgm:cxn modelId="{9562B647-75CC-4900-B1E2-7DA7C3BF82AB}" type="presParOf" srcId="{BB7A312C-B6E3-4670-B103-EFA7EB8CDD35}" destId="{82191C22-776D-489C-B7DF-BAD0B58F1EB1}" srcOrd="10" destOrd="0" presId="urn:microsoft.com/office/officeart/2008/layout/HorizontalMultiLevelHierarchy"/>
    <dgm:cxn modelId="{FF358BEB-E6E0-4AF7-8ECC-2FCE429BA63E}" type="presParOf" srcId="{82191C22-776D-489C-B7DF-BAD0B58F1EB1}" destId="{8D6E72DA-709A-4D7E-96F5-D41B01FDCF29}" srcOrd="0" destOrd="0" presId="urn:microsoft.com/office/officeart/2008/layout/HorizontalMultiLevelHierarchy"/>
    <dgm:cxn modelId="{396D52D9-03D9-48FF-A47B-E4AA8DBF8FBE}" type="presParOf" srcId="{BB7A312C-B6E3-4670-B103-EFA7EB8CDD35}" destId="{5EEE1C21-2C1B-4FDF-A269-7C8C0AE3484C}" srcOrd="11" destOrd="0" presId="urn:microsoft.com/office/officeart/2008/layout/HorizontalMultiLevelHierarchy"/>
    <dgm:cxn modelId="{0FF44403-46D2-4E0F-A15C-2F642B0C1586}" type="presParOf" srcId="{5EEE1C21-2C1B-4FDF-A269-7C8C0AE3484C}" destId="{2EED5968-1B77-472F-A0A7-95A9F90867D4}" srcOrd="0" destOrd="0" presId="urn:microsoft.com/office/officeart/2008/layout/HorizontalMultiLevelHierarchy"/>
    <dgm:cxn modelId="{C10CDCEB-C1D7-4188-843E-23DD4DF16ED3}" type="presParOf" srcId="{5EEE1C21-2C1B-4FDF-A269-7C8C0AE3484C}" destId="{0EE5CCCF-2F58-4A8D-9362-CC1E114C97B4}" srcOrd="1" destOrd="0" presId="urn:microsoft.com/office/officeart/2008/layout/HorizontalMultiLevelHierarchy"/>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27D8B578-45FA-48D5-BC2E-4C80B20404A0}" type="doc">
      <dgm:prSet loTypeId="urn:microsoft.com/office/officeart/2005/8/layout/hierarchy2" loCatId="hierarchy" qsTypeId="urn:microsoft.com/office/officeart/2005/8/quickstyle/simple1" qsCatId="simple" csTypeId="urn:microsoft.com/office/officeart/2005/8/colors/accent3_1" csCatId="accent3" phldr="1"/>
      <dgm:spPr/>
      <dgm:t>
        <a:bodyPr/>
        <a:lstStyle/>
        <a:p>
          <a:endParaRPr lang="en-US"/>
        </a:p>
      </dgm:t>
    </dgm:pt>
    <dgm:pt modelId="{92DEC789-8427-42DA-97C4-53DC6A084995}">
      <dgm:prSet phldrT="[Text]" custT="1"/>
      <dgm:spPr/>
      <dgm:t>
        <a:bodyPr/>
        <a:lstStyle/>
        <a:p>
          <a:r>
            <a:rPr lang="en-US" sz="1600" dirty="0" err="1"/>
            <a:t>Jenis</a:t>
          </a:r>
          <a:r>
            <a:rPr lang="en-US" sz="1600" dirty="0"/>
            <a:t> Saham</a:t>
          </a:r>
        </a:p>
      </dgm:t>
    </dgm:pt>
    <dgm:pt modelId="{4AD51B5E-0498-4441-8008-4CF54F174548}" type="parTrans" cxnId="{CC05FDAC-AFB1-4D55-B2C9-9F5897EFFA64}">
      <dgm:prSet/>
      <dgm:spPr/>
      <dgm:t>
        <a:bodyPr/>
        <a:lstStyle/>
        <a:p>
          <a:endParaRPr lang="en-US"/>
        </a:p>
      </dgm:t>
    </dgm:pt>
    <dgm:pt modelId="{7E9B9231-DF87-4B07-B9D9-98BD80DF8F60}" type="sibTrans" cxnId="{CC05FDAC-AFB1-4D55-B2C9-9F5897EFFA64}">
      <dgm:prSet/>
      <dgm:spPr/>
      <dgm:t>
        <a:bodyPr/>
        <a:lstStyle/>
        <a:p>
          <a:endParaRPr lang="en-US"/>
        </a:p>
      </dgm:t>
    </dgm:pt>
    <dgm:pt modelId="{9317C332-FD9A-4BE1-A484-B2FB04A23B5A}">
      <dgm:prSet phldrT="[Text]" custT="1"/>
      <dgm:spPr/>
      <dgm:t>
        <a:bodyPr/>
        <a:lstStyle/>
        <a:p>
          <a:r>
            <a:rPr lang="en-US" sz="1600" dirty="0"/>
            <a:t>Saham </a:t>
          </a:r>
          <a:r>
            <a:rPr lang="en-US" sz="1600" dirty="0" err="1"/>
            <a:t>biasa</a:t>
          </a:r>
          <a:r>
            <a:rPr lang="en-US" sz="1600" dirty="0"/>
            <a:t> </a:t>
          </a:r>
          <a:r>
            <a:rPr lang="en-US" sz="1600" i="1" dirty="0"/>
            <a:t>(common stocks).</a:t>
          </a:r>
        </a:p>
      </dgm:t>
    </dgm:pt>
    <dgm:pt modelId="{70F63A70-03CC-412F-885A-AFCEB84DC500}" type="parTrans" cxnId="{68D3968B-A05F-43EC-8B8F-6B00233ADB52}">
      <dgm:prSet custT="1"/>
      <dgm:spPr/>
      <dgm:t>
        <a:bodyPr/>
        <a:lstStyle/>
        <a:p>
          <a:endParaRPr lang="en-US" sz="1600"/>
        </a:p>
      </dgm:t>
    </dgm:pt>
    <dgm:pt modelId="{DB32EA72-2619-4A82-BB75-1F3DAF6726AE}" type="sibTrans" cxnId="{68D3968B-A05F-43EC-8B8F-6B00233ADB52}">
      <dgm:prSet/>
      <dgm:spPr/>
      <dgm:t>
        <a:bodyPr/>
        <a:lstStyle/>
        <a:p>
          <a:endParaRPr lang="en-US"/>
        </a:p>
      </dgm:t>
    </dgm:pt>
    <dgm:pt modelId="{A461AA26-AFEB-4CBB-9203-CA256867A0AF}">
      <dgm:prSet phldrT="[Text]" custT="1"/>
      <dgm:spPr/>
      <dgm:t>
        <a:bodyPr/>
        <a:lstStyle/>
        <a:p>
          <a:r>
            <a:rPr lang="en-US" sz="1600" dirty="0"/>
            <a:t>Saham </a:t>
          </a:r>
          <a:r>
            <a:rPr lang="en-US" sz="1600" dirty="0" err="1"/>
            <a:t>preferen</a:t>
          </a:r>
          <a:r>
            <a:rPr lang="en-US" sz="1600" dirty="0"/>
            <a:t> </a:t>
          </a:r>
          <a:r>
            <a:rPr lang="en-US" sz="1600" i="1" dirty="0"/>
            <a:t>(preferred stocks). </a:t>
          </a:r>
        </a:p>
      </dgm:t>
    </dgm:pt>
    <dgm:pt modelId="{02CBA013-7BE3-4D61-B225-30D5CF092011}" type="parTrans" cxnId="{E6B40CA3-16C8-4113-9860-D3996AB26F98}">
      <dgm:prSet custT="1"/>
      <dgm:spPr/>
      <dgm:t>
        <a:bodyPr/>
        <a:lstStyle/>
        <a:p>
          <a:endParaRPr lang="en-US" sz="1600"/>
        </a:p>
      </dgm:t>
    </dgm:pt>
    <dgm:pt modelId="{25E856D3-5399-47ED-9948-4D1E02B91B13}" type="sibTrans" cxnId="{E6B40CA3-16C8-4113-9860-D3996AB26F98}">
      <dgm:prSet/>
      <dgm:spPr/>
      <dgm:t>
        <a:bodyPr/>
        <a:lstStyle/>
        <a:p>
          <a:endParaRPr lang="en-US"/>
        </a:p>
      </dgm:t>
    </dgm:pt>
    <dgm:pt modelId="{5DBAB0EB-25D7-4A5A-9F08-0BB31BFA3E8A}" type="pres">
      <dgm:prSet presAssocID="{27D8B578-45FA-48D5-BC2E-4C80B20404A0}" presName="diagram" presStyleCnt="0">
        <dgm:presLayoutVars>
          <dgm:chPref val="1"/>
          <dgm:dir/>
          <dgm:animOne val="branch"/>
          <dgm:animLvl val="lvl"/>
          <dgm:resizeHandles val="exact"/>
        </dgm:presLayoutVars>
      </dgm:prSet>
      <dgm:spPr/>
      <dgm:t>
        <a:bodyPr/>
        <a:lstStyle/>
        <a:p>
          <a:endParaRPr lang="en-US"/>
        </a:p>
      </dgm:t>
    </dgm:pt>
    <dgm:pt modelId="{69DA9065-9B35-4325-8086-A62228F5F2F1}" type="pres">
      <dgm:prSet presAssocID="{92DEC789-8427-42DA-97C4-53DC6A084995}" presName="root1" presStyleCnt="0"/>
      <dgm:spPr/>
    </dgm:pt>
    <dgm:pt modelId="{83E7F808-09F9-4AE7-BCB1-8EEC396EBD54}" type="pres">
      <dgm:prSet presAssocID="{92DEC789-8427-42DA-97C4-53DC6A084995}" presName="LevelOneTextNode" presStyleLbl="node0" presStyleIdx="0" presStyleCnt="1">
        <dgm:presLayoutVars>
          <dgm:chPref val="3"/>
        </dgm:presLayoutVars>
      </dgm:prSet>
      <dgm:spPr/>
      <dgm:t>
        <a:bodyPr/>
        <a:lstStyle/>
        <a:p>
          <a:endParaRPr lang="en-US"/>
        </a:p>
      </dgm:t>
    </dgm:pt>
    <dgm:pt modelId="{D94B6CAE-8049-427F-B676-2BF36B305F15}" type="pres">
      <dgm:prSet presAssocID="{92DEC789-8427-42DA-97C4-53DC6A084995}" presName="level2hierChild" presStyleCnt="0"/>
      <dgm:spPr/>
    </dgm:pt>
    <dgm:pt modelId="{6CEF10BF-23B3-458B-BF8F-3E2E464053C4}" type="pres">
      <dgm:prSet presAssocID="{70F63A70-03CC-412F-885A-AFCEB84DC500}" presName="conn2-1" presStyleLbl="parChTrans1D2" presStyleIdx="0" presStyleCnt="2"/>
      <dgm:spPr/>
      <dgm:t>
        <a:bodyPr/>
        <a:lstStyle/>
        <a:p>
          <a:endParaRPr lang="en-US"/>
        </a:p>
      </dgm:t>
    </dgm:pt>
    <dgm:pt modelId="{91A6AD3D-0E83-4CCD-8F02-36E609835FB6}" type="pres">
      <dgm:prSet presAssocID="{70F63A70-03CC-412F-885A-AFCEB84DC500}" presName="connTx" presStyleLbl="parChTrans1D2" presStyleIdx="0" presStyleCnt="2"/>
      <dgm:spPr/>
      <dgm:t>
        <a:bodyPr/>
        <a:lstStyle/>
        <a:p>
          <a:endParaRPr lang="en-US"/>
        </a:p>
      </dgm:t>
    </dgm:pt>
    <dgm:pt modelId="{D8789F70-3E22-49CC-BEE6-08622398DCD0}" type="pres">
      <dgm:prSet presAssocID="{9317C332-FD9A-4BE1-A484-B2FB04A23B5A}" presName="root2" presStyleCnt="0"/>
      <dgm:spPr/>
    </dgm:pt>
    <dgm:pt modelId="{ABBF88CD-9C28-43CE-BF9B-791DCF77C9B9}" type="pres">
      <dgm:prSet presAssocID="{9317C332-FD9A-4BE1-A484-B2FB04A23B5A}" presName="LevelTwoTextNode" presStyleLbl="node2" presStyleIdx="0" presStyleCnt="2">
        <dgm:presLayoutVars>
          <dgm:chPref val="3"/>
        </dgm:presLayoutVars>
      </dgm:prSet>
      <dgm:spPr/>
      <dgm:t>
        <a:bodyPr/>
        <a:lstStyle/>
        <a:p>
          <a:endParaRPr lang="en-US"/>
        </a:p>
      </dgm:t>
    </dgm:pt>
    <dgm:pt modelId="{8C33ABAC-BB4F-4677-866E-A91FD870749D}" type="pres">
      <dgm:prSet presAssocID="{9317C332-FD9A-4BE1-A484-B2FB04A23B5A}" presName="level3hierChild" presStyleCnt="0"/>
      <dgm:spPr/>
    </dgm:pt>
    <dgm:pt modelId="{0E868E07-F612-4003-A1C2-7CC7B25A41EF}" type="pres">
      <dgm:prSet presAssocID="{02CBA013-7BE3-4D61-B225-30D5CF092011}" presName="conn2-1" presStyleLbl="parChTrans1D2" presStyleIdx="1" presStyleCnt="2"/>
      <dgm:spPr/>
      <dgm:t>
        <a:bodyPr/>
        <a:lstStyle/>
        <a:p>
          <a:endParaRPr lang="en-US"/>
        </a:p>
      </dgm:t>
    </dgm:pt>
    <dgm:pt modelId="{CCC13FF2-D7EA-4098-8C07-CFC0FE8ABBCA}" type="pres">
      <dgm:prSet presAssocID="{02CBA013-7BE3-4D61-B225-30D5CF092011}" presName="connTx" presStyleLbl="parChTrans1D2" presStyleIdx="1" presStyleCnt="2"/>
      <dgm:spPr/>
      <dgm:t>
        <a:bodyPr/>
        <a:lstStyle/>
        <a:p>
          <a:endParaRPr lang="en-US"/>
        </a:p>
      </dgm:t>
    </dgm:pt>
    <dgm:pt modelId="{47FFA326-18B3-462B-9465-BD73F68AF8A1}" type="pres">
      <dgm:prSet presAssocID="{A461AA26-AFEB-4CBB-9203-CA256867A0AF}" presName="root2" presStyleCnt="0"/>
      <dgm:spPr/>
    </dgm:pt>
    <dgm:pt modelId="{2CFCF673-2F88-49DD-A577-6DFDF9511501}" type="pres">
      <dgm:prSet presAssocID="{A461AA26-AFEB-4CBB-9203-CA256867A0AF}" presName="LevelTwoTextNode" presStyleLbl="node2" presStyleIdx="1" presStyleCnt="2">
        <dgm:presLayoutVars>
          <dgm:chPref val="3"/>
        </dgm:presLayoutVars>
      </dgm:prSet>
      <dgm:spPr/>
      <dgm:t>
        <a:bodyPr/>
        <a:lstStyle/>
        <a:p>
          <a:endParaRPr lang="en-US"/>
        </a:p>
      </dgm:t>
    </dgm:pt>
    <dgm:pt modelId="{D9A8646E-5F73-4023-A4AD-2C60AD2C7A8D}" type="pres">
      <dgm:prSet presAssocID="{A461AA26-AFEB-4CBB-9203-CA256867A0AF}" presName="level3hierChild" presStyleCnt="0"/>
      <dgm:spPr/>
    </dgm:pt>
  </dgm:ptLst>
  <dgm:cxnLst>
    <dgm:cxn modelId="{B888D618-5C9E-4E81-AC34-FE15BA51CFBA}" type="presOf" srcId="{70F63A70-03CC-412F-885A-AFCEB84DC500}" destId="{6CEF10BF-23B3-458B-BF8F-3E2E464053C4}" srcOrd="0" destOrd="0" presId="urn:microsoft.com/office/officeart/2005/8/layout/hierarchy2"/>
    <dgm:cxn modelId="{E6B40CA3-16C8-4113-9860-D3996AB26F98}" srcId="{92DEC789-8427-42DA-97C4-53DC6A084995}" destId="{A461AA26-AFEB-4CBB-9203-CA256867A0AF}" srcOrd="1" destOrd="0" parTransId="{02CBA013-7BE3-4D61-B225-30D5CF092011}" sibTransId="{25E856D3-5399-47ED-9948-4D1E02B91B13}"/>
    <dgm:cxn modelId="{98598CD0-B2D1-437A-8AB8-9862E720691F}" type="presOf" srcId="{70F63A70-03CC-412F-885A-AFCEB84DC500}" destId="{91A6AD3D-0E83-4CCD-8F02-36E609835FB6}" srcOrd="1" destOrd="0" presId="urn:microsoft.com/office/officeart/2005/8/layout/hierarchy2"/>
    <dgm:cxn modelId="{05C026DF-F542-475E-B4A6-480AC77212F8}" type="presOf" srcId="{A461AA26-AFEB-4CBB-9203-CA256867A0AF}" destId="{2CFCF673-2F88-49DD-A577-6DFDF9511501}" srcOrd="0" destOrd="0" presId="urn:microsoft.com/office/officeart/2005/8/layout/hierarchy2"/>
    <dgm:cxn modelId="{BB182419-AADE-4457-B9C5-F3BD432B7D67}" type="presOf" srcId="{92DEC789-8427-42DA-97C4-53DC6A084995}" destId="{83E7F808-09F9-4AE7-BCB1-8EEC396EBD54}" srcOrd="0" destOrd="0" presId="urn:microsoft.com/office/officeart/2005/8/layout/hierarchy2"/>
    <dgm:cxn modelId="{68D3968B-A05F-43EC-8B8F-6B00233ADB52}" srcId="{92DEC789-8427-42DA-97C4-53DC6A084995}" destId="{9317C332-FD9A-4BE1-A484-B2FB04A23B5A}" srcOrd="0" destOrd="0" parTransId="{70F63A70-03CC-412F-885A-AFCEB84DC500}" sibTransId="{DB32EA72-2619-4A82-BB75-1F3DAF6726AE}"/>
    <dgm:cxn modelId="{60CFE5FA-D1A1-4F06-A236-E5916FD8FFE9}" type="presOf" srcId="{02CBA013-7BE3-4D61-B225-30D5CF092011}" destId="{CCC13FF2-D7EA-4098-8C07-CFC0FE8ABBCA}" srcOrd="1" destOrd="0" presId="urn:microsoft.com/office/officeart/2005/8/layout/hierarchy2"/>
    <dgm:cxn modelId="{B9C1B849-1F2B-4FAB-8480-F26F9F35A588}" type="presOf" srcId="{27D8B578-45FA-48D5-BC2E-4C80B20404A0}" destId="{5DBAB0EB-25D7-4A5A-9F08-0BB31BFA3E8A}" srcOrd="0" destOrd="0" presId="urn:microsoft.com/office/officeart/2005/8/layout/hierarchy2"/>
    <dgm:cxn modelId="{CC05FDAC-AFB1-4D55-B2C9-9F5897EFFA64}" srcId="{27D8B578-45FA-48D5-BC2E-4C80B20404A0}" destId="{92DEC789-8427-42DA-97C4-53DC6A084995}" srcOrd="0" destOrd="0" parTransId="{4AD51B5E-0498-4441-8008-4CF54F174548}" sibTransId="{7E9B9231-DF87-4B07-B9D9-98BD80DF8F60}"/>
    <dgm:cxn modelId="{3E453870-4534-4136-A566-E20116E51355}" type="presOf" srcId="{02CBA013-7BE3-4D61-B225-30D5CF092011}" destId="{0E868E07-F612-4003-A1C2-7CC7B25A41EF}" srcOrd="0" destOrd="0" presId="urn:microsoft.com/office/officeart/2005/8/layout/hierarchy2"/>
    <dgm:cxn modelId="{8B68219D-5CA2-4975-BC17-D459ACA9464F}" type="presOf" srcId="{9317C332-FD9A-4BE1-A484-B2FB04A23B5A}" destId="{ABBF88CD-9C28-43CE-BF9B-791DCF77C9B9}" srcOrd="0" destOrd="0" presId="urn:microsoft.com/office/officeart/2005/8/layout/hierarchy2"/>
    <dgm:cxn modelId="{E0709668-E248-4892-A316-F9A38BBCF7D6}" type="presParOf" srcId="{5DBAB0EB-25D7-4A5A-9F08-0BB31BFA3E8A}" destId="{69DA9065-9B35-4325-8086-A62228F5F2F1}" srcOrd="0" destOrd="0" presId="urn:microsoft.com/office/officeart/2005/8/layout/hierarchy2"/>
    <dgm:cxn modelId="{A6431189-C79A-4A3A-9E05-419419E83DFC}" type="presParOf" srcId="{69DA9065-9B35-4325-8086-A62228F5F2F1}" destId="{83E7F808-09F9-4AE7-BCB1-8EEC396EBD54}" srcOrd="0" destOrd="0" presId="urn:microsoft.com/office/officeart/2005/8/layout/hierarchy2"/>
    <dgm:cxn modelId="{5236998F-BC74-45DF-9B96-656B7C5D8668}" type="presParOf" srcId="{69DA9065-9B35-4325-8086-A62228F5F2F1}" destId="{D94B6CAE-8049-427F-B676-2BF36B305F15}" srcOrd="1" destOrd="0" presId="urn:microsoft.com/office/officeart/2005/8/layout/hierarchy2"/>
    <dgm:cxn modelId="{5DBBC20A-4B32-43A8-A994-36A6380BCC64}" type="presParOf" srcId="{D94B6CAE-8049-427F-B676-2BF36B305F15}" destId="{6CEF10BF-23B3-458B-BF8F-3E2E464053C4}" srcOrd="0" destOrd="0" presId="urn:microsoft.com/office/officeart/2005/8/layout/hierarchy2"/>
    <dgm:cxn modelId="{19451E93-1977-48DE-8912-29CF877B0154}" type="presParOf" srcId="{6CEF10BF-23B3-458B-BF8F-3E2E464053C4}" destId="{91A6AD3D-0E83-4CCD-8F02-36E609835FB6}" srcOrd="0" destOrd="0" presId="urn:microsoft.com/office/officeart/2005/8/layout/hierarchy2"/>
    <dgm:cxn modelId="{F1E12551-22AB-41E0-956E-CE4ED1E3D2E0}" type="presParOf" srcId="{D94B6CAE-8049-427F-B676-2BF36B305F15}" destId="{D8789F70-3E22-49CC-BEE6-08622398DCD0}" srcOrd="1" destOrd="0" presId="urn:microsoft.com/office/officeart/2005/8/layout/hierarchy2"/>
    <dgm:cxn modelId="{497EE019-94D4-4D95-A308-56E9193E5337}" type="presParOf" srcId="{D8789F70-3E22-49CC-BEE6-08622398DCD0}" destId="{ABBF88CD-9C28-43CE-BF9B-791DCF77C9B9}" srcOrd="0" destOrd="0" presId="urn:microsoft.com/office/officeart/2005/8/layout/hierarchy2"/>
    <dgm:cxn modelId="{E64BE4A9-775A-4CB0-97FB-EC8A5C5E3A95}" type="presParOf" srcId="{D8789F70-3E22-49CC-BEE6-08622398DCD0}" destId="{8C33ABAC-BB4F-4677-866E-A91FD870749D}" srcOrd="1" destOrd="0" presId="urn:microsoft.com/office/officeart/2005/8/layout/hierarchy2"/>
    <dgm:cxn modelId="{C54DA462-52A7-46F8-A85A-E670EF05AF6D}" type="presParOf" srcId="{D94B6CAE-8049-427F-B676-2BF36B305F15}" destId="{0E868E07-F612-4003-A1C2-7CC7B25A41EF}" srcOrd="2" destOrd="0" presId="urn:microsoft.com/office/officeart/2005/8/layout/hierarchy2"/>
    <dgm:cxn modelId="{01CC4745-9BE0-455C-B3DF-8A4F502953D8}" type="presParOf" srcId="{0E868E07-F612-4003-A1C2-7CC7B25A41EF}" destId="{CCC13FF2-D7EA-4098-8C07-CFC0FE8ABBCA}" srcOrd="0" destOrd="0" presId="urn:microsoft.com/office/officeart/2005/8/layout/hierarchy2"/>
    <dgm:cxn modelId="{8F21AF1A-41DA-4E3B-91CB-62AEDCDCF419}" type="presParOf" srcId="{D94B6CAE-8049-427F-B676-2BF36B305F15}" destId="{47FFA326-18B3-462B-9465-BD73F68AF8A1}" srcOrd="3" destOrd="0" presId="urn:microsoft.com/office/officeart/2005/8/layout/hierarchy2"/>
    <dgm:cxn modelId="{EC9F2598-C66E-4E27-B6C2-57F111A408FF}" type="presParOf" srcId="{47FFA326-18B3-462B-9465-BD73F68AF8A1}" destId="{2CFCF673-2F88-49DD-A577-6DFDF9511501}" srcOrd="0" destOrd="0" presId="urn:microsoft.com/office/officeart/2005/8/layout/hierarchy2"/>
    <dgm:cxn modelId="{F7E42DBD-778E-4CBC-9F0C-4249E1CBEEAE}" type="presParOf" srcId="{47FFA326-18B3-462B-9465-BD73F68AF8A1}" destId="{D9A8646E-5F73-4023-A4AD-2C60AD2C7A8D}" srcOrd="1" destOrd="0" presId="urn:microsoft.com/office/officeart/2005/8/layout/hierarchy2"/>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BFEAB419-E497-4B71-899C-89E2EC571354}" type="doc">
      <dgm:prSet loTypeId="urn:microsoft.com/office/officeart/2005/8/layout/vProcess5" loCatId="process" qsTypeId="urn:microsoft.com/office/officeart/2005/8/quickstyle/simple1" qsCatId="simple" csTypeId="urn:microsoft.com/office/officeart/2005/8/colors/accent4_1" csCatId="accent4" phldr="1"/>
      <dgm:spPr/>
      <dgm:t>
        <a:bodyPr/>
        <a:lstStyle/>
        <a:p>
          <a:endParaRPr lang="en-US"/>
        </a:p>
      </dgm:t>
    </dgm:pt>
    <dgm:pt modelId="{97608868-1658-4F80-8C7A-9E63C306286C}">
      <dgm:prSet phldrT="[Text]" custT="1"/>
      <dgm:spPr/>
      <dgm:t>
        <a:bodyPr/>
        <a:lstStyle/>
        <a:p>
          <a:r>
            <a:rPr lang="en-US" sz="1600" dirty="0"/>
            <a:t>Agar </a:t>
          </a:r>
          <a:r>
            <a:rPr lang="en-US" sz="1600" dirty="0" err="1"/>
            <a:t>keseluruhan</a:t>
          </a:r>
          <a:r>
            <a:rPr lang="en-US" sz="1600" dirty="0"/>
            <a:t> </a:t>
          </a:r>
          <a:r>
            <a:rPr lang="en-US" sz="1600" dirty="0" err="1"/>
            <a:t>kegiatan</a:t>
          </a:r>
          <a:r>
            <a:rPr lang="en-US" sz="1600" dirty="0"/>
            <a:t> di </a:t>
          </a:r>
          <a:r>
            <a:rPr lang="en-US" sz="1600" dirty="0" err="1"/>
            <a:t>sektor</a:t>
          </a:r>
          <a:r>
            <a:rPr lang="en-US" sz="1600" dirty="0"/>
            <a:t> </a:t>
          </a:r>
          <a:r>
            <a:rPr lang="en-US" sz="1600" dirty="0" err="1"/>
            <a:t>jasa</a:t>
          </a:r>
          <a:r>
            <a:rPr lang="en-US" sz="1600" dirty="0"/>
            <a:t> </a:t>
          </a:r>
          <a:r>
            <a:rPr lang="en-US" sz="1600" dirty="0" err="1"/>
            <a:t>keuangan</a:t>
          </a:r>
          <a:r>
            <a:rPr lang="en-US" sz="1600" dirty="0"/>
            <a:t> </a:t>
          </a:r>
          <a:r>
            <a:rPr lang="en-US" sz="1600" dirty="0" err="1"/>
            <a:t>terselenggara</a:t>
          </a:r>
          <a:r>
            <a:rPr lang="en-US" sz="1600" dirty="0"/>
            <a:t> </a:t>
          </a:r>
          <a:r>
            <a:rPr lang="en-US" sz="1600" dirty="0" err="1"/>
            <a:t>secara</a:t>
          </a:r>
          <a:r>
            <a:rPr lang="en-US" sz="1600" dirty="0"/>
            <a:t> </a:t>
          </a:r>
          <a:r>
            <a:rPr lang="en-US" sz="1600" dirty="0" err="1"/>
            <a:t>teratur</a:t>
          </a:r>
          <a:r>
            <a:rPr lang="en-US" sz="1600" dirty="0"/>
            <a:t>, </a:t>
          </a:r>
          <a:r>
            <a:rPr lang="en-US" sz="1600" dirty="0" err="1"/>
            <a:t>adil</a:t>
          </a:r>
          <a:r>
            <a:rPr lang="en-US" sz="1600" dirty="0"/>
            <a:t>, </a:t>
          </a:r>
          <a:r>
            <a:rPr lang="en-US" sz="1600" dirty="0" err="1"/>
            <a:t>transparan</a:t>
          </a:r>
          <a:r>
            <a:rPr lang="en-US" sz="1600" dirty="0"/>
            <a:t>, dan </a:t>
          </a:r>
          <a:r>
            <a:rPr lang="en-US" sz="1600" dirty="0" err="1"/>
            <a:t>akuntabel</a:t>
          </a:r>
          <a:endParaRPr lang="en-US" sz="1600" dirty="0"/>
        </a:p>
      </dgm:t>
    </dgm:pt>
    <dgm:pt modelId="{5097A8C6-DAFB-4F10-A561-50934D95D9BF}" type="parTrans" cxnId="{F61DF497-138F-461E-9246-0B19EECF35BC}">
      <dgm:prSet/>
      <dgm:spPr/>
      <dgm:t>
        <a:bodyPr/>
        <a:lstStyle/>
        <a:p>
          <a:endParaRPr lang="en-US"/>
        </a:p>
      </dgm:t>
    </dgm:pt>
    <dgm:pt modelId="{65F606ED-2986-4E6E-AD0E-4D78F3ED7A2A}" type="sibTrans" cxnId="{F61DF497-138F-461E-9246-0B19EECF35BC}">
      <dgm:prSet custT="1"/>
      <dgm:spPr/>
      <dgm:t>
        <a:bodyPr/>
        <a:lstStyle/>
        <a:p>
          <a:endParaRPr lang="en-US" sz="1600"/>
        </a:p>
      </dgm:t>
    </dgm:pt>
    <dgm:pt modelId="{000F9144-4F77-4EA1-8FF7-985870AECE04}">
      <dgm:prSet phldrT="[Text]" custT="1"/>
      <dgm:spPr/>
      <dgm:t>
        <a:bodyPr/>
        <a:lstStyle/>
        <a:p>
          <a:r>
            <a:rPr lang="en-US" sz="1600" dirty="0"/>
            <a:t>Agar </a:t>
          </a:r>
          <a:r>
            <a:rPr lang="en-US" sz="1600" dirty="0" err="1"/>
            <a:t>keseluruhan</a:t>
          </a:r>
          <a:r>
            <a:rPr lang="en-US" sz="1600" dirty="0"/>
            <a:t> </a:t>
          </a:r>
          <a:r>
            <a:rPr lang="en-US" sz="1600" dirty="0" err="1"/>
            <a:t>kegiatan</a:t>
          </a:r>
          <a:r>
            <a:rPr lang="en-US" sz="1600" dirty="0"/>
            <a:t> di </a:t>
          </a:r>
          <a:r>
            <a:rPr lang="en-US" sz="1600" dirty="0" err="1"/>
            <a:t>sektor</a:t>
          </a:r>
          <a:r>
            <a:rPr lang="en-US" sz="1600" dirty="0"/>
            <a:t> </a:t>
          </a:r>
          <a:r>
            <a:rPr lang="en-US" sz="1600" dirty="0" err="1"/>
            <a:t>jasa</a:t>
          </a:r>
          <a:r>
            <a:rPr lang="en-US" sz="1600" dirty="0"/>
            <a:t> </a:t>
          </a:r>
          <a:r>
            <a:rPr lang="en-US" sz="1600" dirty="0" err="1"/>
            <a:t>keuangan</a:t>
          </a:r>
          <a:r>
            <a:rPr lang="en-US" sz="1600" dirty="0"/>
            <a:t> </a:t>
          </a:r>
          <a:r>
            <a:rPr lang="en-US" sz="1600" dirty="0" err="1"/>
            <a:t>mampu</a:t>
          </a:r>
          <a:r>
            <a:rPr lang="en-US" sz="1600" dirty="0"/>
            <a:t> </a:t>
          </a:r>
          <a:r>
            <a:rPr lang="en-US" sz="1600" dirty="0" err="1"/>
            <a:t>mewujudkan</a:t>
          </a:r>
          <a:r>
            <a:rPr lang="en-US" sz="1600" dirty="0"/>
            <a:t> </a:t>
          </a:r>
          <a:r>
            <a:rPr lang="en-US" sz="1600" dirty="0" err="1"/>
            <a:t>sistem</a:t>
          </a:r>
          <a:r>
            <a:rPr lang="en-US" sz="1600" dirty="0"/>
            <a:t> </a:t>
          </a:r>
          <a:r>
            <a:rPr lang="en-US" sz="1600" dirty="0" err="1"/>
            <a:t>keuangan</a:t>
          </a:r>
          <a:r>
            <a:rPr lang="en-US" sz="1600" dirty="0"/>
            <a:t> yang </a:t>
          </a:r>
          <a:r>
            <a:rPr lang="en-US" sz="1600" dirty="0" err="1"/>
            <a:t>tumbuh</a:t>
          </a:r>
          <a:r>
            <a:rPr lang="en-US" sz="1600" dirty="0"/>
            <a:t> </a:t>
          </a:r>
          <a:r>
            <a:rPr lang="en-US" sz="1600" dirty="0" err="1"/>
            <a:t>secara</a:t>
          </a:r>
          <a:r>
            <a:rPr lang="en-US" sz="1600" dirty="0"/>
            <a:t> </a:t>
          </a:r>
          <a:r>
            <a:rPr lang="en-US" sz="1600" dirty="0" err="1"/>
            <a:t>berkelanjutan</a:t>
          </a:r>
          <a:r>
            <a:rPr lang="en-US" sz="1600" dirty="0"/>
            <a:t> dan </a:t>
          </a:r>
          <a:r>
            <a:rPr lang="en-US" sz="1600" dirty="0" err="1"/>
            <a:t>stabil</a:t>
          </a:r>
          <a:endParaRPr lang="en-US" sz="1600" dirty="0"/>
        </a:p>
      </dgm:t>
    </dgm:pt>
    <dgm:pt modelId="{DB1CFF80-5BFB-43A6-B7A6-7102B9C8F67C}" type="parTrans" cxnId="{5BF3076C-06E6-4DDC-80A9-CD18677B68C3}">
      <dgm:prSet/>
      <dgm:spPr/>
      <dgm:t>
        <a:bodyPr/>
        <a:lstStyle/>
        <a:p>
          <a:endParaRPr lang="en-US"/>
        </a:p>
      </dgm:t>
    </dgm:pt>
    <dgm:pt modelId="{22CB114F-2DAE-4508-AB92-1E650B67DF8F}" type="sibTrans" cxnId="{5BF3076C-06E6-4DDC-80A9-CD18677B68C3}">
      <dgm:prSet custT="1"/>
      <dgm:spPr/>
      <dgm:t>
        <a:bodyPr/>
        <a:lstStyle/>
        <a:p>
          <a:endParaRPr lang="en-US" sz="1600"/>
        </a:p>
      </dgm:t>
    </dgm:pt>
    <dgm:pt modelId="{37E92FD4-E5A6-4293-AEFB-9BDEFF756F7A}">
      <dgm:prSet phldrT="[Text]" custT="1"/>
      <dgm:spPr/>
      <dgm:t>
        <a:bodyPr/>
        <a:lstStyle/>
        <a:p>
          <a:r>
            <a:rPr lang="en-US" sz="1600" dirty="0" err="1"/>
            <a:t>Keseluruhan</a:t>
          </a:r>
          <a:r>
            <a:rPr lang="en-US" sz="1600" dirty="0"/>
            <a:t> </a:t>
          </a:r>
          <a:r>
            <a:rPr lang="en-US" sz="1600" dirty="0" err="1"/>
            <a:t>kegiatan</a:t>
          </a:r>
          <a:r>
            <a:rPr lang="en-US" sz="1600" dirty="0"/>
            <a:t> di </a:t>
          </a:r>
          <a:r>
            <a:rPr lang="en-US" sz="1600" dirty="0" err="1"/>
            <a:t>sektor</a:t>
          </a:r>
          <a:r>
            <a:rPr lang="en-US" sz="1600" dirty="0"/>
            <a:t> </a:t>
          </a:r>
          <a:r>
            <a:rPr lang="en-US" sz="1600" dirty="0" err="1"/>
            <a:t>jasa</a:t>
          </a:r>
          <a:r>
            <a:rPr lang="en-US" sz="1600" dirty="0"/>
            <a:t> </a:t>
          </a:r>
          <a:r>
            <a:rPr lang="en-US" sz="1600" dirty="0" err="1"/>
            <a:t>keuangan</a:t>
          </a:r>
          <a:r>
            <a:rPr lang="en-US" sz="1600" dirty="0"/>
            <a:t> </a:t>
          </a:r>
          <a:r>
            <a:rPr lang="en-US" sz="1600" dirty="0" err="1"/>
            <a:t>mampu</a:t>
          </a:r>
          <a:r>
            <a:rPr lang="en-US" sz="1600" dirty="0"/>
            <a:t> </a:t>
          </a:r>
          <a:r>
            <a:rPr lang="en-US" sz="1600" dirty="0" err="1"/>
            <a:t>melindungi</a:t>
          </a:r>
          <a:r>
            <a:rPr lang="en-US" sz="1600" dirty="0"/>
            <a:t> </a:t>
          </a:r>
          <a:r>
            <a:rPr lang="en-US" sz="1600" dirty="0" err="1"/>
            <a:t>kepentingan</a:t>
          </a:r>
          <a:r>
            <a:rPr lang="en-US" sz="1600" dirty="0"/>
            <a:t> </a:t>
          </a:r>
          <a:r>
            <a:rPr lang="en-US" sz="1600" dirty="0" err="1"/>
            <a:t>konsumen</a:t>
          </a:r>
          <a:r>
            <a:rPr lang="en-US" sz="1600" dirty="0"/>
            <a:t> dan </a:t>
          </a:r>
          <a:r>
            <a:rPr lang="en-US" sz="1600" dirty="0" err="1"/>
            <a:t>masyarakat</a:t>
          </a:r>
          <a:endParaRPr lang="en-US" sz="1600" dirty="0"/>
        </a:p>
      </dgm:t>
    </dgm:pt>
    <dgm:pt modelId="{D6C23CD8-44BC-42D4-9FDB-52D61062540F}" type="parTrans" cxnId="{4AAC3C12-6183-441B-9599-0C8656C18190}">
      <dgm:prSet/>
      <dgm:spPr/>
      <dgm:t>
        <a:bodyPr/>
        <a:lstStyle/>
        <a:p>
          <a:endParaRPr lang="en-US"/>
        </a:p>
      </dgm:t>
    </dgm:pt>
    <dgm:pt modelId="{C46F6B8C-3F01-4B38-B5F5-034019480533}" type="sibTrans" cxnId="{4AAC3C12-6183-441B-9599-0C8656C18190}">
      <dgm:prSet/>
      <dgm:spPr/>
      <dgm:t>
        <a:bodyPr/>
        <a:lstStyle/>
        <a:p>
          <a:endParaRPr lang="en-US"/>
        </a:p>
      </dgm:t>
    </dgm:pt>
    <dgm:pt modelId="{27775CA1-E998-4D97-A82B-E172CCF03C04}" type="pres">
      <dgm:prSet presAssocID="{BFEAB419-E497-4B71-899C-89E2EC571354}" presName="outerComposite" presStyleCnt="0">
        <dgm:presLayoutVars>
          <dgm:chMax val="5"/>
          <dgm:dir/>
          <dgm:resizeHandles val="exact"/>
        </dgm:presLayoutVars>
      </dgm:prSet>
      <dgm:spPr/>
      <dgm:t>
        <a:bodyPr/>
        <a:lstStyle/>
        <a:p>
          <a:endParaRPr lang="en-US"/>
        </a:p>
      </dgm:t>
    </dgm:pt>
    <dgm:pt modelId="{81CE441F-CAF5-46A5-ADCC-020EC37FEE4A}" type="pres">
      <dgm:prSet presAssocID="{BFEAB419-E497-4B71-899C-89E2EC571354}" presName="dummyMaxCanvas" presStyleCnt="0">
        <dgm:presLayoutVars/>
      </dgm:prSet>
      <dgm:spPr/>
    </dgm:pt>
    <dgm:pt modelId="{8164A52A-042F-427D-AC74-D96C29C8067E}" type="pres">
      <dgm:prSet presAssocID="{BFEAB419-E497-4B71-899C-89E2EC571354}" presName="ThreeNodes_1" presStyleLbl="node1" presStyleIdx="0" presStyleCnt="3">
        <dgm:presLayoutVars>
          <dgm:bulletEnabled val="1"/>
        </dgm:presLayoutVars>
      </dgm:prSet>
      <dgm:spPr/>
      <dgm:t>
        <a:bodyPr/>
        <a:lstStyle/>
        <a:p>
          <a:endParaRPr lang="en-US"/>
        </a:p>
      </dgm:t>
    </dgm:pt>
    <dgm:pt modelId="{DC4B41CE-298C-4AE0-83F7-C3A09C8655A8}" type="pres">
      <dgm:prSet presAssocID="{BFEAB419-E497-4B71-899C-89E2EC571354}" presName="ThreeNodes_2" presStyleLbl="node1" presStyleIdx="1" presStyleCnt="3">
        <dgm:presLayoutVars>
          <dgm:bulletEnabled val="1"/>
        </dgm:presLayoutVars>
      </dgm:prSet>
      <dgm:spPr/>
      <dgm:t>
        <a:bodyPr/>
        <a:lstStyle/>
        <a:p>
          <a:endParaRPr lang="en-US"/>
        </a:p>
      </dgm:t>
    </dgm:pt>
    <dgm:pt modelId="{FB03FE54-8FB3-4770-A008-B8BA4D2B9BE3}" type="pres">
      <dgm:prSet presAssocID="{BFEAB419-E497-4B71-899C-89E2EC571354}" presName="ThreeNodes_3" presStyleLbl="node1" presStyleIdx="2" presStyleCnt="3">
        <dgm:presLayoutVars>
          <dgm:bulletEnabled val="1"/>
        </dgm:presLayoutVars>
      </dgm:prSet>
      <dgm:spPr/>
      <dgm:t>
        <a:bodyPr/>
        <a:lstStyle/>
        <a:p>
          <a:endParaRPr lang="en-US"/>
        </a:p>
      </dgm:t>
    </dgm:pt>
    <dgm:pt modelId="{58487CB0-5DF0-48B2-8D68-515DA62D2167}" type="pres">
      <dgm:prSet presAssocID="{BFEAB419-E497-4B71-899C-89E2EC571354}" presName="ThreeConn_1-2" presStyleLbl="fgAccFollowNode1" presStyleIdx="0" presStyleCnt="2">
        <dgm:presLayoutVars>
          <dgm:bulletEnabled val="1"/>
        </dgm:presLayoutVars>
      </dgm:prSet>
      <dgm:spPr/>
      <dgm:t>
        <a:bodyPr/>
        <a:lstStyle/>
        <a:p>
          <a:endParaRPr lang="en-US"/>
        </a:p>
      </dgm:t>
    </dgm:pt>
    <dgm:pt modelId="{2CF31DDB-F5B5-4184-BD79-8EFAE2B813F8}" type="pres">
      <dgm:prSet presAssocID="{BFEAB419-E497-4B71-899C-89E2EC571354}" presName="ThreeConn_2-3" presStyleLbl="fgAccFollowNode1" presStyleIdx="1" presStyleCnt="2">
        <dgm:presLayoutVars>
          <dgm:bulletEnabled val="1"/>
        </dgm:presLayoutVars>
      </dgm:prSet>
      <dgm:spPr/>
      <dgm:t>
        <a:bodyPr/>
        <a:lstStyle/>
        <a:p>
          <a:endParaRPr lang="en-US"/>
        </a:p>
      </dgm:t>
    </dgm:pt>
    <dgm:pt modelId="{E59EEC81-4E50-44C1-AD58-47916B54DDE3}" type="pres">
      <dgm:prSet presAssocID="{BFEAB419-E497-4B71-899C-89E2EC571354}" presName="ThreeNodes_1_text" presStyleLbl="node1" presStyleIdx="2" presStyleCnt="3">
        <dgm:presLayoutVars>
          <dgm:bulletEnabled val="1"/>
        </dgm:presLayoutVars>
      </dgm:prSet>
      <dgm:spPr/>
      <dgm:t>
        <a:bodyPr/>
        <a:lstStyle/>
        <a:p>
          <a:endParaRPr lang="en-US"/>
        </a:p>
      </dgm:t>
    </dgm:pt>
    <dgm:pt modelId="{582E1B76-ECCC-40F5-8B96-0D9862E9C9E6}" type="pres">
      <dgm:prSet presAssocID="{BFEAB419-E497-4B71-899C-89E2EC571354}" presName="ThreeNodes_2_text" presStyleLbl="node1" presStyleIdx="2" presStyleCnt="3">
        <dgm:presLayoutVars>
          <dgm:bulletEnabled val="1"/>
        </dgm:presLayoutVars>
      </dgm:prSet>
      <dgm:spPr/>
      <dgm:t>
        <a:bodyPr/>
        <a:lstStyle/>
        <a:p>
          <a:endParaRPr lang="en-US"/>
        </a:p>
      </dgm:t>
    </dgm:pt>
    <dgm:pt modelId="{1943E4E5-E628-4633-B4BB-AC6D855447AC}" type="pres">
      <dgm:prSet presAssocID="{BFEAB419-E497-4B71-899C-89E2EC571354}" presName="ThreeNodes_3_text" presStyleLbl="node1" presStyleIdx="2" presStyleCnt="3">
        <dgm:presLayoutVars>
          <dgm:bulletEnabled val="1"/>
        </dgm:presLayoutVars>
      </dgm:prSet>
      <dgm:spPr/>
      <dgm:t>
        <a:bodyPr/>
        <a:lstStyle/>
        <a:p>
          <a:endParaRPr lang="en-US"/>
        </a:p>
      </dgm:t>
    </dgm:pt>
  </dgm:ptLst>
  <dgm:cxnLst>
    <dgm:cxn modelId="{C9BB8E9D-C99B-4473-B7C1-CD1CF59B66D6}" type="presOf" srcId="{BFEAB419-E497-4B71-899C-89E2EC571354}" destId="{27775CA1-E998-4D97-A82B-E172CCF03C04}" srcOrd="0" destOrd="0" presId="urn:microsoft.com/office/officeart/2005/8/layout/vProcess5"/>
    <dgm:cxn modelId="{F61DF497-138F-461E-9246-0B19EECF35BC}" srcId="{BFEAB419-E497-4B71-899C-89E2EC571354}" destId="{97608868-1658-4F80-8C7A-9E63C306286C}" srcOrd="0" destOrd="0" parTransId="{5097A8C6-DAFB-4F10-A561-50934D95D9BF}" sibTransId="{65F606ED-2986-4E6E-AD0E-4D78F3ED7A2A}"/>
    <dgm:cxn modelId="{753CD35D-ECC7-402E-8E73-E55123ED482B}" type="presOf" srcId="{65F606ED-2986-4E6E-AD0E-4D78F3ED7A2A}" destId="{58487CB0-5DF0-48B2-8D68-515DA62D2167}" srcOrd="0" destOrd="0" presId="urn:microsoft.com/office/officeart/2005/8/layout/vProcess5"/>
    <dgm:cxn modelId="{400678DF-F886-49A8-9773-0C5A15780876}" type="presOf" srcId="{37E92FD4-E5A6-4293-AEFB-9BDEFF756F7A}" destId="{FB03FE54-8FB3-4770-A008-B8BA4D2B9BE3}" srcOrd="0" destOrd="0" presId="urn:microsoft.com/office/officeart/2005/8/layout/vProcess5"/>
    <dgm:cxn modelId="{DB9F2B40-5E55-48EA-930B-FEFD40E443FE}" type="presOf" srcId="{000F9144-4F77-4EA1-8FF7-985870AECE04}" destId="{DC4B41CE-298C-4AE0-83F7-C3A09C8655A8}" srcOrd="0" destOrd="0" presId="urn:microsoft.com/office/officeart/2005/8/layout/vProcess5"/>
    <dgm:cxn modelId="{6DEEEF53-F977-413E-B5FD-0E1894AB05CF}" type="presOf" srcId="{000F9144-4F77-4EA1-8FF7-985870AECE04}" destId="{582E1B76-ECCC-40F5-8B96-0D9862E9C9E6}" srcOrd="1" destOrd="0" presId="urn:microsoft.com/office/officeart/2005/8/layout/vProcess5"/>
    <dgm:cxn modelId="{3DA5AF25-F51C-4A69-AD7F-9F0D15CA91BC}" type="presOf" srcId="{37E92FD4-E5A6-4293-AEFB-9BDEFF756F7A}" destId="{1943E4E5-E628-4633-B4BB-AC6D855447AC}" srcOrd="1" destOrd="0" presId="urn:microsoft.com/office/officeart/2005/8/layout/vProcess5"/>
    <dgm:cxn modelId="{550B487E-BDFB-48BB-9A5F-D0A2CBF996CB}" type="presOf" srcId="{97608868-1658-4F80-8C7A-9E63C306286C}" destId="{E59EEC81-4E50-44C1-AD58-47916B54DDE3}" srcOrd="1" destOrd="0" presId="urn:microsoft.com/office/officeart/2005/8/layout/vProcess5"/>
    <dgm:cxn modelId="{58D63E8A-461F-4C1C-B86F-731A19E89F0C}" type="presOf" srcId="{22CB114F-2DAE-4508-AB92-1E650B67DF8F}" destId="{2CF31DDB-F5B5-4184-BD79-8EFAE2B813F8}" srcOrd="0" destOrd="0" presId="urn:microsoft.com/office/officeart/2005/8/layout/vProcess5"/>
    <dgm:cxn modelId="{5BF3076C-06E6-4DDC-80A9-CD18677B68C3}" srcId="{BFEAB419-E497-4B71-899C-89E2EC571354}" destId="{000F9144-4F77-4EA1-8FF7-985870AECE04}" srcOrd="1" destOrd="0" parTransId="{DB1CFF80-5BFB-43A6-B7A6-7102B9C8F67C}" sibTransId="{22CB114F-2DAE-4508-AB92-1E650B67DF8F}"/>
    <dgm:cxn modelId="{4AAC3C12-6183-441B-9599-0C8656C18190}" srcId="{BFEAB419-E497-4B71-899C-89E2EC571354}" destId="{37E92FD4-E5A6-4293-AEFB-9BDEFF756F7A}" srcOrd="2" destOrd="0" parTransId="{D6C23CD8-44BC-42D4-9FDB-52D61062540F}" sibTransId="{C46F6B8C-3F01-4B38-B5F5-034019480533}"/>
    <dgm:cxn modelId="{865DB1EC-430E-4305-B9FF-372963E3BA68}" type="presOf" srcId="{97608868-1658-4F80-8C7A-9E63C306286C}" destId="{8164A52A-042F-427D-AC74-D96C29C8067E}" srcOrd="0" destOrd="0" presId="urn:microsoft.com/office/officeart/2005/8/layout/vProcess5"/>
    <dgm:cxn modelId="{21555695-D818-499D-A0E9-91A1130F14CA}" type="presParOf" srcId="{27775CA1-E998-4D97-A82B-E172CCF03C04}" destId="{81CE441F-CAF5-46A5-ADCC-020EC37FEE4A}" srcOrd="0" destOrd="0" presId="urn:microsoft.com/office/officeart/2005/8/layout/vProcess5"/>
    <dgm:cxn modelId="{3F194359-D634-489A-BBC6-6EAFEF71CEC3}" type="presParOf" srcId="{27775CA1-E998-4D97-A82B-E172CCF03C04}" destId="{8164A52A-042F-427D-AC74-D96C29C8067E}" srcOrd="1" destOrd="0" presId="urn:microsoft.com/office/officeart/2005/8/layout/vProcess5"/>
    <dgm:cxn modelId="{9C324793-EDB6-429D-98E7-0B0EBC66FFB8}" type="presParOf" srcId="{27775CA1-E998-4D97-A82B-E172CCF03C04}" destId="{DC4B41CE-298C-4AE0-83F7-C3A09C8655A8}" srcOrd="2" destOrd="0" presId="urn:microsoft.com/office/officeart/2005/8/layout/vProcess5"/>
    <dgm:cxn modelId="{EEFD6E8E-E8E2-438F-ABB6-8D66616FC8D0}" type="presParOf" srcId="{27775CA1-E998-4D97-A82B-E172CCF03C04}" destId="{FB03FE54-8FB3-4770-A008-B8BA4D2B9BE3}" srcOrd="3" destOrd="0" presId="urn:microsoft.com/office/officeart/2005/8/layout/vProcess5"/>
    <dgm:cxn modelId="{3CDA5153-582B-4808-AEFD-AC61A866454D}" type="presParOf" srcId="{27775CA1-E998-4D97-A82B-E172CCF03C04}" destId="{58487CB0-5DF0-48B2-8D68-515DA62D2167}" srcOrd="4" destOrd="0" presId="urn:microsoft.com/office/officeart/2005/8/layout/vProcess5"/>
    <dgm:cxn modelId="{79B21D1A-3BE5-4055-A60F-0F6548F8815E}" type="presParOf" srcId="{27775CA1-E998-4D97-A82B-E172CCF03C04}" destId="{2CF31DDB-F5B5-4184-BD79-8EFAE2B813F8}" srcOrd="5" destOrd="0" presId="urn:microsoft.com/office/officeart/2005/8/layout/vProcess5"/>
    <dgm:cxn modelId="{0C393CDA-0DE5-43F0-885C-50219405F339}" type="presParOf" srcId="{27775CA1-E998-4D97-A82B-E172CCF03C04}" destId="{E59EEC81-4E50-44C1-AD58-47916B54DDE3}" srcOrd="6" destOrd="0" presId="urn:microsoft.com/office/officeart/2005/8/layout/vProcess5"/>
    <dgm:cxn modelId="{A85C54E8-D4F2-4E7F-AB96-F75040A8184A}" type="presParOf" srcId="{27775CA1-E998-4D97-A82B-E172CCF03C04}" destId="{582E1B76-ECCC-40F5-8B96-0D9862E9C9E6}" srcOrd="7" destOrd="0" presId="urn:microsoft.com/office/officeart/2005/8/layout/vProcess5"/>
    <dgm:cxn modelId="{DF994038-A417-4257-A677-F0665F2D5C4A}" type="presParOf" srcId="{27775CA1-E998-4D97-A82B-E172CCF03C04}" destId="{1943E4E5-E628-4633-B4BB-AC6D855447AC}" srcOrd="8" destOrd="0" presId="urn:microsoft.com/office/officeart/2005/8/layout/vProcess5"/>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87C5C73-D7B1-4562-8D43-719F7CF3CE42}" type="doc">
      <dgm:prSet loTypeId="urn:microsoft.com/office/officeart/2005/8/layout/hierarchy4" loCatId="hierarchy" qsTypeId="urn:microsoft.com/office/officeart/2005/8/quickstyle/3d1" qsCatId="3D" csTypeId="urn:microsoft.com/office/officeart/2005/8/colors/accent0_1" csCatId="mainScheme" phldr="1"/>
      <dgm:spPr/>
      <dgm:t>
        <a:bodyPr/>
        <a:lstStyle/>
        <a:p>
          <a:endParaRPr lang="en-ID"/>
        </a:p>
      </dgm:t>
    </dgm:pt>
    <dgm:pt modelId="{A4BB4485-3A8A-4CE6-B5C8-3E9F6067CAB5}" type="pres">
      <dgm:prSet presAssocID="{B87C5C73-D7B1-4562-8D43-719F7CF3CE42}" presName="Name0" presStyleCnt="0">
        <dgm:presLayoutVars>
          <dgm:chPref val="1"/>
          <dgm:dir/>
          <dgm:animOne val="branch"/>
          <dgm:animLvl val="lvl"/>
          <dgm:resizeHandles/>
        </dgm:presLayoutVars>
      </dgm:prSet>
      <dgm:spPr/>
      <dgm:t>
        <a:bodyPr/>
        <a:lstStyle/>
        <a:p>
          <a:endParaRPr lang="en-US"/>
        </a:p>
      </dgm:t>
    </dgm:pt>
  </dgm:ptLst>
  <dgm:cxnLst>
    <dgm:cxn modelId="{BA921BDB-D49D-4A7F-8903-0DF1AB8AE96C}" type="presOf" srcId="{B87C5C73-D7B1-4562-8D43-719F7CF3CE42}" destId="{A4BB4485-3A8A-4CE6-B5C8-3E9F6067CAB5}" srcOrd="0" destOrd="0" presId="urn:microsoft.com/office/officeart/2005/8/layout/hierarchy4"/>
  </dgm:cxnLst>
  <dgm:bg/>
  <dgm:whole/>
  <dgm:extLst>
    <a:ext uri="http://schemas.microsoft.com/office/drawing/2008/diagram">
      <dsp:dataModelExt xmlns:dsp="http://schemas.microsoft.com/office/drawing/2008/diagram" relId="rId15"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9D0BE5A-95C0-4BE1-AF01-6DEF072976E6}" type="doc">
      <dgm:prSet loTypeId="urn:microsoft.com/office/officeart/2005/8/layout/hierarchy4" loCatId="hierarchy" qsTypeId="urn:microsoft.com/office/officeart/2005/8/quickstyle/simple5" qsCatId="simple" csTypeId="urn:microsoft.com/office/officeart/2005/8/colors/accent0_3" csCatId="mainScheme" phldr="1"/>
      <dgm:spPr/>
      <dgm:t>
        <a:bodyPr/>
        <a:lstStyle/>
        <a:p>
          <a:endParaRPr lang="en-ID"/>
        </a:p>
      </dgm:t>
    </dgm:pt>
    <dgm:pt modelId="{C281959E-1107-4A05-ABC5-50D35D6B94C5}" type="pres">
      <dgm:prSet presAssocID="{B9D0BE5A-95C0-4BE1-AF01-6DEF072976E6}" presName="Name0" presStyleCnt="0">
        <dgm:presLayoutVars>
          <dgm:chPref val="1"/>
          <dgm:dir/>
          <dgm:animOne val="branch"/>
          <dgm:animLvl val="lvl"/>
          <dgm:resizeHandles/>
        </dgm:presLayoutVars>
      </dgm:prSet>
      <dgm:spPr/>
      <dgm:t>
        <a:bodyPr/>
        <a:lstStyle/>
        <a:p>
          <a:endParaRPr lang="en-US"/>
        </a:p>
      </dgm:t>
    </dgm:pt>
  </dgm:ptLst>
  <dgm:cxnLst>
    <dgm:cxn modelId="{E63EA677-7183-4F9F-AC21-7FB90D81FB5B}" type="presOf" srcId="{B9D0BE5A-95C0-4BE1-AF01-6DEF072976E6}" destId="{C281959E-1107-4A05-ABC5-50D35D6B94C5}" srcOrd="0" destOrd="0" presId="urn:microsoft.com/office/officeart/2005/8/layout/hierarchy4"/>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87C5C73-D7B1-4562-8D43-719F7CF3CE42}" type="doc">
      <dgm:prSet loTypeId="urn:microsoft.com/office/officeart/2005/8/layout/hierarchy4" loCatId="hierarchy" qsTypeId="urn:microsoft.com/office/officeart/2005/8/quickstyle/3d1" qsCatId="3D" csTypeId="urn:microsoft.com/office/officeart/2005/8/colors/accent0_1" csCatId="mainScheme" phldr="1"/>
      <dgm:spPr/>
      <dgm:t>
        <a:bodyPr/>
        <a:lstStyle/>
        <a:p>
          <a:endParaRPr lang="en-ID"/>
        </a:p>
      </dgm:t>
    </dgm:pt>
    <dgm:pt modelId="{A4BB4485-3A8A-4CE6-B5C8-3E9F6067CAB5}" type="pres">
      <dgm:prSet presAssocID="{B87C5C73-D7B1-4562-8D43-719F7CF3CE42}" presName="Name0" presStyleCnt="0">
        <dgm:presLayoutVars>
          <dgm:chPref val="1"/>
          <dgm:dir/>
          <dgm:animOne val="branch"/>
          <dgm:animLvl val="lvl"/>
          <dgm:resizeHandles/>
        </dgm:presLayoutVars>
      </dgm:prSet>
      <dgm:spPr/>
      <dgm:t>
        <a:bodyPr/>
        <a:lstStyle/>
        <a:p>
          <a:endParaRPr lang="en-US"/>
        </a:p>
      </dgm:t>
    </dgm:pt>
  </dgm:ptLst>
  <dgm:cxnLst>
    <dgm:cxn modelId="{BA921BDB-D49D-4A7F-8903-0DF1AB8AE96C}" type="presOf" srcId="{B87C5C73-D7B1-4562-8D43-719F7CF3CE42}" destId="{A4BB4485-3A8A-4CE6-B5C8-3E9F6067CAB5}" srcOrd="0" destOrd="0" presId="urn:microsoft.com/office/officeart/2005/8/layout/hierarchy4"/>
  </dgm:cxnLst>
  <dgm:bg/>
  <dgm:whole/>
  <dgm:extLst>
    <a:ext uri="http://schemas.microsoft.com/office/drawing/2008/diagram">
      <dsp:dataModelExt xmlns:dsp="http://schemas.microsoft.com/office/drawing/2008/diagram" relId="rId15"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04E6258E-385C-4C76-940C-93963BC4B245}" type="doc">
      <dgm:prSet loTypeId="urn:microsoft.com/office/officeart/2005/8/layout/vList6" loCatId="list" qsTypeId="urn:microsoft.com/office/officeart/2005/8/quickstyle/simple1" qsCatId="simple" csTypeId="urn:microsoft.com/office/officeart/2005/8/colors/accent0_1" csCatId="mainScheme" phldr="1"/>
      <dgm:spPr/>
      <dgm:t>
        <a:bodyPr/>
        <a:lstStyle/>
        <a:p>
          <a:endParaRPr lang="en-US"/>
        </a:p>
      </dgm:t>
    </dgm:pt>
    <dgm:pt modelId="{13F2D8F9-EF74-4C6A-A4BF-74C13C66CD96}">
      <dgm:prSet phldrT="[Text]" custT="1"/>
      <dgm:spPr/>
      <dgm:t>
        <a:bodyPr/>
        <a:lstStyle/>
        <a:p>
          <a:r>
            <a:rPr lang="en-US" sz="1800" dirty="0" err="1"/>
            <a:t>Fungsi</a:t>
          </a:r>
          <a:r>
            <a:rPr lang="en-US" sz="1800" dirty="0"/>
            <a:t> Asli﻿</a:t>
          </a:r>
        </a:p>
      </dgm:t>
    </dgm:pt>
    <dgm:pt modelId="{D90DFB16-F66F-449B-A524-87507433EE2D}" type="parTrans" cxnId="{23E6DDF5-6B9F-43E9-811A-3370C83D3841}">
      <dgm:prSet/>
      <dgm:spPr/>
      <dgm:t>
        <a:bodyPr/>
        <a:lstStyle/>
        <a:p>
          <a:endParaRPr lang="en-US"/>
        </a:p>
      </dgm:t>
    </dgm:pt>
    <dgm:pt modelId="{8D77FF6A-4E8C-42DA-A33B-0C3C07816F37}" type="sibTrans" cxnId="{23E6DDF5-6B9F-43E9-811A-3370C83D3841}">
      <dgm:prSet/>
      <dgm:spPr/>
      <dgm:t>
        <a:bodyPr/>
        <a:lstStyle/>
        <a:p>
          <a:endParaRPr lang="en-US"/>
        </a:p>
      </dgm:t>
    </dgm:pt>
    <dgm:pt modelId="{4FF7BB5A-0F80-40C6-B5D0-F31B547C3B94}">
      <dgm:prSet phldrT="[Text]" custT="1"/>
      <dgm:spPr/>
      <dgm:t>
        <a:bodyPr/>
        <a:lstStyle/>
        <a:p>
          <a:r>
            <a:rPr lang="en-US" sz="1600" dirty="0"/>
            <a:t>Alat </a:t>
          </a:r>
          <a:r>
            <a:rPr lang="en-US" sz="1600" dirty="0" err="1"/>
            <a:t>Tukar;dan</a:t>
          </a:r>
          <a:endParaRPr lang="en-US" sz="1600" dirty="0"/>
        </a:p>
      </dgm:t>
    </dgm:pt>
    <dgm:pt modelId="{CC0812F6-9802-4399-A94D-FECB4B940E06}" type="parTrans" cxnId="{2AF3B21F-815A-4AC3-A249-B22B91E7ADBB}">
      <dgm:prSet/>
      <dgm:spPr/>
      <dgm:t>
        <a:bodyPr/>
        <a:lstStyle/>
        <a:p>
          <a:endParaRPr lang="en-US"/>
        </a:p>
      </dgm:t>
    </dgm:pt>
    <dgm:pt modelId="{B3B34CAA-8824-4B09-9F55-0E6E125D9BBE}" type="sibTrans" cxnId="{2AF3B21F-815A-4AC3-A249-B22B91E7ADBB}">
      <dgm:prSet/>
      <dgm:spPr/>
      <dgm:t>
        <a:bodyPr/>
        <a:lstStyle/>
        <a:p>
          <a:endParaRPr lang="en-US"/>
        </a:p>
      </dgm:t>
    </dgm:pt>
    <dgm:pt modelId="{1A7A9C12-4AF2-4401-A5C3-9C285C0374BA}">
      <dgm:prSet phldrT="[Text]" custT="1"/>
      <dgm:spPr/>
      <dgm:t>
        <a:bodyPr/>
        <a:lstStyle/>
        <a:p>
          <a:r>
            <a:rPr lang="en-US" sz="1600" dirty="0"/>
            <a:t>Alat </a:t>
          </a:r>
          <a:r>
            <a:rPr lang="en-US" sz="1600" dirty="0" err="1"/>
            <a:t>satuan</a:t>
          </a:r>
          <a:r>
            <a:rPr lang="en-US" sz="1600" dirty="0"/>
            <a:t> </a:t>
          </a:r>
          <a:r>
            <a:rPr lang="en-US" sz="1600" dirty="0" err="1"/>
            <a:t>hitung</a:t>
          </a:r>
          <a:r>
            <a:rPr lang="en-US" sz="1600" dirty="0"/>
            <a:t> (</a:t>
          </a:r>
          <a:r>
            <a:rPr lang="en-US" sz="1600" dirty="0" err="1"/>
            <a:t>Pengukur</a:t>
          </a:r>
          <a:r>
            <a:rPr lang="en-US" sz="1600" dirty="0"/>
            <a:t> Nilai</a:t>
          </a:r>
          <a:r>
            <a:rPr lang="en-US" sz="2400" dirty="0"/>
            <a:t>).</a:t>
          </a:r>
        </a:p>
      </dgm:t>
    </dgm:pt>
    <dgm:pt modelId="{0643E11E-83D1-418A-9654-D7A2D9E9A240}" type="parTrans" cxnId="{B65D172E-380B-4BFF-8312-9CBCCE377B3A}">
      <dgm:prSet/>
      <dgm:spPr/>
      <dgm:t>
        <a:bodyPr/>
        <a:lstStyle/>
        <a:p>
          <a:endParaRPr lang="en-US"/>
        </a:p>
      </dgm:t>
    </dgm:pt>
    <dgm:pt modelId="{B1EDBE03-4C0D-4FB8-A317-F4EDFE78D438}" type="sibTrans" cxnId="{B65D172E-380B-4BFF-8312-9CBCCE377B3A}">
      <dgm:prSet/>
      <dgm:spPr/>
      <dgm:t>
        <a:bodyPr/>
        <a:lstStyle/>
        <a:p>
          <a:endParaRPr lang="en-US"/>
        </a:p>
      </dgm:t>
    </dgm:pt>
    <dgm:pt modelId="{369DABD7-C4DC-447D-A38E-FEC244703E04}">
      <dgm:prSet phldrT="[Text]" custT="1"/>
      <dgm:spPr/>
      <dgm:t>
        <a:bodyPr/>
        <a:lstStyle/>
        <a:p>
          <a:r>
            <a:rPr lang="en-US" sz="1800" dirty="0" err="1"/>
            <a:t>Fungsi</a:t>
          </a:r>
          <a:r>
            <a:rPr lang="en-US" sz="1800" dirty="0"/>
            <a:t> </a:t>
          </a:r>
          <a:r>
            <a:rPr lang="en-US" sz="1800" dirty="0" err="1"/>
            <a:t>Turunan</a:t>
          </a:r>
          <a:endParaRPr lang="en-US" sz="1800" dirty="0"/>
        </a:p>
      </dgm:t>
    </dgm:pt>
    <dgm:pt modelId="{63990225-6F1E-4C31-9385-2B079DBF5E7D}" type="parTrans" cxnId="{70C34CC9-58E4-4BE5-B8A2-5A20E6B14F17}">
      <dgm:prSet/>
      <dgm:spPr/>
      <dgm:t>
        <a:bodyPr/>
        <a:lstStyle/>
        <a:p>
          <a:endParaRPr lang="en-US"/>
        </a:p>
      </dgm:t>
    </dgm:pt>
    <dgm:pt modelId="{1218BC12-7D09-4EEA-B56B-37149788F38B}" type="sibTrans" cxnId="{70C34CC9-58E4-4BE5-B8A2-5A20E6B14F17}">
      <dgm:prSet/>
      <dgm:spPr/>
      <dgm:t>
        <a:bodyPr/>
        <a:lstStyle/>
        <a:p>
          <a:endParaRPr lang="en-US"/>
        </a:p>
      </dgm:t>
    </dgm:pt>
    <dgm:pt modelId="{941C326C-C20A-4A92-A5D6-6558F881D2F2}">
      <dgm:prSet phldrT="[Text]" custT="1"/>
      <dgm:spPr/>
      <dgm:t>
        <a:bodyPr/>
        <a:lstStyle/>
        <a:p>
          <a:r>
            <a:rPr lang="en-US" sz="1600" dirty="0" err="1"/>
            <a:t>Standar</a:t>
          </a:r>
          <a:r>
            <a:rPr lang="en-US" sz="1600" dirty="0"/>
            <a:t> </a:t>
          </a:r>
          <a:r>
            <a:rPr lang="en-US" sz="1600" dirty="0" err="1"/>
            <a:t>pembayaran</a:t>
          </a:r>
          <a:r>
            <a:rPr lang="en-US" sz="1600" dirty="0"/>
            <a:t> yang </a:t>
          </a:r>
          <a:r>
            <a:rPr lang="en-US" sz="1600" dirty="0" err="1"/>
            <a:t>ditunda</a:t>
          </a:r>
          <a:r>
            <a:rPr lang="en-US" sz="1600" dirty="0"/>
            <a:t>;</a:t>
          </a:r>
        </a:p>
      </dgm:t>
    </dgm:pt>
    <dgm:pt modelId="{F0B3E7BF-49E4-4193-A842-600952C1FEB5}" type="parTrans" cxnId="{30A2F356-C28E-4E8D-9EFB-45BE7DA156FF}">
      <dgm:prSet/>
      <dgm:spPr/>
      <dgm:t>
        <a:bodyPr/>
        <a:lstStyle/>
        <a:p>
          <a:endParaRPr lang="en-US"/>
        </a:p>
      </dgm:t>
    </dgm:pt>
    <dgm:pt modelId="{07DF198B-62BC-410C-9D56-24C8A08E350A}" type="sibTrans" cxnId="{30A2F356-C28E-4E8D-9EFB-45BE7DA156FF}">
      <dgm:prSet/>
      <dgm:spPr/>
      <dgm:t>
        <a:bodyPr/>
        <a:lstStyle/>
        <a:p>
          <a:endParaRPr lang="en-US"/>
        </a:p>
      </dgm:t>
    </dgm:pt>
    <dgm:pt modelId="{C4A84F93-CC3F-4468-B2FA-DCF041CB0457}">
      <dgm:prSet phldrT="[Text]" custT="1"/>
      <dgm:spPr/>
      <dgm:t>
        <a:bodyPr/>
        <a:lstStyle/>
        <a:p>
          <a:r>
            <a:rPr lang="en-US" sz="1600" dirty="0"/>
            <a:t>Alat </a:t>
          </a:r>
          <a:r>
            <a:rPr lang="en-US" sz="1600" dirty="0" err="1"/>
            <a:t>pengalihnilai</a:t>
          </a:r>
          <a:r>
            <a:rPr lang="en-US" sz="1600" dirty="0"/>
            <a:t>/ </a:t>
          </a:r>
          <a:r>
            <a:rPr lang="en-US" sz="1600" dirty="0" err="1"/>
            <a:t>kekayaan</a:t>
          </a:r>
          <a:r>
            <a:rPr lang="en-US" sz="1800" dirty="0"/>
            <a:t>.</a:t>
          </a:r>
        </a:p>
      </dgm:t>
    </dgm:pt>
    <dgm:pt modelId="{3DB2A5CD-A91A-47BE-A56C-CC2BCC5FD5DA}" type="parTrans" cxnId="{D6862E52-1770-4D3B-BB56-944A4F7B3D5D}">
      <dgm:prSet/>
      <dgm:spPr/>
      <dgm:t>
        <a:bodyPr/>
        <a:lstStyle/>
        <a:p>
          <a:endParaRPr lang="en-US"/>
        </a:p>
      </dgm:t>
    </dgm:pt>
    <dgm:pt modelId="{421A1C3D-193A-4C88-BC5B-6E2933BCAED9}" type="sibTrans" cxnId="{D6862E52-1770-4D3B-BB56-944A4F7B3D5D}">
      <dgm:prSet/>
      <dgm:spPr/>
      <dgm:t>
        <a:bodyPr/>
        <a:lstStyle/>
        <a:p>
          <a:endParaRPr lang="en-US"/>
        </a:p>
      </dgm:t>
    </dgm:pt>
    <dgm:pt modelId="{CAF54C3E-AA78-4B97-8A61-112E8DF13EC7}">
      <dgm:prSet phldrT="[Text]" custT="1"/>
      <dgm:spPr/>
      <dgm:t>
        <a:bodyPr/>
        <a:lstStyle/>
        <a:p>
          <a:r>
            <a:rPr lang="en-US" sz="1600" dirty="0"/>
            <a:t>Alat </a:t>
          </a:r>
          <a:r>
            <a:rPr lang="en-US" sz="1600" dirty="0" err="1"/>
            <a:t>penyimpan</a:t>
          </a:r>
          <a:r>
            <a:rPr lang="en-US" sz="1600" dirty="0"/>
            <a:t> </a:t>
          </a:r>
          <a:r>
            <a:rPr lang="en-US" sz="1600" dirty="0" err="1"/>
            <a:t>kekayaan</a:t>
          </a:r>
          <a:r>
            <a:rPr lang="en-US" sz="1600" dirty="0"/>
            <a:t>; dan</a:t>
          </a:r>
        </a:p>
      </dgm:t>
    </dgm:pt>
    <dgm:pt modelId="{07971F39-2C79-426F-ACD8-A7768662732C}" type="parTrans" cxnId="{74EF4902-BDF3-4849-9C2E-154E41CD538C}">
      <dgm:prSet/>
      <dgm:spPr/>
      <dgm:t>
        <a:bodyPr/>
        <a:lstStyle/>
        <a:p>
          <a:endParaRPr lang="en-US"/>
        </a:p>
      </dgm:t>
    </dgm:pt>
    <dgm:pt modelId="{04930CE6-5390-4C01-8CD5-2A7F3B94A2D1}" type="sibTrans" cxnId="{74EF4902-BDF3-4849-9C2E-154E41CD538C}">
      <dgm:prSet/>
      <dgm:spPr/>
      <dgm:t>
        <a:bodyPr/>
        <a:lstStyle/>
        <a:p>
          <a:endParaRPr lang="en-US"/>
        </a:p>
      </dgm:t>
    </dgm:pt>
    <dgm:pt modelId="{D5CD2B5E-019A-496E-8564-6A405C673FF3}" type="pres">
      <dgm:prSet presAssocID="{04E6258E-385C-4C76-940C-93963BC4B245}" presName="Name0" presStyleCnt="0">
        <dgm:presLayoutVars>
          <dgm:dir/>
          <dgm:animLvl val="lvl"/>
          <dgm:resizeHandles/>
        </dgm:presLayoutVars>
      </dgm:prSet>
      <dgm:spPr/>
      <dgm:t>
        <a:bodyPr/>
        <a:lstStyle/>
        <a:p>
          <a:endParaRPr lang="en-US"/>
        </a:p>
      </dgm:t>
    </dgm:pt>
    <dgm:pt modelId="{DA7B865C-A90E-4393-AD27-67AB7AC30BF4}" type="pres">
      <dgm:prSet presAssocID="{13F2D8F9-EF74-4C6A-A4BF-74C13C66CD96}" presName="linNode" presStyleCnt="0"/>
      <dgm:spPr/>
    </dgm:pt>
    <dgm:pt modelId="{62BD23A8-B415-45A9-8574-C4AE4895E379}" type="pres">
      <dgm:prSet presAssocID="{13F2D8F9-EF74-4C6A-A4BF-74C13C66CD96}" presName="parentShp" presStyleLbl="node1" presStyleIdx="0" presStyleCnt="2" custScaleY="44295">
        <dgm:presLayoutVars>
          <dgm:bulletEnabled val="1"/>
        </dgm:presLayoutVars>
      </dgm:prSet>
      <dgm:spPr/>
      <dgm:t>
        <a:bodyPr/>
        <a:lstStyle/>
        <a:p>
          <a:endParaRPr lang="en-US"/>
        </a:p>
      </dgm:t>
    </dgm:pt>
    <dgm:pt modelId="{636B25BC-A4FA-454A-8D80-8F7F095DE84E}" type="pres">
      <dgm:prSet presAssocID="{13F2D8F9-EF74-4C6A-A4BF-74C13C66CD96}" presName="childShp" presStyleLbl="bgAccFollowNode1" presStyleIdx="0" presStyleCnt="2" custScaleY="52725" custLinFactNeighborX="3374" custLinFactNeighborY="-555">
        <dgm:presLayoutVars>
          <dgm:bulletEnabled val="1"/>
        </dgm:presLayoutVars>
      </dgm:prSet>
      <dgm:spPr/>
      <dgm:t>
        <a:bodyPr/>
        <a:lstStyle/>
        <a:p>
          <a:endParaRPr lang="en-US"/>
        </a:p>
      </dgm:t>
    </dgm:pt>
    <dgm:pt modelId="{ED1A14A2-4AE6-4866-8568-9909EF543D22}" type="pres">
      <dgm:prSet presAssocID="{8D77FF6A-4E8C-42DA-A33B-0C3C07816F37}" presName="spacing" presStyleCnt="0"/>
      <dgm:spPr/>
    </dgm:pt>
    <dgm:pt modelId="{3068B65A-0370-4C98-BBE6-BBE53D502754}" type="pres">
      <dgm:prSet presAssocID="{369DABD7-C4DC-447D-A38E-FEC244703E04}" presName="linNode" presStyleCnt="0"/>
      <dgm:spPr/>
    </dgm:pt>
    <dgm:pt modelId="{763DD79D-3D98-4A63-BBF0-88AA1E84700B}" type="pres">
      <dgm:prSet presAssocID="{369DABD7-C4DC-447D-A38E-FEC244703E04}" presName="parentShp" presStyleLbl="node1" presStyleIdx="1" presStyleCnt="2" custScaleY="110710">
        <dgm:presLayoutVars>
          <dgm:bulletEnabled val="1"/>
        </dgm:presLayoutVars>
      </dgm:prSet>
      <dgm:spPr/>
      <dgm:t>
        <a:bodyPr/>
        <a:lstStyle/>
        <a:p>
          <a:endParaRPr lang="en-US"/>
        </a:p>
      </dgm:t>
    </dgm:pt>
    <dgm:pt modelId="{1B596A14-2B7F-4B09-B257-9AC0C686ED07}" type="pres">
      <dgm:prSet presAssocID="{369DABD7-C4DC-447D-A38E-FEC244703E04}" presName="childShp" presStyleLbl="bgAccFollowNode1" presStyleIdx="1" presStyleCnt="2" custScaleY="126969">
        <dgm:presLayoutVars>
          <dgm:bulletEnabled val="1"/>
        </dgm:presLayoutVars>
      </dgm:prSet>
      <dgm:spPr/>
      <dgm:t>
        <a:bodyPr/>
        <a:lstStyle/>
        <a:p>
          <a:endParaRPr lang="en-US"/>
        </a:p>
      </dgm:t>
    </dgm:pt>
  </dgm:ptLst>
  <dgm:cxnLst>
    <dgm:cxn modelId="{09CF059D-6D5A-43A0-A3DB-D323A227F8C4}" type="presOf" srcId="{13F2D8F9-EF74-4C6A-A4BF-74C13C66CD96}" destId="{62BD23A8-B415-45A9-8574-C4AE4895E379}" srcOrd="0" destOrd="0" presId="urn:microsoft.com/office/officeart/2005/8/layout/vList6"/>
    <dgm:cxn modelId="{5D39BB50-1641-4B40-BC98-F60945D68D58}" type="presOf" srcId="{CAF54C3E-AA78-4B97-8A61-112E8DF13EC7}" destId="{1B596A14-2B7F-4B09-B257-9AC0C686ED07}" srcOrd="0" destOrd="1" presId="urn:microsoft.com/office/officeart/2005/8/layout/vList6"/>
    <dgm:cxn modelId="{2AF3B21F-815A-4AC3-A249-B22B91E7ADBB}" srcId="{13F2D8F9-EF74-4C6A-A4BF-74C13C66CD96}" destId="{4FF7BB5A-0F80-40C6-B5D0-F31B547C3B94}" srcOrd="0" destOrd="0" parTransId="{CC0812F6-9802-4399-A94D-FECB4B940E06}" sibTransId="{B3B34CAA-8824-4B09-9F55-0E6E125D9BBE}"/>
    <dgm:cxn modelId="{D8881955-E87C-4CBD-B6C6-4662E66F8FB3}" type="presOf" srcId="{1A7A9C12-4AF2-4401-A5C3-9C285C0374BA}" destId="{636B25BC-A4FA-454A-8D80-8F7F095DE84E}" srcOrd="0" destOrd="1" presId="urn:microsoft.com/office/officeart/2005/8/layout/vList6"/>
    <dgm:cxn modelId="{7C700283-1FE0-425A-A260-09C098413D57}" type="presOf" srcId="{941C326C-C20A-4A92-A5D6-6558F881D2F2}" destId="{1B596A14-2B7F-4B09-B257-9AC0C686ED07}" srcOrd="0" destOrd="0" presId="urn:microsoft.com/office/officeart/2005/8/layout/vList6"/>
    <dgm:cxn modelId="{23E6DDF5-6B9F-43E9-811A-3370C83D3841}" srcId="{04E6258E-385C-4C76-940C-93963BC4B245}" destId="{13F2D8F9-EF74-4C6A-A4BF-74C13C66CD96}" srcOrd="0" destOrd="0" parTransId="{D90DFB16-F66F-449B-A524-87507433EE2D}" sibTransId="{8D77FF6A-4E8C-42DA-A33B-0C3C07816F37}"/>
    <dgm:cxn modelId="{74EF4902-BDF3-4849-9C2E-154E41CD538C}" srcId="{369DABD7-C4DC-447D-A38E-FEC244703E04}" destId="{CAF54C3E-AA78-4B97-8A61-112E8DF13EC7}" srcOrd="1" destOrd="0" parTransId="{07971F39-2C79-426F-ACD8-A7768662732C}" sibTransId="{04930CE6-5390-4C01-8CD5-2A7F3B94A2D1}"/>
    <dgm:cxn modelId="{6C60E992-72BA-4B7E-86D7-1E57F75DCAEA}" type="presOf" srcId="{C4A84F93-CC3F-4468-B2FA-DCF041CB0457}" destId="{1B596A14-2B7F-4B09-B257-9AC0C686ED07}" srcOrd="0" destOrd="2" presId="urn:microsoft.com/office/officeart/2005/8/layout/vList6"/>
    <dgm:cxn modelId="{D6862E52-1770-4D3B-BB56-944A4F7B3D5D}" srcId="{369DABD7-C4DC-447D-A38E-FEC244703E04}" destId="{C4A84F93-CC3F-4468-B2FA-DCF041CB0457}" srcOrd="2" destOrd="0" parTransId="{3DB2A5CD-A91A-47BE-A56C-CC2BCC5FD5DA}" sibTransId="{421A1C3D-193A-4C88-BC5B-6E2933BCAED9}"/>
    <dgm:cxn modelId="{70C34CC9-58E4-4BE5-B8A2-5A20E6B14F17}" srcId="{04E6258E-385C-4C76-940C-93963BC4B245}" destId="{369DABD7-C4DC-447D-A38E-FEC244703E04}" srcOrd="1" destOrd="0" parTransId="{63990225-6F1E-4C31-9385-2B079DBF5E7D}" sibTransId="{1218BC12-7D09-4EEA-B56B-37149788F38B}"/>
    <dgm:cxn modelId="{41A6C030-2F6B-476C-8A0E-924FB9CB6ACB}" type="presOf" srcId="{4FF7BB5A-0F80-40C6-B5D0-F31B547C3B94}" destId="{636B25BC-A4FA-454A-8D80-8F7F095DE84E}" srcOrd="0" destOrd="0" presId="urn:microsoft.com/office/officeart/2005/8/layout/vList6"/>
    <dgm:cxn modelId="{A0CD2150-5C41-4B36-ABBC-23088050BCB0}" type="presOf" srcId="{369DABD7-C4DC-447D-A38E-FEC244703E04}" destId="{763DD79D-3D98-4A63-BBF0-88AA1E84700B}" srcOrd="0" destOrd="0" presId="urn:microsoft.com/office/officeart/2005/8/layout/vList6"/>
    <dgm:cxn modelId="{1108CA9B-C70F-44A9-9F8E-3487BC255B5D}" type="presOf" srcId="{04E6258E-385C-4C76-940C-93963BC4B245}" destId="{D5CD2B5E-019A-496E-8564-6A405C673FF3}" srcOrd="0" destOrd="0" presId="urn:microsoft.com/office/officeart/2005/8/layout/vList6"/>
    <dgm:cxn modelId="{B65D172E-380B-4BFF-8312-9CBCCE377B3A}" srcId="{13F2D8F9-EF74-4C6A-A4BF-74C13C66CD96}" destId="{1A7A9C12-4AF2-4401-A5C3-9C285C0374BA}" srcOrd="1" destOrd="0" parTransId="{0643E11E-83D1-418A-9654-D7A2D9E9A240}" sibTransId="{B1EDBE03-4C0D-4FB8-A317-F4EDFE78D438}"/>
    <dgm:cxn modelId="{30A2F356-C28E-4E8D-9EFB-45BE7DA156FF}" srcId="{369DABD7-C4DC-447D-A38E-FEC244703E04}" destId="{941C326C-C20A-4A92-A5D6-6558F881D2F2}" srcOrd="0" destOrd="0" parTransId="{F0B3E7BF-49E4-4193-A842-600952C1FEB5}" sibTransId="{07DF198B-62BC-410C-9D56-24C8A08E350A}"/>
    <dgm:cxn modelId="{C4F98E9F-5CD5-414D-A820-8B99437A1085}" type="presParOf" srcId="{D5CD2B5E-019A-496E-8564-6A405C673FF3}" destId="{DA7B865C-A90E-4393-AD27-67AB7AC30BF4}" srcOrd="0" destOrd="0" presId="urn:microsoft.com/office/officeart/2005/8/layout/vList6"/>
    <dgm:cxn modelId="{5F6EFF96-B405-47E9-A410-C1BC5B89F7FE}" type="presParOf" srcId="{DA7B865C-A90E-4393-AD27-67AB7AC30BF4}" destId="{62BD23A8-B415-45A9-8574-C4AE4895E379}" srcOrd="0" destOrd="0" presId="urn:microsoft.com/office/officeart/2005/8/layout/vList6"/>
    <dgm:cxn modelId="{9A3E5D58-0DF9-4437-9C25-D8F37ABF30BD}" type="presParOf" srcId="{DA7B865C-A90E-4393-AD27-67AB7AC30BF4}" destId="{636B25BC-A4FA-454A-8D80-8F7F095DE84E}" srcOrd="1" destOrd="0" presId="urn:microsoft.com/office/officeart/2005/8/layout/vList6"/>
    <dgm:cxn modelId="{68762055-3828-4181-AE58-39C337E9C8F5}" type="presParOf" srcId="{D5CD2B5E-019A-496E-8564-6A405C673FF3}" destId="{ED1A14A2-4AE6-4866-8568-9909EF543D22}" srcOrd="1" destOrd="0" presId="urn:microsoft.com/office/officeart/2005/8/layout/vList6"/>
    <dgm:cxn modelId="{141C6027-1AE2-4ED7-B431-ABFEB7C29CF1}" type="presParOf" srcId="{D5CD2B5E-019A-496E-8564-6A405C673FF3}" destId="{3068B65A-0370-4C98-BBE6-BBE53D502754}" srcOrd="2" destOrd="0" presId="urn:microsoft.com/office/officeart/2005/8/layout/vList6"/>
    <dgm:cxn modelId="{CC6F58B3-911B-4C1E-9D2E-FA89AF56BC93}" type="presParOf" srcId="{3068B65A-0370-4C98-BBE6-BBE53D502754}" destId="{763DD79D-3D98-4A63-BBF0-88AA1E84700B}" srcOrd="0" destOrd="0" presId="urn:microsoft.com/office/officeart/2005/8/layout/vList6"/>
    <dgm:cxn modelId="{3A5156A6-52BF-4C8F-8B02-50C1D4A022D1}" type="presParOf" srcId="{3068B65A-0370-4C98-BBE6-BBE53D502754}" destId="{1B596A14-2B7F-4B09-B257-9AC0C686ED07}" srcOrd="1" destOrd="0" presId="urn:microsoft.com/office/officeart/2005/8/layout/vList6"/>
  </dgm:cxnLst>
  <dgm:bg/>
  <dgm:whole/>
  <dgm:extLst>
    <a:ext uri="http://schemas.microsoft.com/office/drawing/2008/diagram">
      <dsp:dataModelExt xmlns:dsp="http://schemas.microsoft.com/office/drawing/2008/diagram" relId="rId20"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9D0BE5A-95C0-4BE1-AF01-6DEF072976E6}" type="doc">
      <dgm:prSet loTypeId="urn:microsoft.com/office/officeart/2005/8/layout/hierarchy4" loCatId="hierarchy" qsTypeId="urn:microsoft.com/office/officeart/2005/8/quickstyle/simple5" qsCatId="simple" csTypeId="urn:microsoft.com/office/officeart/2005/8/colors/accent0_3" csCatId="mainScheme" phldr="1"/>
      <dgm:spPr/>
      <dgm:t>
        <a:bodyPr/>
        <a:lstStyle/>
        <a:p>
          <a:endParaRPr lang="en-ID"/>
        </a:p>
      </dgm:t>
    </dgm:pt>
    <dgm:pt modelId="{C281959E-1107-4A05-ABC5-50D35D6B94C5}" type="pres">
      <dgm:prSet presAssocID="{B9D0BE5A-95C0-4BE1-AF01-6DEF072976E6}" presName="Name0" presStyleCnt="0">
        <dgm:presLayoutVars>
          <dgm:chPref val="1"/>
          <dgm:dir/>
          <dgm:animOne val="branch"/>
          <dgm:animLvl val="lvl"/>
          <dgm:resizeHandles/>
        </dgm:presLayoutVars>
      </dgm:prSet>
      <dgm:spPr/>
      <dgm:t>
        <a:bodyPr/>
        <a:lstStyle/>
        <a:p>
          <a:endParaRPr lang="en-US"/>
        </a:p>
      </dgm:t>
    </dgm:pt>
  </dgm:ptLst>
  <dgm:cxnLst>
    <dgm:cxn modelId="{E63EA677-7183-4F9F-AC21-7FB90D81FB5B}" type="presOf" srcId="{B9D0BE5A-95C0-4BE1-AF01-6DEF072976E6}" destId="{C281959E-1107-4A05-ABC5-50D35D6B94C5}" srcOrd="0" destOrd="0" presId="urn:microsoft.com/office/officeart/2005/8/layout/hierarchy4"/>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B9D0BE5A-95C0-4BE1-AF01-6DEF072976E6}" type="doc">
      <dgm:prSet loTypeId="urn:microsoft.com/office/officeart/2005/8/layout/hierarchy4" loCatId="hierarchy" qsTypeId="urn:microsoft.com/office/officeart/2005/8/quickstyle/simple5" qsCatId="simple" csTypeId="urn:microsoft.com/office/officeart/2005/8/colors/accent0_3" csCatId="mainScheme" phldr="1"/>
      <dgm:spPr/>
      <dgm:t>
        <a:bodyPr/>
        <a:lstStyle/>
        <a:p>
          <a:endParaRPr lang="en-ID"/>
        </a:p>
      </dgm:t>
    </dgm:pt>
    <dgm:pt modelId="{C281959E-1107-4A05-ABC5-50D35D6B94C5}" type="pres">
      <dgm:prSet presAssocID="{B9D0BE5A-95C0-4BE1-AF01-6DEF072976E6}" presName="Name0" presStyleCnt="0">
        <dgm:presLayoutVars>
          <dgm:chPref val="1"/>
          <dgm:dir/>
          <dgm:animOne val="branch"/>
          <dgm:animLvl val="lvl"/>
          <dgm:resizeHandles/>
        </dgm:presLayoutVars>
      </dgm:prSet>
      <dgm:spPr/>
      <dgm:t>
        <a:bodyPr/>
        <a:lstStyle/>
        <a:p>
          <a:endParaRPr lang="en-US"/>
        </a:p>
      </dgm:t>
    </dgm:pt>
  </dgm:ptLst>
  <dgm:cxnLst>
    <dgm:cxn modelId="{E63EA677-7183-4F9F-AC21-7FB90D81FB5B}" type="presOf" srcId="{B9D0BE5A-95C0-4BE1-AF01-6DEF072976E6}" destId="{C281959E-1107-4A05-ABC5-50D35D6B94C5}" srcOrd="0" destOrd="0" presId="urn:microsoft.com/office/officeart/2005/8/layout/hierarchy4"/>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73842114-847E-4B43-97E7-E86789858838}" type="doc">
      <dgm:prSet loTypeId="urn:microsoft.com/office/officeart/2005/8/layout/vList2" loCatId="list" qsTypeId="urn:microsoft.com/office/officeart/2005/8/quickstyle/simple1" qsCatId="simple" csTypeId="urn:microsoft.com/office/officeart/2005/8/colors/accent5_5" csCatId="accent5" phldr="1"/>
      <dgm:spPr/>
      <dgm:t>
        <a:bodyPr/>
        <a:lstStyle/>
        <a:p>
          <a:endParaRPr lang="en-US"/>
        </a:p>
      </dgm:t>
    </dgm:pt>
    <dgm:pt modelId="{24349F03-DEB7-4AEE-A8BD-5581386EFEEC}">
      <dgm:prSet phldrT="[Text]" custT="1"/>
      <dgm:spPr/>
      <dgm:t>
        <a:bodyPr/>
        <a:lstStyle/>
        <a:p>
          <a:r>
            <a:rPr lang="en-US" sz="1600" dirty="0"/>
            <a:t>1) </a:t>
          </a:r>
          <a:r>
            <a:rPr lang="en-US" sz="1600" dirty="0" err="1"/>
            <a:t>Penghimpun</a:t>
          </a:r>
          <a:r>
            <a:rPr lang="en-US" sz="1600" dirty="0"/>
            <a:t> dana </a:t>
          </a:r>
          <a:r>
            <a:rPr lang="en-US" sz="1600" dirty="0" err="1"/>
            <a:t>dari</a:t>
          </a:r>
          <a:r>
            <a:rPr lang="en-US" sz="1600" dirty="0"/>
            <a:t> </a:t>
          </a:r>
          <a:r>
            <a:rPr lang="en-US" sz="1600" dirty="0" err="1"/>
            <a:t>masyarakat</a:t>
          </a:r>
          <a:endParaRPr lang="en-US" sz="1600" dirty="0"/>
        </a:p>
      </dgm:t>
    </dgm:pt>
    <dgm:pt modelId="{31503632-5800-43EB-8C39-0772206CCCEF}" type="parTrans" cxnId="{919D16BC-B575-42B6-8E0C-59C0698EA11E}">
      <dgm:prSet/>
      <dgm:spPr/>
      <dgm:t>
        <a:bodyPr/>
        <a:lstStyle/>
        <a:p>
          <a:endParaRPr lang="en-US"/>
        </a:p>
      </dgm:t>
    </dgm:pt>
    <dgm:pt modelId="{D0A49068-ED9B-4E3A-81D9-03D47EB89CD9}" type="sibTrans" cxnId="{919D16BC-B575-42B6-8E0C-59C0698EA11E}">
      <dgm:prSet/>
      <dgm:spPr/>
      <dgm:t>
        <a:bodyPr/>
        <a:lstStyle/>
        <a:p>
          <a:endParaRPr lang="en-US"/>
        </a:p>
      </dgm:t>
    </dgm:pt>
    <dgm:pt modelId="{683701AE-B154-4F18-A724-5E67A77804BB}">
      <dgm:prSet phldrT="[Text]" custT="1"/>
      <dgm:spPr/>
      <dgm:t>
        <a:bodyPr/>
        <a:lstStyle/>
        <a:p>
          <a:r>
            <a:rPr lang="en-US" sz="1400" dirty="0"/>
            <a:t>Bank </a:t>
          </a:r>
          <a:r>
            <a:rPr lang="en-US" sz="1400" dirty="0" err="1"/>
            <a:t>berfungsi</a:t>
          </a:r>
          <a:r>
            <a:rPr lang="en-US" sz="1400" dirty="0"/>
            <a:t> </a:t>
          </a:r>
          <a:r>
            <a:rPr lang="en-US" sz="1400" dirty="0" err="1"/>
            <a:t>sebagai</a:t>
          </a:r>
          <a:r>
            <a:rPr lang="en-US" sz="1400" dirty="0"/>
            <a:t> </a:t>
          </a:r>
          <a:r>
            <a:rPr lang="en-US" sz="1400" dirty="0" err="1"/>
            <a:t>penghimpun</a:t>
          </a:r>
          <a:r>
            <a:rPr lang="en-US" sz="1400" dirty="0"/>
            <a:t> dana </a:t>
          </a:r>
          <a:r>
            <a:rPr lang="en-US" sz="1400" dirty="0" err="1"/>
            <a:t>dari</a:t>
          </a:r>
          <a:r>
            <a:rPr lang="en-US" sz="1400" dirty="0"/>
            <a:t> </a:t>
          </a:r>
          <a:r>
            <a:rPr lang="en-US" sz="1400" dirty="0" err="1"/>
            <a:t>masyarakat</a:t>
          </a:r>
          <a:r>
            <a:rPr lang="en-US" sz="1400" dirty="0"/>
            <a:t> </a:t>
          </a:r>
          <a:r>
            <a:rPr lang="en-US" sz="1400" dirty="0" err="1"/>
            <a:t>karena</a:t>
          </a:r>
          <a:r>
            <a:rPr lang="en-US" sz="1400" dirty="0"/>
            <a:t> bank </a:t>
          </a:r>
          <a:r>
            <a:rPr lang="en-US" sz="1400" dirty="0" err="1"/>
            <a:t>dipercaya</a:t>
          </a:r>
          <a:r>
            <a:rPr lang="en-US" sz="1400" dirty="0"/>
            <a:t> oleh </a:t>
          </a:r>
          <a:r>
            <a:rPr lang="en-US" sz="1400" dirty="0" err="1"/>
            <a:t>masyarakat</a:t>
          </a:r>
          <a:r>
            <a:rPr lang="en-US" sz="1400" dirty="0"/>
            <a:t> </a:t>
          </a:r>
          <a:r>
            <a:rPr lang="en-US" sz="1400" dirty="0" err="1"/>
            <a:t>sebagai</a:t>
          </a:r>
          <a:r>
            <a:rPr lang="en-US" sz="1400" dirty="0"/>
            <a:t> </a:t>
          </a:r>
          <a:r>
            <a:rPr lang="en-US" sz="1400" dirty="0" err="1"/>
            <a:t>tempat</a:t>
          </a:r>
          <a:r>
            <a:rPr lang="en-US" sz="1400" dirty="0"/>
            <a:t> yang </a:t>
          </a:r>
          <a:r>
            <a:rPr lang="en-US" sz="1400" dirty="0" err="1"/>
            <a:t>aman</a:t>
          </a:r>
          <a:r>
            <a:rPr lang="en-US" sz="1400" dirty="0"/>
            <a:t> </a:t>
          </a:r>
          <a:r>
            <a:rPr lang="en-US" sz="1400" dirty="0" err="1"/>
            <a:t>untuk</a:t>
          </a:r>
          <a:r>
            <a:rPr lang="en-US" sz="1400" dirty="0"/>
            <a:t> </a:t>
          </a:r>
          <a:r>
            <a:rPr lang="en-US" sz="1400" dirty="0" err="1"/>
            <a:t>menyimpan</a:t>
          </a:r>
          <a:r>
            <a:rPr lang="en-US" sz="1400" dirty="0"/>
            <a:t> dana. </a:t>
          </a:r>
        </a:p>
      </dgm:t>
    </dgm:pt>
    <dgm:pt modelId="{3A4437EE-70C9-498A-A005-78B15C91C5E7}" type="parTrans" cxnId="{2DD7ED0E-8382-40F2-87C2-60AB5E065BFC}">
      <dgm:prSet/>
      <dgm:spPr/>
      <dgm:t>
        <a:bodyPr/>
        <a:lstStyle/>
        <a:p>
          <a:endParaRPr lang="en-US"/>
        </a:p>
      </dgm:t>
    </dgm:pt>
    <dgm:pt modelId="{FA2BFED2-47DB-4447-8878-720A3A94E787}" type="sibTrans" cxnId="{2DD7ED0E-8382-40F2-87C2-60AB5E065BFC}">
      <dgm:prSet/>
      <dgm:spPr/>
      <dgm:t>
        <a:bodyPr/>
        <a:lstStyle/>
        <a:p>
          <a:endParaRPr lang="en-US"/>
        </a:p>
      </dgm:t>
    </dgm:pt>
    <dgm:pt modelId="{88160CD4-899D-40D5-BF0A-8DABD44D930B}">
      <dgm:prSet phldrT="[Text]" custT="1"/>
      <dgm:spPr/>
      <dgm:t>
        <a:bodyPr/>
        <a:lstStyle/>
        <a:p>
          <a:r>
            <a:rPr lang="en-US" sz="1600" dirty="0"/>
            <a:t>2) </a:t>
          </a:r>
          <a:r>
            <a:rPr lang="en-US" sz="1600" dirty="0" err="1"/>
            <a:t>Penyalur</a:t>
          </a:r>
          <a:r>
            <a:rPr lang="en-US" sz="1600" dirty="0"/>
            <a:t> dana </a:t>
          </a:r>
          <a:r>
            <a:rPr lang="en-US" sz="1600" dirty="0" err="1"/>
            <a:t>ke</a:t>
          </a:r>
          <a:r>
            <a:rPr lang="en-US" sz="1600" dirty="0"/>
            <a:t> </a:t>
          </a:r>
          <a:r>
            <a:rPr lang="en-US" sz="1600" dirty="0" err="1"/>
            <a:t>masyarakat</a:t>
          </a:r>
          <a:r>
            <a:rPr lang="en-US" sz="1600" dirty="0"/>
            <a:t>.</a:t>
          </a:r>
        </a:p>
      </dgm:t>
    </dgm:pt>
    <dgm:pt modelId="{7E8DF08C-0480-4D68-AEFE-03D5A87F1009}" type="parTrans" cxnId="{ED3C5E16-F365-41DC-80BD-9C7C04A2DC23}">
      <dgm:prSet/>
      <dgm:spPr/>
      <dgm:t>
        <a:bodyPr/>
        <a:lstStyle/>
        <a:p>
          <a:endParaRPr lang="en-US"/>
        </a:p>
      </dgm:t>
    </dgm:pt>
    <dgm:pt modelId="{277F7B6A-30AD-4537-96DC-62836A5059E5}" type="sibTrans" cxnId="{ED3C5E16-F365-41DC-80BD-9C7C04A2DC23}">
      <dgm:prSet/>
      <dgm:spPr/>
      <dgm:t>
        <a:bodyPr/>
        <a:lstStyle/>
        <a:p>
          <a:endParaRPr lang="en-US"/>
        </a:p>
      </dgm:t>
    </dgm:pt>
    <dgm:pt modelId="{BB32B021-019F-4CC5-BCB3-4DF99DFAA6DD}">
      <dgm:prSet phldrT="[Text]" custT="1"/>
      <dgm:spPr/>
      <dgm:t>
        <a:bodyPr/>
        <a:lstStyle/>
        <a:p>
          <a:r>
            <a:rPr lang="en-US" sz="1400" dirty="0" err="1"/>
            <a:t>Menyalurkan</a:t>
          </a:r>
          <a:r>
            <a:rPr lang="en-US" sz="1400" dirty="0"/>
            <a:t> dana </a:t>
          </a:r>
          <a:r>
            <a:rPr lang="en-US" sz="1400" dirty="0" err="1"/>
            <a:t>merupakan</a:t>
          </a:r>
          <a:r>
            <a:rPr lang="en-US" sz="1400" dirty="0"/>
            <a:t> </a:t>
          </a:r>
          <a:r>
            <a:rPr lang="en-US" sz="1400" dirty="0" err="1"/>
            <a:t>kegiatan</a:t>
          </a:r>
          <a:r>
            <a:rPr lang="en-US" sz="1400" dirty="0"/>
            <a:t> </a:t>
          </a:r>
          <a:r>
            <a:rPr lang="en-US" sz="1400" dirty="0" err="1"/>
            <a:t>terpenting</a:t>
          </a:r>
          <a:r>
            <a:rPr lang="en-US" sz="1400" dirty="0"/>
            <a:t> bank. Sebagian </a:t>
          </a:r>
          <a:r>
            <a:rPr lang="en-US" sz="1400" dirty="0" err="1"/>
            <a:t>besar</a:t>
          </a:r>
          <a:r>
            <a:rPr lang="en-US" sz="1400" dirty="0"/>
            <a:t> </a:t>
          </a:r>
          <a:r>
            <a:rPr lang="en-US" sz="1400" dirty="0" err="1"/>
            <a:t>penyaluran</a:t>
          </a:r>
          <a:r>
            <a:rPr lang="en-US" sz="1400" dirty="0"/>
            <a:t> dana </a:t>
          </a:r>
          <a:r>
            <a:rPr lang="en-US" sz="1400" dirty="0" err="1"/>
            <a:t>kepada</a:t>
          </a:r>
          <a:r>
            <a:rPr lang="en-US" sz="1400" dirty="0"/>
            <a:t> </a:t>
          </a:r>
          <a:r>
            <a:rPr lang="en-US" sz="1400" dirty="0" err="1"/>
            <a:t>masyarakat</a:t>
          </a:r>
          <a:r>
            <a:rPr lang="en-US" sz="1400" dirty="0"/>
            <a:t> </a:t>
          </a:r>
          <a:r>
            <a:rPr lang="en-US" sz="1400" dirty="0" err="1"/>
            <a:t>terdiri</a:t>
          </a:r>
          <a:r>
            <a:rPr lang="en-US" sz="1400" dirty="0"/>
            <a:t> </a:t>
          </a:r>
          <a:r>
            <a:rPr lang="en-US" sz="1400" dirty="0" err="1"/>
            <a:t>dalam</a:t>
          </a:r>
          <a:r>
            <a:rPr lang="en-US" sz="1400" dirty="0"/>
            <a:t> </a:t>
          </a:r>
          <a:r>
            <a:rPr lang="en-US" sz="1400" dirty="0" err="1"/>
            <a:t>bentuk</a:t>
          </a:r>
          <a:r>
            <a:rPr lang="en-US" sz="1400" dirty="0"/>
            <a:t> </a:t>
          </a:r>
          <a:r>
            <a:rPr lang="en-US" sz="1400" dirty="0" err="1"/>
            <a:t>kredit</a:t>
          </a:r>
          <a:r>
            <a:rPr lang="en-US" sz="1400" dirty="0"/>
            <a:t> </a:t>
          </a:r>
          <a:r>
            <a:rPr lang="en-US" sz="1400" dirty="0" err="1"/>
            <a:t>untuk</a:t>
          </a:r>
          <a:r>
            <a:rPr lang="en-US" sz="1400" dirty="0"/>
            <a:t> bank </a:t>
          </a:r>
          <a:r>
            <a:rPr lang="en-US" sz="1400" dirty="0" err="1"/>
            <a:t>konvensional</a:t>
          </a:r>
          <a:r>
            <a:rPr lang="en-US" sz="1400" dirty="0"/>
            <a:t> dan </a:t>
          </a:r>
          <a:r>
            <a:rPr lang="en-US" sz="1400" dirty="0" err="1"/>
            <a:t>dalam</a:t>
          </a:r>
          <a:r>
            <a:rPr lang="en-US" sz="1400" dirty="0"/>
            <a:t> </a:t>
          </a:r>
          <a:r>
            <a:rPr lang="en-US" sz="1400" dirty="0" err="1"/>
            <a:t>bentuk</a:t>
          </a:r>
          <a:r>
            <a:rPr lang="en-US" sz="1400" dirty="0"/>
            <a:t> </a:t>
          </a:r>
          <a:r>
            <a:rPr lang="en-US" sz="1400" dirty="0" err="1"/>
            <a:t>pembiayaan</a:t>
          </a:r>
          <a:r>
            <a:rPr lang="en-US" sz="1400" dirty="0"/>
            <a:t> </a:t>
          </a:r>
          <a:r>
            <a:rPr lang="en-US" sz="1400" dirty="0" err="1"/>
            <a:t>untuk</a:t>
          </a:r>
          <a:r>
            <a:rPr lang="en-US" sz="1400" dirty="0"/>
            <a:t> Bank Syariah. </a:t>
          </a:r>
          <a:r>
            <a:rPr lang="en-US" sz="1400" dirty="0" err="1"/>
            <a:t>Melalui</a:t>
          </a:r>
          <a:r>
            <a:rPr lang="en-US" sz="1400" dirty="0"/>
            <a:t> </a:t>
          </a:r>
          <a:r>
            <a:rPr lang="en-US" sz="1400" dirty="0" err="1"/>
            <a:t>penyaluran</a:t>
          </a:r>
          <a:r>
            <a:rPr lang="en-US" sz="1400" dirty="0"/>
            <a:t> dana, bank </a:t>
          </a:r>
          <a:r>
            <a:rPr lang="en-US" sz="1400" dirty="0" err="1"/>
            <a:t>akan</a:t>
          </a:r>
          <a:r>
            <a:rPr lang="en-US" sz="1400" dirty="0"/>
            <a:t> </a:t>
          </a:r>
          <a:r>
            <a:rPr lang="en-US" sz="1400" dirty="0" err="1"/>
            <a:t>memperoleh</a:t>
          </a:r>
          <a:r>
            <a:rPr lang="en-US" sz="1400" dirty="0"/>
            <a:t> </a:t>
          </a:r>
          <a:r>
            <a:rPr lang="en-US" sz="1400" dirty="0" err="1"/>
            <a:t>pendapatan</a:t>
          </a:r>
          <a:r>
            <a:rPr lang="en-US" sz="1400" dirty="0"/>
            <a:t>. </a:t>
          </a:r>
        </a:p>
      </dgm:t>
    </dgm:pt>
    <dgm:pt modelId="{20F30709-B81B-4FE3-AD63-4AF73AD909A6}" type="parTrans" cxnId="{9C90CD7F-FD04-443E-8C01-F67C5ECCC55C}">
      <dgm:prSet/>
      <dgm:spPr/>
      <dgm:t>
        <a:bodyPr/>
        <a:lstStyle/>
        <a:p>
          <a:endParaRPr lang="en-US"/>
        </a:p>
      </dgm:t>
    </dgm:pt>
    <dgm:pt modelId="{FA2DAC62-5026-4133-9A90-B145CE41866F}" type="sibTrans" cxnId="{9C90CD7F-FD04-443E-8C01-F67C5ECCC55C}">
      <dgm:prSet/>
      <dgm:spPr/>
      <dgm:t>
        <a:bodyPr/>
        <a:lstStyle/>
        <a:p>
          <a:endParaRPr lang="en-US"/>
        </a:p>
      </dgm:t>
    </dgm:pt>
    <dgm:pt modelId="{7F52D701-17CF-434A-B067-FDD06FDEB3D7}">
      <dgm:prSet custT="1"/>
      <dgm:spPr/>
      <dgm:t>
        <a:bodyPr/>
        <a:lstStyle/>
        <a:p>
          <a:r>
            <a:rPr lang="en-US" sz="1800" dirty="0"/>
            <a:t>3) </a:t>
          </a:r>
          <a:r>
            <a:rPr lang="en-US" sz="1800" dirty="0" err="1"/>
            <a:t>Pelayan</a:t>
          </a:r>
          <a:r>
            <a:rPr lang="en-US" sz="1800" dirty="0"/>
            <a:t> </a:t>
          </a:r>
          <a:r>
            <a:rPr lang="en-US" sz="1800" dirty="0" err="1"/>
            <a:t>masyarakat</a:t>
          </a:r>
          <a:r>
            <a:rPr lang="en-US" sz="1800" dirty="0"/>
            <a:t>. </a:t>
          </a:r>
        </a:p>
      </dgm:t>
    </dgm:pt>
    <dgm:pt modelId="{C1395536-96B3-4E0C-9E86-16264D0CA1CF}" type="parTrans" cxnId="{57B8FB8F-5309-4C10-9D40-EC240539E8BB}">
      <dgm:prSet/>
      <dgm:spPr/>
      <dgm:t>
        <a:bodyPr/>
        <a:lstStyle/>
        <a:p>
          <a:endParaRPr lang="en-US"/>
        </a:p>
      </dgm:t>
    </dgm:pt>
    <dgm:pt modelId="{AF75E097-0933-4BC6-83D3-02AE1A704A60}" type="sibTrans" cxnId="{57B8FB8F-5309-4C10-9D40-EC240539E8BB}">
      <dgm:prSet/>
      <dgm:spPr/>
      <dgm:t>
        <a:bodyPr/>
        <a:lstStyle/>
        <a:p>
          <a:endParaRPr lang="en-US"/>
        </a:p>
      </dgm:t>
    </dgm:pt>
    <dgm:pt modelId="{20AA2174-2C4D-4A9B-9EFB-987923EAB1E3}">
      <dgm:prSet custT="1"/>
      <dgm:spPr/>
      <dgm:t>
        <a:bodyPr/>
        <a:lstStyle/>
        <a:p>
          <a:r>
            <a:rPr lang="en-US" sz="1400" dirty="0" err="1"/>
            <a:t>Beberapa</a:t>
          </a:r>
          <a:r>
            <a:rPr lang="en-US" sz="1400" dirty="0"/>
            <a:t> </a:t>
          </a:r>
          <a:r>
            <a:rPr lang="en-US" sz="1400" dirty="0" err="1"/>
            <a:t>fungsi</a:t>
          </a:r>
          <a:r>
            <a:rPr lang="en-US" sz="1400" dirty="0"/>
            <a:t> </a:t>
          </a:r>
          <a:r>
            <a:rPr lang="en-US" sz="1400" dirty="0" err="1"/>
            <a:t>pelayanan</a:t>
          </a:r>
          <a:r>
            <a:rPr lang="en-US" sz="1400" dirty="0"/>
            <a:t> </a:t>
          </a:r>
          <a:r>
            <a:rPr lang="en-US" sz="1400" dirty="0" err="1"/>
            <a:t>jasa</a:t>
          </a:r>
          <a:r>
            <a:rPr lang="en-US" sz="1400" dirty="0"/>
            <a:t> </a:t>
          </a:r>
          <a:r>
            <a:rPr lang="en-US" sz="1400" dirty="0" err="1"/>
            <a:t>kepada</a:t>
          </a:r>
          <a:r>
            <a:rPr lang="en-US" sz="1400" dirty="0"/>
            <a:t> </a:t>
          </a:r>
          <a:r>
            <a:rPr lang="en-US" sz="1400" dirty="0" err="1"/>
            <a:t>nasabah</a:t>
          </a:r>
          <a:r>
            <a:rPr lang="en-US" sz="1400" dirty="0"/>
            <a:t>, di </a:t>
          </a:r>
          <a:r>
            <a:rPr lang="en-US" sz="1400" dirty="0" err="1"/>
            <a:t>antaranya</a:t>
          </a:r>
          <a:r>
            <a:rPr lang="en-US" sz="1400" dirty="0"/>
            <a:t> </a:t>
          </a:r>
          <a:r>
            <a:rPr lang="en-US" sz="1400" dirty="0" err="1"/>
            <a:t>jasa</a:t>
          </a:r>
          <a:r>
            <a:rPr lang="en-US" sz="1400" dirty="0"/>
            <a:t> </a:t>
          </a:r>
          <a:r>
            <a:rPr lang="en-US" sz="1400" dirty="0" err="1"/>
            <a:t>pengiriman</a:t>
          </a:r>
          <a:r>
            <a:rPr lang="en-US" sz="1400" dirty="0"/>
            <a:t> uang (transfer), </a:t>
          </a:r>
          <a:r>
            <a:rPr lang="en-US" sz="1400" dirty="0" err="1"/>
            <a:t>pemindahbukuan</a:t>
          </a:r>
          <a:r>
            <a:rPr lang="en-US" sz="1400" dirty="0"/>
            <a:t>, </a:t>
          </a:r>
          <a:r>
            <a:rPr lang="en-US" sz="1400" dirty="0" err="1"/>
            <a:t>penagihan</a:t>
          </a:r>
          <a:r>
            <a:rPr lang="en-US" sz="1400" dirty="0"/>
            <a:t> </a:t>
          </a:r>
          <a:r>
            <a:rPr lang="en-US" sz="1400" dirty="0" err="1"/>
            <a:t>surat-surat</a:t>
          </a:r>
          <a:r>
            <a:rPr lang="en-US" sz="1400" dirty="0"/>
            <a:t> </a:t>
          </a:r>
          <a:r>
            <a:rPr lang="en-US" sz="1400" dirty="0" err="1"/>
            <a:t>berharga</a:t>
          </a:r>
          <a:r>
            <a:rPr lang="en-US" sz="1400" dirty="0"/>
            <a:t>, </a:t>
          </a:r>
          <a:r>
            <a:rPr lang="en-US" sz="1400" dirty="0" err="1"/>
            <a:t>kliring</a:t>
          </a:r>
          <a:r>
            <a:rPr lang="en-US" sz="1400" dirty="0"/>
            <a:t>, </a:t>
          </a:r>
          <a:r>
            <a:rPr lang="en-US" sz="1400" i="1" dirty="0"/>
            <a:t>letter of credit</a:t>
          </a:r>
          <a:r>
            <a:rPr lang="en-US" sz="1400" dirty="0"/>
            <a:t>, </a:t>
          </a:r>
          <a:r>
            <a:rPr lang="en-US" sz="1400" dirty="0" err="1"/>
            <a:t>inkaso</a:t>
          </a:r>
          <a:r>
            <a:rPr lang="en-US" sz="1400" dirty="0"/>
            <a:t>, </a:t>
          </a:r>
          <a:r>
            <a:rPr lang="en-US" sz="1400" i="1" dirty="0"/>
            <a:t>safe deposit box</a:t>
          </a:r>
          <a:r>
            <a:rPr lang="en-US" sz="1400" dirty="0"/>
            <a:t>, dan </a:t>
          </a:r>
          <a:r>
            <a:rPr lang="en-US" sz="1400" dirty="0" err="1"/>
            <a:t>garansi</a:t>
          </a:r>
          <a:r>
            <a:rPr lang="en-US" sz="1400" dirty="0"/>
            <a:t> bank.</a:t>
          </a:r>
        </a:p>
      </dgm:t>
    </dgm:pt>
    <dgm:pt modelId="{40FE0D0B-659F-4E58-B9D3-BAC160769F7D}" type="parTrans" cxnId="{50E34ACC-E533-4721-821E-783E9264E20F}">
      <dgm:prSet/>
      <dgm:spPr/>
      <dgm:t>
        <a:bodyPr/>
        <a:lstStyle/>
        <a:p>
          <a:endParaRPr lang="en-US"/>
        </a:p>
      </dgm:t>
    </dgm:pt>
    <dgm:pt modelId="{76BC15CF-32D8-47C1-BE9A-56B2DCE106BA}" type="sibTrans" cxnId="{50E34ACC-E533-4721-821E-783E9264E20F}">
      <dgm:prSet/>
      <dgm:spPr/>
      <dgm:t>
        <a:bodyPr/>
        <a:lstStyle/>
        <a:p>
          <a:endParaRPr lang="en-US"/>
        </a:p>
      </dgm:t>
    </dgm:pt>
    <dgm:pt modelId="{920280E2-C3EC-4A4B-B50F-DB725655C789}" type="pres">
      <dgm:prSet presAssocID="{73842114-847E-4B43-97E7-E86789858838}" presName="linear" presStyleCnt="0">
        <dgm:presLayoutVars>
          <dgm:animLvl val="lvl"/>
          <dgm:resizeHandles val="exact"/>
        </dgm:presLayoutVars>
      </dgm:prSet>
      <dgm:spPr/>
      <dgm:t>
        <a:bodyPr/>
        <a:lstStyle/>
        <a:p>
          <a:endParaRPr lang="en-US"/>
        </a:p>
      </dgm:t>
    </dgm:pt>
    <dgm:pt modelId="{C1EB83EB-D83F-4532-8BEC-E943A8F6DF2A}" type="pres">
      <dgm:prSet presAssocID="{24349F03-DEB7-4AEE-A8BD-5581386EFEEC}" presName="parentText" presStyleLbl="node1" presStyleIdx="0" presStyleCnt="3" custLinFactNeighborX="-1551" custLinFactNeighborY="-6078">
        <dgm:presLayoutVars>
          <dgm:chMax val="0"/>
          <dgm:bulletEnabled val="1"/>
        </dgm:presLayoutVars>
      </dgm:prSet>
      <dgm:spPr/>
      <dgm:t>
        <a:bodyPr/>
        <a:lstStyle/>
        <a:p>
          <a:endParaRPr lang="en-US"/>
        </a:p>
      </dgm:t>
    </dgm:pt>
    <dgm:pt modelId="{D1C9B018-0A16-4EA2-96A4-1E342F8214B1}" type="pres">
      <dgm:prSet presAssocID="{24349F03-DEB7-4AEE-A8BD-5581386EFEEC}" presName="childText" presStyleLbl="revTx" presStyleIdx="0" presStyleCnt="3">
        <dgm:presLayoutVars>
          <dgm:bulletEnabled val="1"/>
        </dgm:presLayoutVars>
      </dgm:prSet>
      <dgm:spPr/>
      <dgm:t>
        <a:bodyPr/>
        <a:lstStyle/>
        <a:p>
          <a:endParaRPr lang="en-US"/>
        </a:p>
      </dgm:t>
    </dgm:pt>
    <dgm:pt modelId="{9F72E42A-952C-4CA2-9263-F00183CDF9DD}" type="pres">
      <dgm:prSet presAssocID="{88160CD4-899D-40D5-BF0A-8DABD44D930B}" presName="parentText" presStyleLbl="node1" presStyleIdx="1" presStyleCnt="3">
        <dgm:presLayoutVars>
          <dgm:chMax val="0"/>
          <dgm:bulletEnabled val="1"/>
        </dgm:presLayoutVars>
      </dgm:prSet>
      <dgm:spPr/>
      <dgm:t>
        <a:bodyPr/>
        <a:lstStyle/>
        <a:p>
          <a:endParaRPr lang="en-US"/>
        </a:p>
      </dgm:t>
    </dgm:pt>
    <dgm:pt modelId="{C79527F3-4F8F-4682-B49A-9146E9F9B6F6}" type="pres">
      <dgm:prSet presAssocID="{88160CD4-899D-40D5-BF0A-8DABD44D930B}" presName="childText" presStyleLbl="revTx" presStyleIdx="1" presStyleCnt="3">
        <dgm:presLayoutVars>
          <dgm:bulletEnabled val="1"/>
        </dgm:presLayoutVars>
      </dgm:prSet>
      <dgm:spPr/>
      <dgm:t>
        <a:bodyPr/>
        <a:lstStyle/>
        <a:p>
          <a:endParaRPr lang="en-US"/>
        </a:p>
      </dgm:t>
    </dgm:pt>
    <dgm:pt modelId="{9FF264EB-401A-48AB-B975-9AA5568C707C}" type="pres">
      <dgm:prSet presAssocID="{7F52D701-17CF-434A-B067-FDD06FDEB3D7}" presName="parentText" presStyleLbl="node1" presStyleIdx="2" presStyleCnt="3">
        <dgm:presLayoutVars>
          <dgm:chMax val="0"/>
          <dgm:bulletEnabled val="1"/>
        </dgm:presLayoutVars>
      </dgm:prSet>
      <dgm:spPr/>
      <dgm:t>
        <a:bodyPr/>
        <a:lstStyle/>
        <a:p>
          <a:endParaRPr lang="en-US"/>
        </a:p>
      </dgm:t>
    </dgm:pt>
    <dgm:pt modelId="{3F734227-6B9D-404F-B15A-EAF0900FB997}" type="pres">
      <dgm:prSet presAssocID="{7F52D701-17CF-434A-B067-FDD06FDEB3D7}" presName="childText" presStyleLbl="revTx" presStyleIdx="2" presStyleCnt="3">
        <dgm:presLayoutVars>
          <dgm:bulletEnabled val="1"/>
        </dgm:presLayoutVars>
      </dgm:prSet>
      <dgm:spPr/>
      <dgm:t>
        <a:bodyPr/>
        <a:lstStyle/>
        <a:p>
          <a:endParaRPr lang="en-US"/>
        </a:p>
      </dgm:t>
    </dgm:pt>
  </dgm:ptLst>
  <dgm:cxnLst>
    <dgm:cxn modelId="{2DD7ED0E-8382-40F2-87C2-60AB5E065BFC}" srcId="{24349F03-DEB7-4AEE-A8BD-5581386EFEEC}" destId="{683701AE-B154-4F18-A724-5E67A77804BB}" srcOrd="0" destOrd="0" parTransId="{3A4437EE-70C9-498A-A005-78B15C91C5E7}" sibTransId="{FA2BFED2-47DB-4447-8878-720A3A94E787}"/>
    <dgm:cxn modelId="{919D16BC-B575-42B6-8E0C-59C0698EA11E}" srcId="{73842114-847E-4B43-97E7-E86789858838}" destId="{24349F03-DEB7-4AEE-A8BD-5581386EFEEC}" srcOrd="0" destOrd="0" parTransId="{31503632-5800-43EB-8C39-0772206CCCEF}" sibTransId="{D0A49068-ED9B-4E3A-81D9-03D47EB89CD9}"/>
    <dgm:cxn modelId="{50E34ACC-E533-4721-821E-783E9264E20F}" srcId="{7F52D701-17CF-434A-B067-FDD06FDEB3D7}" destId="{20AA2174-2C4D-4A9B-9EFB-987923EAB1E3}" srcOrd="0" destOrd="0" parTransId="{40FE0D0B-659F-4E58-B9D3-BAC160769F7D}" sibTransId="{76BC15CF-32D8-47C1-BE9A-56B2DCE106BA}"/>
    <dgm:cxn modelId="{654DA1E5-4737-4D4C-A23A-D2B637B3DC58}" type="presOf" srcId="{BB32B021-019F-4CC5-BCB3-4DF99DFAA6DD}" destId="{C79527F3-4F8F-4682-B49A-9146E9F9B6F6}" srcOrd="0" destOrd="0" presId="urn:microsoft.com/office/officeart/2005/8/layout/vList2"/>
    <dgm:cxn modelId="{57B8FB8F-5309-4C10-9D40-EC240539E8BB}" srcId="{73842114-847E-4B43-97E7-E86789858838}" destId="{7F52D701-17CF-434A-B067-FDD06FDEB3D7}" srcOrd="2" destOrd="0" parTransId="{C1395536-96B3-4E0C-9E86-16264D0CA1CF}" sibTransId="{AF75E097-0933-4BC6-83D3-02AE1A704A60}"/>
    <dgm:cxn modelId="{2332EB4C-82DD-4ECF-B563-0AE76BBAF141}" type="presOf" srcId="{88160CD4-899D-40D5-BF0A-8DABD44D930B}" destId="{9F72E42A-952C-4CA2-9263-F00183CDF9DD}" srcOrd="0" destOrd="0" presId="urn:microsoft.com/office/officeart/2005/8/layout/vList2"/>
    <dgm:cxn modelId="{40B2FB78-62AE-409A-857D-367862E839FB}" type="presOf" srcId="{683701AE-B154-4F18-A724-5E67A77804BB}" destId="{D1C9B018-0A16-4EA2-96A4-1E342F8214B1}" srcOrd="0" destOrd="0" presId="urn:microsoft.com/office/officeart/2005/8/layout/vList2"/>
    <dgm:cxn modelId="{D03275CF-CF50-4292-94AB-3864C2EDF2FD}" type="presOf" srcId="{73842114-847E-4B43-97E7-E86789858838}" destId="{920280E2-C3EC-4A4B-B50F-DB725655C789}" srcOrd="0" destOrd="0" presId="urn:microsoft.com/office/officeart/2005/8/layout/vList2"/>
    <dgm:cxn modelId="{50F7E539-3915-4A0F-8E6A-D56FB9AF6F99}" type="presOf" srcId="{7F52D701-17CF-434A-B067-FDD06FDEB3D7}" destId="{9FF264EB-401A-48AB-B975-9AA5568C707C}" srcOrd="0" destOrd="0" presId="urn:microsoft.com/office/officeart/2005/8/layout/vList2"/>
    <dgm:cxn modelId="{ED3C5E16-F365-41DC-80BD-9C7C04A2DC23}" srcId="{73842114-847E-4B43-97E7-E86789858838}" destId="{88160CD4-899D-40D5-BF0A-8DABD44D930B}" srcOrd="1" destOrd="0" parTransId="{7E8DF08C-0480-4D68-AEFE-03D5A87F1009}" sibTransId="{277F7B6A-30AD-4537-96DC-62836A5059E5}"/>
    <dgm:cxn modelId="{9C90CD7F-FD04-443E-8C01-F67C5ECCC55C}" srcId="{88160CD4-899D-40D5-BF0A-8DABD44D930B}" destId="{BB32B021-019F-4CC5-BCB3-4DF99DFAA6DD}" srcOrd="0" destOrd="0" parTransId="{20F30709-B81B-4FE3-AD63-4AF73AD909A6}" sibTransId="{FA2DAC62-5026-4133-9A90-B145CE41866F}"/>
    <dgm:cxn modelId="{CE250E7D-5461-4668-A812-7D585EB9E941}" type="presOf" srcId="{24349F03-DEB7-4AEE-A8BD-5581386EFEEC}" destId="{C1EB83EB-D83F-4532-8BEC-E943A8F6DF2A}" srcOrd="0" destOrd="0" presId="urn:microsoft.com/office/officeart/2005/8/layout/vList2"/>
    <dgm:cxn modelId="{812DF0A1-35BF-4552-B26F-406EB4D53884}" type="presOf" srcId="{20AA2174-2C4D-4A9B-9EFB-987923EAB1E3}" destId="{3F734227-6B9D-404F-B15A-EAF0900FB997}" srcOrd="0" destOrd="0" presId="urn:microsoft.com/office/officeart/2005/8/layout/vList2"/>
    <dgm:cxn modelId="{6724FD1C-CB31-46EA-886D-F9CCA73AF8C6}" type="presParOf" srcId="{920280E2-C3EC-4A4B-B50F-DB725655C789}" destId="{C1EB83EB-D83F-4532-8BEC-E943A8F6DF2A}" srcOrd="0" destOrd="0" presId="urn:microsoft.com/office/officeart/2005/8/layout/vList2"/>
    <dgm:cxn modelId="{AC648D30-3C0D-4372-AF3D-D03EF1A78EE6}" type="presParOf" srcId="{920280E2-C3EC-4A4B-B50F-DB725655C789}" destId="{D1C9B018-0A16-4EA2-96A4-1E342F8214B1}" srcOrd="1" destOrd="0" presId="urn:microsoft.com/office/officeart/2005/8/layout/vList2"/>
    <dgm:cxn modelId="{83BFAB06-F176-4FCE-B94C-056289D37106}" type="presParOf" srcId="{920280E2-C3EC-4A4B-B50F-DB725655C789}" destId="{9F72E42A-952C-4CA2-9263-F00183CDF9DD}" srcOrd="2" destOrd="0" presId="urn:microsoft.com/office/officeart/2005/8/layout/vList2"/>
    <dgm:cxn modelId="{D29BD5D9-1089-4CC0-8607-8790D393CBC2}" type="presParOf" srcId="{920280E2-C3EC-4A4B-B50F-DB725655C789}" destId="{C79527F3-4F8F-4682-B49A-9146E9F9B6F6}" srcOrd="3" destOrd="0" presId="urn:microsoft.com/office/officeart/2005/8/layout/vList2"/>
    <dgm:cxn modelId="{141313D6-A51B-43B0-BA68-39251351C8E0}" type="presParOf" srcId="{920280E2-C3EC-4A4B-B50F-DB725655C789}" destId="{9FF264EB-401A-48AB-B975-9AA5568C707C}" srcOrd="4" destOrd="0" presId="urn:microsoft.com/office/officeart/2005/8/layout/vList2"/>
    <dgm:cxn modelId="{FD066F2D-467F-4FC1-B1BE-24978D837E48}" type="presParOf" srcId="{920280E2-C3EC-4A4B-B50F-DB725655C789}" destId="{3F734227-6B9D-404F-B15A-EAF0900FB997}" srcOrd="5" destOrd="0" presId="urn:microsoft.com/office/officeart/2005/8/layout/vList2"/>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EA7F34FA-B6D4-4BBD-A894-25CE52CD8163}" type="doc">
      <dgm:prSet loTypeId="urn:microsoft.com/office/officeart/2005/8/layout/process1" loCatId="process" qsTypeId="urn:microsoft.com/office/officeart/2005/8/quickstyle/simple4" qsCatId="simple" csTypeId="urn:microsoft.com/office/officeart/2005/8/colors/accent6_2" csCatId="accent6" phldr="1"/>
      <dgm:spPr/>
    </dgm:pt>
    <dgm:pt modelId="{B459C127-9C11-4732-A6A9-63C5B35813AF}">
      <dgm:prSet phldrT="[Text]" custT="1"/>
      <dgm:spPr/>
      <dgm:t>
        <a:bodyPr/>
        <a:lstStyle/>
        <a:p>
          <a:r>
            <a:rPr lang="en-US" sz="1600" dirty="0" err="1"/>
            <a:t>Memberikan</a:t>
          </a:r>
          <a:r>
            <a:rPr lang="en-US" sz="1600" dirty="0"/>
            <a:t> </a:t>
          </a:r>
          <a:r>
            <a:rPr lang="en-US" sz="1600" dirty="0" err="1"/>
            <a:t>keamanan</a:t>
          </a:r>
          <a:endParaRPr lang="en-US" sz="1600" dirty="0"/>
        </a:p>
      </dgm:t>
    </dgm:pt>
    <dgm:pt modelId="{D05507FA-F7EB-44D7-A303-CF220BE07126}" type="parTrans" cxnId="{2748F4BD-F018-4338-9BF0-4891074CA4B7}">
      <dgm:prSet/>
      <dgm:spPr/>
      <dgm:t>
        <a:bodyPr/>
        <a:lstStyle/>
        <a:p>
          <a:endParaRPr lang="en-US"/>
        </a:p>
      </dgm:t>
    </dgm:pt>
    <dgm:pt modelId="{072E48B8-3357-422D-9D00-6F59D0F831F9}" type="sibTrans" cxnId="{2748F4BD-F018-4338-9BF0-4891074CA4B7}">
      <dgm:prSet custT="1"/>
      <dgm:spPr/>
      <dgm:t>
        <a:bodyPr/>
        <a:lstStyle/>
        <a:p>
          <a:endParaRPr lang="en-US" sz="1600"/>
        </a:p>
      </dgm:t>
    </dgm:pt>
    <dgm:pt modelId="{3E6772B9-DD9F-4548-8318-360FE7773E69}">
      <dgm:prSet phldrT="[Text]" custT="1"/>
      <dgm:spPr/>
      <dgm:t>
        <a:bodyPr/>
        <a:lstStyle/>
        <a:p>
          <a:r>
            <a:rPr lang="en-US" sz="1600" dirty="0" err="1"/>
            <a:t>Menghasilkan</a:t>
          </a:r>
          <a:r>
            <a:rPr lang="en-US" sz="1600" dirty="0"/>
            <a:t> </a:t>
          </a:r>
          <a:r>
            <a:rPr lang="en-US" sz="1600" dirty="0" err="1"/>
            <a:t>sumber</a:t>
          </a:r>
          <a:r>
            <a:rPr lang="en-US" sz="1600" dirty="0"/>
            <a:t> dana</a:t>
          </a:r>
        </a:p>
      </dgm:t>
    </dgm:pt>
    <dgm:pt modelId="{19A3C412-4DDF-45CB-A5B3-CBFE1D3509AB}" type="parTrans" cxnId="{05B7C36C-0FD2-4FCB-8E0E-694587D9870B}">
      <dgm:prSet/>
      <dgm:spPr/>
      <dgm:t>
        <a:bodyPr/>
        <a:lstStyle/>
        <a:p>
          <a:endParaRPr lang="en-US"/>
        </a:p>
      </dgm:t>
    </dgm:pt>
    <dgm:pt modelId="{A80A0F04-12EC-4492-A7AF-6C0E37060CFF}" type="sibTrans" cxnId="{05B7C36C-0FD2-4FCB-8E0E-694587D9870B}">
      <dgm:prSet custT="1"/>
      <dgm:spPr/>
      <dgm:t>
        <a:bodyPr/>
        <a:lstStyle/>
        <a:p>
          <a:endParaRPr lang="en-US" sz="1600"/>
        </a:p>
      </dgm:t>
    </dgm:pt>
    <dgm:pt modelId="{87181EC1-44C9-44D6-84B3-B67A918697CA}">
      <dgm:prSet phldrT="[Text]" custT="1"/>
      <dgm:spPr/>
      <dgm:t>
        <a:bodyPr/>
        <a:lstStyle/>
        <a:p>
          <a:r>
            <a:rPr lang="en-US" sz="1600" dirty="0" err="1"/>
            <a:t>Mendorong</a:t>
          </a:r>
          <a:r>
            <a:rPr lang="en-US" sz="1600" dirty="0"/>
            <a:t> </a:t>
          </a:r>
          <a:r>
            <a:rPr lang="en-US" sz="1600" dirty="0" err="1"/>
            <a:t>pertumbuhan</a:t>
          </a:r>
          <a:r>
            <a:rPr lang="en-US" sz="1600" dirty="0"/>
            <a:t> </a:t>
          </a:r>
          <a:r>
            <a:rPr lang="en-US" sz="1600" dirty="0" err="1"/>
            <a:t>ekonomi</a:t>
          </a:r>
          <a:endParaRPr lang="en-US" sz="1600" dirty="0"/>
        </a:p>
      </dgm:t>
    </dgm:pt>
    <dgm:pt modelId="{832B3CF3-3052-47B2-9703-4A987E8E924F}" type="parTrans" cxnId="{2EC7EFA5-B13B-4C19-A974-F18D5AA8076B}">
      <dgm:prSet/>
      <dgm:spPr/>
      <dgm:t>
        <a:bodyPr/>
        <a:lstStyle/>
        <a:p>
          <a:endParaRPr lang="en-US"/>
        </a:p>
      </dgm:t>
    </dgm:pt>
    <dgm:pt modelId="{42A0522E-BEDB-41FB-A688-A466FAD17B52}" type="sibTrans" cxnId="{2EC7EFA5-B13B-4C19-A974-F18D5AA8076B}">
      <dgm:prSet/>
      <dgm:spPr/>
      <dgm:t>
        <a:bodyPr/>
        <a:lstStyle/>
        <a:p>
          <a:endParaRPr lang="en-US"/>
        </a:p>
      </dgm:t>
    </dgm:pt>
    <dgm:pt modelId="{47D8596C-5167-4907-90F8-E41B88381CF1}" type="pres">
      <dgm:prSet presAssocID="{EA7F34FA-B6D4-4BBD-A894-25CE52CD8163}" presName="Name0" presStyleCnt="0">
        <dgm:presLayoutVars>
          <dgm:dir/>
          <dgm:resizeHandles val="exact"/>
        </dgm:presLayoutVars>
      </dgm:prSet>
      <dgm:spPr/>
    </dgm:pt>
    <dgm:pt modelId="{63647542-9E99-4D89-8918-B32D98FE31BD}" type="pres">
      <dgm:prSet presAssocID="{B459C127-9C11-4732-A6A9-63C5B35813AF}" presName="node" presStyleLbl="node1" presStyleIdx="0" presStyleCnt="3">
        <dgm:presLayoutVars>
          <dgm:bulletEnabled val="1"/>
        </dgm:presLayoutVars>
      </dgm:prSet>
      <dgm:spPr/>
      <dgm:t>
        <a:bodyPr/>
        <a:lstStyle/>
        <a:p>
          <a:endParaRPr lang="en-US"/>
        </a:p>
      </dgm:t>
    </dgm:pt>
    <dgm:pt modelId="{D3B9B3F9-7365-4A2E-93CE-E5A55C58AFEC}" type="pres">
      <dgm:prSet presAssocID="{072E48B8-3357-422D-9D00-6F59D0F831F9}" presName="sibTrans" presStyleLbl="sibTrans2D1" presStyleIdx="0" presStyleCnt="2"/>
      <dgm:spPr/>
      <dgm:t>
        <a:bodyPr/>
        <a:lstStyle/>
        <a:p>
          <a:endParaRPr lang="en-US"/>
        </a:p>
      </dgm:t>
    </dgm:pt>
    <dgm:pt modelId="{9C412513-2C76-4663-8D36-03A48303559B}" type="pres">
      <dgm:prSet presAssocID="{072E48B8-3357-422D-9D00-6F59D0F831F9}" presName="connectorText" presStyleLbl="sibTrans2D1" presStyleIdx="0" presStyleCnt="2"/>
      <dgm:spPr/>
      <dgm:t>
        <a:bodyPr/>
        <a:lstStyle/>
        <a:p>
          <a:endParaRPr lang="en-US"/>
        </a:p>
      </dgm:t>
    </dgm:pt>
    <dgm:pt modelId="{CA380427-632F-4F77-9E34-33DDDABE7A70}" type="pres">
      <dgm:prSet presAssocID="{3E6772B9-DD9F-4548-8318-360FE7773E69}" presName="node" presStyleLbl="node1" presStyleIdx="1" presStyleCnt="3">
        <dgm:presLayoutVars>
          <dgm:bulletEnabled val="1"/>
        </dgm:presLayoutVars>
      </dgm:prSet>
      <dgm:spPr/>
      <dgm:t>
        <a:bodyPr/>
        <a:lstStyle/>
        <a:p>
          <a:endParaRPr lang="en-US"/>
        </a:p>
      </dgm:t>
    </dgm:pt>
    <dgm:pt modelId="{78FCB68D-017F-4AE5-A152-504F1657E391}" type="pres">
      <dgm:prSet presAssocID="{A80A0F04-12EC-4492-A7AF-6C0E37060CFF}" presName="sibTrans" presStyleLbl="sibTrans2D1" presStyleIdx="1" presStyleCnt="2"/>
      <dgm:spPr/>
      <dgm:t>
        <a:bodyPr/>
        <a:lstStyle/>
        <a:p>
          <a:endParaRPr lang="en-US"/>
        </a:p>
      </dgm:t>
    </dgm:pt>
    <dgm:pt modelId="{2F5570A7-354F-4C56-8426-D6C41CB21ECB}" type="pres">
      <dgm:prSet presAssocID="{A80A0F04-12EC-4492-A7AF-6C0E37060CFF}" presName="connectorText" presStyleLbl="sibTrans2D1" presStyleIdx="1" presStyleCnt="2"/>
      <dgm:spPr/>
      <dgm:t>
        <a:bodyPr/>
        <a:lstStyle/>
        <a:p>
          <a:endParaRPr lang="en-US"/>
        </a:p>
      </dgm:t>
    </dgm:pt>
    <dgm:pt modelId="{FE0F4C48-D48D-4477-9DB7-B6574C9BF405}" type="pres">
      <dgm:prSet presAssocID="{87181EC1-44C9-44D6-84B3-B67A918697CA}" presName="node" presStyleLbl="node1" presStyleIdx="2" presStyleCnt="3">
        <dgm:presLayoutVars>
          <dgm:bulletEnabled val="1"/>
        </dgm:presLayoutVars>
      </dgm:prSet>
      <dgm:spPr/>
      <dgm:t>
        <a:bodyPr/>
        <a:lstStyle/>
        <a:p>
          <a:endParaRPr lang="en-US"/>
        </a:p>
      </dgm:t>
    </dgm:pt>
  </dgm:ptLst>
  <dgm:cxnLst>
    <dgm:cxn modelId="{B37398FB-E5C3-4524-BE17-A9A6E04CF355}" type="presOf" srcId="{87181EC1-44C9-44D6-84B3-B67A918697CA}" destId="{FE0F4C48-D48D-4477-9DB7-B6574C9BF405}" srcOrd="0" destOrd="0" presId="urn:microsoft.com/office/officeart/2005/8/layout/process1"/>
    <dgm:cxn modelId="{CFA08525-24F4-47F0-8C6D-2BB810ECFE67}" type="presOf" srcId="{A80A0F04-12EC-4492-A7AF-6C0E37060CFF}" destId="{2F5570A7-354F-4C56-8426-D6C41CB21ECB}" srcOrd="1" destOrd="0" presId="urn:microsoft.com/office/officeart/2005/8/layout/process1"/>
    <dgm:cxn modelId="{C2FB9243-E740-4C0D-ACF6-EEB49308FD07}" type="presOf" srcId="{A80A0F04-12EC-4492-A7AF-6C0E37060CFF}" destId="{78FCB68D-017F-4AE5-A152-504F1657E391}" srcOrd="0" destOrd="0" presId="urn:microsoft.com/office/officeart/2005/8/layout/process1"/>
    <dgm:cxn modelId="{05B7C36C-0FD2-4FCB-8E0E-694587D9870B}" srcId="{EA7F34FA-B6D4-4BBD-A894-25CE52CD8163}" destId="{3E6772B9-DD9F-4548-8318-360FE7773E69}" srcOrd="1" destOrd="0" parTransId="{19A3C412-4DDF-45CB-A5B3-CBFE1D3509AB}" sibTransId="{A80A0F04-12EC-4492-A7AF-6C0E37060CFF}"/>
    <dgm:cxn modelId="{E64FE2A3-9DCE-463E-A16D-6E3028ADD557}" type="presOf" srcId="{072E48B8-3357-422D-9D00-6F59D0F831F9}" destId="{9C412513-2C76-4663-8D36-03A48303559B}" srcOrd="1" destOrd="0" presId="urn:microsoft.com/office/officeart/2005/8/layout/process1"/>
    <dgm:cxn modelId="{36C08CFF-8A54-4F02-AEE2-D9360ADD2997}" type="presOf" srcId="{EA7F34FA-B6D4-4BBD-A894-25CE52CD8163}" destId="{47D8596C-5167-4907-90F8-E41B88381CF1}" srcOrd="0" destOrd="0" presId="urn:microsoft.com/office/officeart/2005/8/layout/process1"/>
    <dgm:cxn modelId="{2748F4BD-F018-4338-9BF0-4891074CA4B7}" srcId="{EA7F34FA-B6D4-4BBD-A894-25CE52CD8163}" destId="{B459C127-9C11-4732-A6A9-63C5B35813AF}" srcOrd="0" destOrd="0" parTransId="{D05507FA-F7EB-44D7-A303-CF220BE07126}" sibTransId="{072E48B8-3357-422D-9D00-6F59D0F831F9}"/>
    <dgm:cxn modelId="{A4D22536-AFA2-46BD-9C8E-26A1D4B94B62}" type="presOf" srcId="{3E6772B9-DD9F-4548-8318-360FE7773E69}" destId="{CA380427-632F-4F77-9E34-33DDDABE7A70}" srcOrd="0" destOrd="0" presId="urn:microsoft.com/office/officeart/2005/8/layout/process1"/>
    <dgm:cxn modelId="{2EC7EFA5-B13B-4C19-A974-F18D5AA8076B}" srcId="{EA7F34FA-B6D4-4BBD-A894-25CE52CD8163}" destId="{87181EC1-44C9-44D6-84B3-B67A918697CA}" srcOrd="2" destOrd="0" parTransId="{832B3CF3-3052-47B2-9703-4A987E8E924F}" sibTransId="{42A0522E-BEDB-41FB-A688-A466FAD17B52}"/>
    <dgm:cxn modelId="{B1A27560-2BD8-4C9A-9E8F-933F50B0EEDF}" type="presOf" srcId="{B459C127-9C11-4732-A6A9-63C5B35813AF}" destId="{63647542-9E99-4D89-8918-B32D98FE31BD}" srcOrd="0" destOrd="0" presId="urn:microsoft.com/office/officeart/2005/8/layout/process1"/>
    <dgm:cxn modelId="{386627CF-B385-4088-971F-934458A1A640}" type="presOf" srcId="{072E48B8-3357-422D-9D00-6F59D0F831F9}" destId="{D3B9B3F9-7365-4A2E-93CE-E5A55C58AFEC}" srcOrd="0" destOrd="0" presId="urn:microsoft.com/office/officeart/2005/8/layout/process1"/>
    <dgm:cxn modelId="{FC65C0DB-BF45-4EB1-93BD-59736E817264}" type="presParOf" srcId="{47D8596C-5167-4907-90F8-E41B88381CF1}" destId="{63647542-9E99-4D89-8918-B32D98FE31BD}" srcOrd="0" destOrd="0" presId="urn:microsoft.com/office/officeart/2005/8/layout/process1"/>
    <dgm:cxn modelId="{3500C61F-5D22-4387-82FB-E16CFCD719B9}" type="presParOf" srcId="{47D8596C-5167-4907-90F8-E41B88381CF1}" destId="{D3B9B3F9-7365-4A2E-93CE-E5A55C58AFEC}" srcOrd="1" destOrd="0" presId="urn:microsoft.com/office/officeart/2005/8/layout/process1"/>
    <dgm:cxn modelId="{5FA6A1F3-38E7-4626-89AF-552C60A74C6D}" type="presParOf" srcId="{D3B9B3F9-7365-4A2E-93CE-E5A55C58AFEC}" destId="{9C412513-2C76-4663-8D36-03A48303559B}" srcOrd="0" destOrd="0" presId="urn:microsoft.com/office/officeart/2005/8/layout/process1"/>
    <dgm:cxn modelId="{AFB9EA73-4CD3-469F-9F8D-70A7BDD39620}" type="presParOf" srcId="{47D8596C-5167-4907-90F8-E41B88381CF1}" destId="{CA380427-632F-4F77-9E34-33DDDABE7A70}" srcOrd="2" destOrd="0" presId="urn:microsoft.com/office/officeart/2005/8/layout/process1"/>
    <dgm:cxn modelId="{C4A1E8F2-B876-493E-843D-0FAECC58DFBE}" type="presParOf" srcId="{47D8596C-5167-4907-90F8-E41B88381CF1}" destId="{78FCB68D-017F-4AE5-A152-504F1657E391}" srcOrd="3" destOrd="0" presId="urn:microsoft.com/office/officeart/2005/8/layout/process1"/>
    <dgm:cxn modelId="{1DCE7AE0-85CE-46B2-8685-C7190FFD8666}" type="presParOf" srcId="{78FCB68D-017F-4AE5-A152-504F1657E391}" destId="{2F5570A7-354F-4C56-8426-D6C41CB21ECB}" srcOrd="0" destOrd="0" presId="urn:microsoft.com/office/officeart/2005/8/layout/process1"/>
    <dgm:cxn modelId="{3A52FA23-96C6-4FC4-ACF0-C1037D78F13C}" type="presParOf" srcId="{47D8596C-5167-4907-90F8-E41B88381CF1}" destId="{FE0F4C48-D48D-4477-9DB7-B6574C9BF405}" srcOrd="4" destOrd="0" presId="urn:microsoft.com/office/officeart/2005/8/layout/process1"/>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7E08EF7-6073-4D8D-A5C6-50904A222489}">
      <dsp:nvSpPr>
        <dsp:cNvPr id="0" name=""/>
        <dsp:cNvSpPr/>
      </dsp:nvSpPr>
      <dsp:spPr>
        <a:xfrm>
          <a:off x="3878" y="769037"/>
          <a:ext cx="1430405" cy="548657"/>
        </a:xfrm>
        <a:prstGeom prst="roundRect">
          <a:avLst>
            <a:gd name="adj" fmla="val 10000"/>
          </a:avLst>
        </a:prstGeom>
        <a:solidFill>
          <a:schemeClr val="lt1">
            <a:hueOff val="0"/>
            <a:satOff val="0"/>
            <a:lumOff val="0"/>
            <a:alphaOff val="0"/>
          </a:schemeClr>
        </a:solidFill>
        <a:ln w="25400" cap="flat" cmpd="sng" algn="ctr">
          <a:solidFill>
            <a:schemeClr val="accent6">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sz="1600" kern="1200" dirty="0" err="1"/>
            <a:t>Segi</a:t>
          </a:r>
          <a:r>
            <a:rPr lang="en-US" sz="1600" kern="1200" dirty="0"/>
            <a:t> </a:t>
          </a:r>
          <a:r>
            <a:rPr lang="en-US" sz="1600" kern="1200" dirty="0" err="1"/>
            <a:t>Sifatnya</a:t>
          </a:r>
          <a:r>
            <a:rPr lang="en-US" sz="1600" kern="1200" dirty="0"/>
            <a:t> </a:t>
          </a:r>
        </a:p>
      </dsp:txBody>
      <dsp:txXfrm>
        <a:off x="19948" y="785107"/>
        <a:ext cx="1398265" cy="516517"/>
      </dsp:txXfrm>
    </dsp:sp>
    <dsp:sp modelId="{C0692D89-B767-41F4-9CB7-C353A122F8ED}">
      <dsp:nvSpPr>
        <dsp:cNvPr id="0" name=""/>
        <dsp:cNvSpPr/>
      </dsp:nvSpPr>
      <dsp:spPr>
        <a:xfrm rot="19457599">
          <a:off x="1383477" y="861964"/>
          <a:ext cx="540539" cy="47326"/>
        </a:xfrm>
        <a:custGeom>
          <a:avLst/>
          <a:gdLst/>
          <a:ahLst/>
          <a:cxnLst/>
          <a:rect l="0" t="0" r="0" b="0"/>
          <a:pathLst>
            <a:path>
              <a:moveTo>
                <a:pt x="0" y="23663"/>
              </a:moveTo>
              <a:lnTo>
                <a:pt x="540539" y="23663"/>
              </a:lnTo>
            </a:path>
          </a:pathLst>
        </a:custGeom>
        <a:noFill/>
        <a:ln w="25400" cap="flat" cmpd="sng" algn="ctr">
          <a:solidFill>
            <a:schemeClr val="accent6">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711200">
            <a:lnSpc>
              <a:spcPct val="90000"/>
            </a:lnSpc>
            <a:spcBef>
              <a:spcPct val="0"/>
            </a:spcBef>
            <a:spcAft>
              <a:spcPct val="35000"/>
            </a:spcAft>
          </a:pPr>
          <a:endParaRPr lang="en-US" sz="1600" kern="1200"/>
        </a:p>
      </dsp:txBody>
      <dsp:txXfrm>
        <a:off x="1640233" y="872113"/>
        <a:ext cx="27026" cy="27026"/>
      </dsp:txXfrm>
    </dsp:sp>
    <dsp:sp modelId="{441A991C-26FB-4D65-9DA3-02612E7399D3}">
      <dsp:nvSpPr>
        <dsp:cNvPr id="0" name=""/>
        <dsp:cNvSpPr/>
      </dsp:nvSpPr>
      <dsp:spPr>
        <a:xfrm>
          <a:off x="1873210" y="453559"/>
          <a:ext cx="1963393" cy="548657"/>
        </a:xfrm>
        <a:prstGeom prst="roundRect">
          <a:avLst>
            <a:gd name="adj" fmla="val 10000"/>
          </a:avLst>
        </a:prstGeom>
        <a:solidFill>
          <a:schemeClr val="lt1">
            <a:hueOff val="0"/>
            <a:satOff val="0"/>
            <a:lumOff val="0"/>
            <a:alphaOff val="0"/>
          </a:schemeClr>
        </a:solidFill>
        <a:ln w="25400" cap="flat" cmpd="sng" algn="ctr">
          <a:solidFill>
            <a:schemeClr val="accent6">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sz="1600" kern="1200" dirty="0" err="1"/>
            <a:t>Asuransi</a:t>
          </a:r>
          <a:r>
            <a:rPr lang="en-US" sz="1600" kern="1200" dirty="0"/>
            <a:t> </a:t>
          </a:r>
          <a:r>
            <a:rPr lang="en-US" sz="1600" kern="1200" dirty="0" err="1"/>
            <a:t>sosial</a:t>
          </a:r>
          <a:r>
            <a:rPr lang="en-US" sz="1600" kern="1200" dirty="0"/>
            <a:t> </a:t>
          </a:r>
          <a:r>
            <a:rPr lang="en-US" sz="1600" kern="1200" dirty="0" err="1"/>
            <a:t>atau</a:t>
          </a:r>
          <a:r>
            <a:rPr lang="en-US" sz="1600" kern="1200" dirty="0"/>
            <a:t> </a:t>
          </a:r>
          <a:r>
            <a:rPr lang="en-US" sz="1600" kern="1200" dirty="0" err="1"/>
            <a:t>asuransi</a:t>
          </a:r>
          <a:r>
            <a:rPr lang="en-US" sz="1600" kern="1200" dirty="0"/>
            <a:t> </a:t>
          </a:r>
          <a:r>
            <a:rPr lang="en-US" sz="1600" kern="1200" dirty="0" err="1"/>
            <a:t>wajib</a:t>
          </a:r>
          <a:endParaRPr lang="en-US" sz="1600" kern="1200" dirty="0"/>
        </a:p>
      </dsp:txBody>
      <dsp:txXfrm>
        <a:off x="1889280" y="469629"/>
        <a:ext cx="1931253" cy="516517"/>
      </dsp:txXfrm>
    </dsp:sp>
    <dsp:sp modelId="{2A08E37B-7CB0-46CB-B9EA-1F9C5DBE68CC}">
      <dsp:nvSpPr>
        <dsp:cNvPr id="0" name=""/>
        <dsp:cNvSpPr/>
      </dsp:nvSpPr>
      <dsp:spPr>
        <a:xfrm rot="2142401">
          <a:off x="1383477" y="1177442"/>
          <a:ext cx="540539" cy="47326"/>
        </a:xfrm>
        <a:custGeom>
          <a:avLst/>
          <a:gdLst/>
          <a:ahLst/>
          <a:cxnLst/>
          <a:rect l="0" t="0" r="0" b="0"/>
          <a:pathLst>
            <a:path>
              <a:moveTo>
                <a:pt x="0" y="23663"/>
              </a:moveTo>
              <a:lnTo>
                <a:pt x="540539" y="23663"/>
              </a:lnTo>
            </a:path>
          </a:pathLst>
        </a:custGeom>
        <a:noFill/>
        <a:ln w="25400" cap="flat" cmpd="sng" algn="ctr">
          <a:solidFill>
            <a:schemeClr val="accent6">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711200">
            <a:lnSpc>
              <a:spcPct val="90000"/>
            </a:lnSpc>
            <a:spcBef>
              <a:spcPct val="0"/>
            </a:spcBef>
            <a:spcAft>
              <a:spcPct val="35000"/>
            </a:spcAft>
          </a:pPr>
          <a:endParaRPr lang="en-US" sz="1600" kern="1200"/>
        </a:p>
      </dsp:txBody>
      <dsp:txXfrm>
        <a:off x="1640233" y="1187592"/>
        <a:ext cx="27026" cy="27026"/>
      </dsp:txXfrm>
    </dsp:sp>
    <dsp:sp modelId="{0837B802-CACA-4ABB-AA20-2CB616C320C5}">
      <dsp:nvSpPr>
        <dsp:cNvPr id="0" name=""/>
        <dsp:cNvSpPr/>
      </dsp:nvSpPr>
      <dsp:spPr>
        <a:xfrm>
          <a:off x="1873210" y="1084515"/>
          <a:ext cx="1930067" cy="548657"/>
        </a:xfrm>
        <a:prstGeom prst="roundRect">
          <a:avLst>
            <a:gd name="adj" fmla="val 10000"/>
          </a:avLst>
        </a:prstGeom>
        <a:solidFill>
          <a:schemeClr val="lt1">
            <a:hueOff val="0"/>
            <a:satOff val="0"/>
            <a:lumOff val="0"/>
            <a:alphaOff val="0"/>
          </a:schemeClr>
        </a:solidFill>
        <a:ln w="25400" cap="flat" cmpd="sng" algn="ctr">
          <a:solidFill>
            <a:schemeClr val="accent6">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sz="1600" kern="1200" dirty="0" err="1"/>
            <a:t>Asuransi</a:t>
          </a:r>
          <a:r>
            <a:rPr lang="en-US" sz="1600" kern="1200" dirty="0"/>
            <a:t> </a:t>
          </a:r>
          <a:r>
            <a:rPr lang="en-US" sz="1600" kern="1200" dirty="0" err="1"/>
            <a:t>sukarela</a:t>
          </a:r>
          <a:r>
            <a:rPr lang="en-US" sz="1600" kern="1200" dirty="0"/>
            <a:t> </a:t>
          </a:r>
        </a:p>
      </dsp:txBody>
      <dsp:txXfrm>
        <a:off x="1889280" y="1100585"/>
        <a:ext cx="1897927" cy="516517"/>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7E08EF7-6073-4D8D-A5C6-50904A222489}">
      <dsp:nvSpPr>
        <dsp:cNvPr id="0" name=""/>
        <dsp:cNvSpPr/>
      </dsp:nvSpPr>
      <dsp:spPr>
        <a:xfrm>
          <a:off x="686463" y="1202952"/>
          <a:ext cx="1814663" cy="696046"/>
        </a:xfrm>
        <a:prstGeom prst="roundRect">
          <a:avLst>
            <a:gd name="adj" fmla="val 10000"/>
          </a:avLst>
        </a:prstGeom>
        <a:solidFill>
          <a:schemeClr val="lt1">
            <a:hueOff val="0"/>
            <a:satOff val="0"/>
            <a:lumOff val="0"/>
            <a:alphaOff val="0"/>
          </a:schemeClr>
        </a:solidFill>
        <a:ln w="25400" cap="flat" cmpd="sng" algn="ctr">
          <a:solidFill>
            <a:schemeClr val="accent6">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sz="1600" kern="1200" dirty="0" err="1"/>
            <a:t>Segi</a:t>
          </a:r>
          <a:r>
            <a:rPr lang="en-US" sz="1600" kern="1200" dirty="0"/>
            <a:t> </a:t>
          </a:r>
          <a:r>
            <a:rPr lang="en-US" sz="1600" kern="1200" dirty="0" err="1"/>
            <a:t>Objek</a:t>
          </a:r>
          <a:r>
            <a:rPr lang="en-US" sz="1600" kern="1200" dirty="0"/>
            <a:t> &amp; </a:t>
          </a:r>
          <a:r>
            <a:rPr lang="en-US" sz="1600" kern="1200" dirty="0" err="1"/>
            <a:t>Bidang</a:t>
          </a:r>
          <a:r>
            <a:rPr lang="en-US" sz="1600" kern="1200" dirty="0"/>
            <a:t> Usaha</a:t>
          </a:r>
        </a:p>
      </dsp:txBody>
      <dsp:txXfrm>
        <a:off x="706849" y="1223338"/>
        <a:ext cx="1773891" cy="655274"/>
      </dsp:txXfrm>
    </dsp:sp>
    <dsp:sp modelId="{CC9C42A5-0BE9-469D-8B67-B5C1FD3EA904}">
      <dsp:nvSpPr>
        <dsp:cNvPr id="0" name=""/>
        <dsp:cNvSpPr/>
      </dsp:nvSpPr>
      <dsp:spPr>
        <a:xfrm rot="17692822">
          <a:off x="2117786" y="930439"/>
          <a:ext cx="1323518" cy="40390"/>
        </a:xfrm>
        <a:custGeom>
          <a:avLst/>
          <a:gdLst/>
          <a:ahLst/>
          <a:cxnLst/>
          <a:rect l="0" t="0" r="0" b="0"/>
          <a:pathLst>
            <a:path>
              <a:moveTo>
                <a:pt x="0" y="20195"/>
              </a:moveTo>
              <a:lnTo>
                <a:pt x="1323518" y="20195"/>
              </a:lnTo>
            </a:path>
          </a:pathLst>
        </a:custGeom>
        <a:noFill/>
        <a:ln w="25400" cap="flat" cmpd="sng" algn="ctr">
          <a:solidFill>
            <a:schemeClr val="accent6">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711200">
            <a:lnSpc>
              <a:spcPct val="90000"/>
            </a:lnSpc>
            <a:spcBef>
              <a:spcPct val="0"/>
            </a:spcBef>
            <a:spcAft>
              <a:spcPct val="35000"/>
            </a:spcAft>
          </a:pPr>
          <a:endParaRPr lang="en-US" sz="1600" kern="1200"/>
        </a:p>
      </dsp:txBody>
      <dsp:txXfrm>
        <a:off x="2746458" y="917547"/>
        <a:ext cx="66175" cy="66175"/>
      </dsp:txXfrm>
    </dsp:sp>
    <dsp:sp modelId="{B88E07B6-3104-43B9-B90C-AA4C17D10D91}">
      <dsp:nvSpPr>
        <dsp:cNvPr id="0" name=""/>
        <dsp:cNvSpPr/>
      </dsp:nvSpPr>
      <dsp:spPr>
        <a:xfrm>
          <a:off x="3057964" y="2271"/>
          <a:ext cx="2669854" cy="696046"/>
        </a:xfrm>
        <a:prstGeom prst="roundRect">
          <a:avLst>
            <a:gd name="adj" fmla="val 10000"/>
          </a:avLst>
        </a:prstGeom>
        <a:solidFill>
          <a:schemeClr val="lt1">
            <a:hueOff val="0"/>
            <a:satOff val="0"/>
            <a:lumOff val="0"/>
            <a:alphaOff val="0"/>
          </a:schemeClr>
        </a:solidFill>
        <a:ln w="25400" cap="flat" cmpd="sng" algn="ctr">
          <a:solidFill>
            <a:schemeClr val="accent6">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sz="1600" kern="1200" dirty="0" err="1"/>
            <a:t>Asuransi</a:t>
          </a:r>
          <a:r>
            <a:rPr lang="en-US" sz="1600" kern="1200" dirty="0"/>
            <a:t> orang</a:t>
          </a:r>
        </a:p>
      </dsp:txBody>
      <dsp:txXfrm>
        <a:off x="3078350" y="22657"/>
        <a:ext cx="2629082" cy="655274"/>
      </dsp:txXfrm>
    </dsp:sp>
    <dsp:sp modelId="{2A08E37B-7CB0-46CB-B9EA-1F9C5DBE68CC}">
      <dsp:nvSpPr>
        <dsp:cNvPr id="0" name=""/>
        <dsp:cNvSpPr/>
      </dsp:nvSpPr>
      <dsp:spPr>
        <a:xfrm rot="19457599">
          <a:off x="2436672" y="1330666"/>
          <a:ext cx="685747" cy="40390"/>
        </a:xfrm>
        <a:custGeom>
          <a:avLst/>
          <a:gdLst/>
          <a:ahLst/>
          <a:cxnLst/>
          <a:rect l="0" t="0" r="0" b="0"/>
          <a:pathLst>
            <a:path>
              <a:moveTo>
                <a:pt x="0" y="20195"/>
              </a:moveTo>
              <a:lnTo>
                <a:pt x="685747" y="20195"/>
              </a:lnTo>
            </a:path>
          </a:pathLst>
        </a:custGeom>
        <a:noFill/>
        <a:ln w="25400" cap="flat" cmpd="sng" algn="ctr">
          <a:solidFill>
            <a:schemeClr val="accent6">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711200">
            <a:lnSpc>
              <a:spcPct val="90000"/>
            </a:lnSpc>
            <a:spcBef>
              <a:spcPct val="0"/>
            </a:spcBef>
            <a:spcAft>
              <a:spcPct val="35000"/>
            </a:spcAft>
          </a:pPr>
          <a:endParaRPr lang="en-US" sz="1600" kern="1200"/>
        </a:p>
      </dsp:txBody>
      <dsp:txXfrm>
        <a:off x="2762402" y="1333718"/>
        <a:ext cx="34287" cy="34287"/>
      </dsp:txXfrm>
    </dsp:sp>
    <dsp:sp modelId="{0837B802-CACA-4ABB-AA20-2CB616C320C5}">
      <dsp:nvSpPr>
        <dsp:cNvPr id="0" name=""/>
        <dsp:cNvSpPr/>
      </dsp:nvSpPr>
      <dsp:spPr>
        <a:xfrm>
          <a:off x="3057964" y="802725"/>
          <a:ext cx="2685237" cy="696046"/>
        </a:xfrm>
        <a:prstGeom prst="roundRect">
          <a:avLst>
            <a:gd name="adj" fmla="val 10000"/>
          </a:avLst>
        </a:prstGeom>
        <a:solidFill>
          <a:schemeClr val="lt1">
            <a:hueOff val="0"/>
            <a:satOff val="0"/>
            <a:lumOff val="0"/>
            <a:alphaOff val="0"/>
          </a:schemeClr>
        </a:solidFill>
        <a:ln w="25400" cap="flat" cmpd="sng" algn="ctr">
          <a:solidFill>
            <a:schemeClr val="accent6">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fi-FI" sz="1600" kern="1200" dirty="0"/>
            <a:t>Asuransi umum atau asuransi kerugian</a:t>
          </a:r>
          <a:endParaRPr lang="en-US" sz="1600" kern="1200" dirty="0"/>
        </a:p>
      </dsp:txBody>
      <dsp:txXfrm>
        <a:off x="3078350" y="823111"/>
        <a:ext cx="2644465" cy="655274"/>
      </dsp:txXfrm>
    </dsp:sp>
    <dsp:sp modelId="{7AA36B26-9211-4E57-8A5C-4B1CD2EE404E}">
      <dsp:nvSpPr>
        <dsp:cNvPr id="0" name=""/>
        <dsp:cNvSpPr/>
      </dsp:nvSpPr>
      <dsp:spPr>
        <a:xfrm rot="2142401">
          <a:off x="2436672" y="1730893"/>
          <a:ext cx="685747" cy="40390"/>
        </a:xfrm>
        <a:custGeom>
          <a:avLst/>
          <a:gdLst/>
          <a:ahLst/>
          <a:cxnLst/>
          <a:rect l="0" t="0" r="0" b="0"/>
          <a:pathLst>
            <a:path>
              <a:moveTo>
                <a:pt x="0" y="20195"/>
              </a:moveTo>
              <a:lnTo>
                <a:pt x="685747" y="20195"/>
              </a:lnTo>
            </a:path>
          </a:pathLst>
        </a:custGeom>
        <a:noFill/>
        <a:ln w="25400" cap="flat" cmpd="sng" algn="ctr">
          <a:solidFill>
            <a:schemeClr val="accent6">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711200">
            <a:lnSpc>
              <a:spcPct val="90000"/>
            </a:lnSpc>
            <a:spcBef>
              <a:spcPct val="0"/>
            </a:spcBef>
            <a:spcAft>
              <a:spcPct val="35000"/>
            </a:spcAft>
          </a:pPr>
          <a:endParaRPr lang="en-US" sz="1600" kern="1200"/>
        </a:p>
      </dsp:txBody>
      <dsp:txXfrm>
        <a:off x="2762402" y="1733945"/>
        <a:ext cx="34287" cy="34287"/>
      </dsp:txXfrm>
    </dsp:sp>
    <dsp:sp modelId="{D5380F71-7641-4EE6-8D76-9626DB716AA2}">
      <dsp:nvSpPr>
        <dsp:cNvPr id="0" name=""/>
        <dsp:cNvSpPr/>
      </dsp:nvSpPr>
      <dsp:spPr>
        <a:xfrm>
          <a:off x="3057964" y="1603179"/>
          <a:ext cx="2724508" cy="696046"/>
        </a:xfrm>
        <a:prstGeom prst="roundRect">
          <a:avLst>
            <a:gd name="adj" fmla="val 10000"/>
          </a:avLst>
        </a:prstGeom>
        <a:solidFill>
          <a:schemeClr val="lt1">
            <a:hueOff val="0"/>
            <a:satOff val="0"/>
            <a:lumOff val="0"/>
            <a:alphaOff val="0"/>
          </a:schemeClr>
        </a:solidFill>
        <a:ln w="25400" cap="flat" cmpd="sng" algn="ctr">
          <a:solidFill>
            <a:schemeClr val="accent6">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sz="1600" kern="1200" dirty="0"/>
            <a:t>Perusahaan re-</a:t>
          </a:r>
          <a:r>
            <a:rPr lang="en-US" sz="1600" kern="1200" dirty="0" err="1"/>
            <a:t>asuransi</a:t>
          </a:r>
          <a:r>
            <a:rPr lang="en-US" sz="1600" kern="1200" dirty="0"/>
            <a:t> </a:t>
          </a:r>
          <a:r>
            <a:rPr lang="en-US" sz="1600" kern="1200" dirty="0" err="1"/>
            <a:t>umum</a:t>
          </a:r>
          <a:endParaRPr lang="en-US" sz="1600" kern="1200" dirty="0"/>
        </a:p>
      </dsp:txBody>
      <dsp:txXfrm>
        <a:off x="3078350" y="1623565"/>
        <a:ext cx="2683736" cy="655274"/>
      </dsp:txXfrm>
    </dsp:sp>
    <dsp:sp modelId="{AC2BCBEA-CD86-4BE4-BC65-5C74A764B2B3}">
      <dsp:nvSpPr>
        <dsp:cNvPr id="0" name=""/>
        <dsp:cNvSpPr/>
      </dsp:nvSpPr>
      <dsp:spPr>
        <a:xfrm rot="3907178">
          <a:off x="2117786" y="2131120"/>
          <a:ext cx="1323518" cy="40390"/>
        </a:xfrm>
        <a:custGeom>
          <a:avLst/>
          <a:gdLst/>
          <a:ahLst/>
          <a:cxnLst/>
          <a:rect l="0" t="0" r="0" b="0"/>
          <a:pathLst>
            <a:path>
              <a:moveTo>
                <a:pt x="0" y="20195"/>
              </a:moveTo>
              <a:lnTo>
                <a:pt x="1323518" y="20195"/>
              </a:lnTo>
            </a:path>
          </a:pathLst>
        </a:custGeom>
        <a:noFill/>
        <a:ln w="25400" cap="flat" cmpd="sng" algn="ctr">
          <a:solidFill>
            <a:schemeClr val="accent6">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711200">
            <a:lnSpc>
              <a:spcPct val="90000"/>
            </a:lnSpc>
            <a:spcBef>
              <a:spcPct val="0"/>
            </a:spcBef>
            <a:spcAft>
              <a:spcPct val="35000"/>
            </a:spcAft>
          </a:pPr>
          <a:endParaRPr lang="en-US" sz="1600" kern="1200"/>
        </a:p>
      </dsp:txBody>
      <dsp:txXfrm>
        <a:off x="2746458" y="2118227"/>
        <a:ext cx="66175" cy="66175"/>
      </dsp:txXfrm>
    </dsp:sp>
    <dsp:sp modelId="{DE5B27EE-E41A-4E79-B08B-E90757197A47}">
      <dsp:nvSpPr>
        <dsp:cNvPr id="0" name=""/>
        <dsp:cNvSpPr/>
      </dsp:nvSpPr>
      <dsp:spPr>
        <a:xfrm>
          <a:off x="3057964" y="2403632"/>
          <a:ext cx="2669854" cy="696046"/>
        </a:xfrm>
        <a:prstGeom prst="roundRect">
          <a:avLst>
            <a:gd name="adj" fmla="val 10000"/>
          </a:avLst>
        </a:prstGeom>
        <a:solidFill>
          <a:schemeClr val="lt1">
            <a:hueOff val="0"/>
            <a:satOff val="0"/>
            <a:lumOff val="0"/>
            <a:alphaOff val="0"/>
          </a:schemeClr>
        </a:solidFill>
        <a:ln w="25400" cap="flat" cmpd="sng" algn="ctr">
          <a:solidFill>
            <a:schemeClr val="accent6">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sz="1600" kern="1200" dirty="0"/>
            <a:t>Perusahaan </a:t>
          </a:r>
          <a:r>
            <a:rPr lang="en-US" sz="1600" kern="1200" dirty="0" err="1"/>
            <a:t>asuransi</a:t>
          </a:r>
          <a:r>
            <a:rPr lang="en-US" sz="1600" kern="1200" dirty="0"/>
            <a:t> </a:t>
          </a:r>
          <a:r>
            <a:rPr lang="en-US" sz="1600" kern="1200" dirty="0" err="1"/>
            <a:t>sosial</a:t>
          </a:r>
          <a:r>
            <a:rPr lang="en-US" sz="1600" kern="1200" dirty="0"/>
            <a:t> </a:t>
          </a:r>
        </a:p>
      </dsp:txBody>
      <dsp:txXfrm>
        <a:off x="3078350" y="2424018"/>
        <a:ext cx="2629082" cy="655274"/>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EDD5408-51AF-4915-839F-8DE6B11E7D47}">
      <dsp:nvSpPr>
        <dsp:cNvPr id="0" name=""/>
        <dsp:cNvSpPr/>
      </dsp:nvSpPr>
      <dsp:spPr>
        <a:xfrm>
          <a:off x="3498251" y="687361"/>
          <a:ext cx="1661221" cy="288311"/>
        </a:xfrm>
        <a:custGeom>
          <a:avLst/>
          <a:gdLst/>
          <a:ahLst/>
          <a:cxnLst/>
          <a:rect l="0" t="0" r="0" b="0"/>
          <a:pathLst>
            <a:path>
              <a:moveTo>
                <a:pt x="0" y="0"/>
              </a:moveTo>
              <a:lnTo>
                <a:pt x="0" y="144155"/>
              </a:lnTo>
              <a:lnTo>
                <a:pt x="1661221" y="144155"/>
              </a:lnTo>
              <a:lnTo>
                <a:pt x="1661221" y="288311"/>
              </a:lnTo>
            </a:path>
          </a:pathLst>
        </a:custGeom>
        <a:noFill/>
        <a:ln w="25400" cap="flat" cmpd="sng" algn="ctr">
          <a:solidFill>
            <a:schemeClr val="accent6">
              <a:tint val="9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383A335-6CB0-4DEB-B316-A6FC525F9252}">
      <dsp:nvSpPr>
        <dsp:cNvPr id="0" name=""/>
        <dsp:cNvSpPr/>
      </dsp:nvSpPr>
      <dsp:spPr>
        <a:xfrm>
          <a:off x="3452531" y="687361"/>
          <a:ext cx="91440" cy="288311"/>
        </a:xfrm>
        <a:custGeom>
          <a:avLst/>
          <a:gdLst/>
          <a:ahLst/>
          <a:cxnLst/>
          <a:rect l="0" t="0" r="0" b="0"/>
          <a:pathLst>
            <a:path>
              <a:moveTo>
                <a:pt x="45720" y="0"/>
              </a:moveTo>
              <a:lnTo>
                <a:pt x="45720" y="288311"/>
              </a:lnTo>
            </a:path>
          </a:pathLst>
        </a:custGeom>
        <a:noFill/>
        <a:ln w="25400" cap="flat" cmpd="sng" algn="ctr">
          <a:solidFill>
            <a:schemeClr val="accent6">
              <a:tint val="9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5699428-F0DC-4AF3-A774-62090B5C033C}">
      <dsp:nvSpPr>
        <dsp:cNvPr id="0" name=""/>
        <dsp:cNvSpPr/>
      </dsp:nvSpPr>
      <dsp:spPr>
        <a:xfrm>
          <a:off x="1837030" y="687361"/>
          <a:ext cx="1661221" cy="288311"/>
        </a:xfrm>
        <a:custGeom>
          <a:avLst/>
          <a:gdLst/>
          <a:ahLst/>
          <a:cxnLst/>
          <a:rect l="0" t="0" r="0" b="0"/>
          <a:pathLst>
            <a:path>
              <a:moveTo>
                <a:pt x="1661221" y="0"/>
              </a:moveTo>
              <a:lnTo>
                <a:pt x="1661221" y="144155"/>
              </a:lnTo>
              <a:lnTo>
                <a:pt x="0" y="144155"/>
              </a:lnTo>
              <a:lnTo>
                <a:pt x="0" y="288311"/>
              </a:lnTo>
            </a:path>
          </a:pathLst>
        </a:custGeom>
        <a:noFill/>
        <a:ln w="25400" cap="flat" cmpd="sng" algn="ctr">
          <a:solidFill>
            <a:schemeClr val="accent6">
              <a:tint val="9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62BB5D3-8619-49E3-853F-79639FF38219}">
      <dsp:nvSpPr>
        <dsp:cNvPr id="0" name=""/>
        <dsp:cNvSpPr/>
      </dsp:nvSpPr>
      <dsp:spPr>
        <a:xfrm>
          <a:off x="2811796" y="906"/>
          <a:ext cx="1372909" cy="686454"/>
        </a:xfrm>
        <a:prstGeom prst="rect">
          <a:avLst/>
        </a:prstGeom>
        <a:gradFill rotWithShape="0">
          <a:gsLst>
            <a:gs pos="0">
              <a:schemeClr val="accent6">
                <a:shade val="60000"/>
                <a:hueOff val="0"/>
                <a:satOff val="0"/>
                <a:lumOff val="0"/>
                <a:alphaOff val="0"/>
                <a:tint val="50000"/>
                <a:satMod val="300000"/>
              </a:schemeClr>
            </a:gs>
            <a:gs pos="35000">
              <a:schemeClr val="accent6">
                <a:shade val="60000"/>
                <a:hueOff val="0"/>
                <a:satOff val="0"/>
                <a:lumOff val="0"/>
                <a:alphaOff val="0"/>
                <a:tint val="37000"/>
                <a:satMod val="300000"/>
              </a:schemeClr>
            </a:gs>
            <a:gs pos="100000">
              <a:schemeClr val="accent6">
                <a:shade val="60000"/>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r>
            <a:rPr lang="en-US" sz="1500" kern="1200" dirty="0"/>
            <a:t>Peran Dana </a:t>
          </a:r>
          <a:r>
            <a:rPr lang="en-US" sz="1500" kern="1200" dirty="0" err="1"/>
            <a:t>Pensiun</a:t>
          </a:r>
          <a:endParaRPr lang="en-US" sz="1500" kern="1200" dirty="0"/>
        </a:p>
      </dsp:txBody>
      <dsp:txXfrm>
        <a:off x="2811796" y="906"/>
        <a:ext cx="1372909" cy="686454"/>
      </dsp:txXfrm>
    </dsp:sp>
    <dsp:sp modelId="{0C3EE618-DDAB-480C-A638-34C097E610D4}">
      <dsp:nvSpPr>
        <dsp:cNvPr id="0" name=""/>
        <dsp:cNvSpPr/>
      </dsp:nvSpPr>
      <dsp:spPr>
        <a:xfrm>
          <a:off x="1150575" y="975672"/>
          <a:ext cx="1372909" cy="686454"/>
        </a:xfrm>
        <a:prstGeom prst="rect">
          <a:avLst/>
        </a:prstGeom>
        <a:gradFill rotWithShape="0">
          <a:gsLst>
            <a:gs pos="0">
              <a:schemeClr val="accent6">
                <a:shade val="80000"/>
                <a:hueOff val="0"/>
                <a:satOff val="0"/>
                <a:lumOff val="0"/>
                <a:alphaOff val="0"/>
                <a:tint val="50000"/>
                <a:satMod val="300000"/>
              </a:schemeClr>
            </a:gs>
            <a:gs pos="35000">
              <a:schemeClr val="accent6">
                <a:shade val="80000"/>
                <a:hueOff val="0"/>
                <a:satOff val="0"/>
                <a:lumOff val="0"/>
                <a:alphaOff val="0"/>
                <a:tint val="37000"/>
                <a:satMod val="300000"/>
              </a:schemeClr>
            </a:gs>
            <a:gs pos="100000">
              <a:schemeClr val="accent6">
                <a:shade val="80000"/>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r>
            <a:rPr lang="en-US" sz="1500" kern="1200" dirty="0" err="1"/>
            <a:t>Penyediaan</a:t>
          </a:r>
          <a:r>
            <a:rPr lang="en-US" sz="1500" kern="1200" dirty="0"/>
            <a:t> </a:t>
          </a:r>
          <a:r>
            <a:rPr lang="en-US" sz="1500" kern="1200" dirty="0" err="1"/>
            <a:t>biaya</a:t>
          </a:r>
          <a:r>
            <a:rPr lang="en-US" sz="1500" kern="1200" dirty="0"/>
            <a:t> </a:t>
          </a:r>
          <a:r>
            <a:rPr lang="en-US" sz="1500" kern="1200" dirty="0" err="1"/>
            <a:t>hidup</a:t>
          </a:r>
          <a:r>
            <a:rPr lang="en-US" sz="1500" kern="1200" dirty="0"/>
            <a:t> di </a:t>
          </a:r>
          <a:r>
            <a:rPr lang="en-US" sz="1500" kern="1200" dirty="0" err="1"/>
            <a:t>hari</a:t>
          </a:r>
          <a:r>
            <a:rPr lang="en-US" sz="1500" kern="1200" dirty="0"/>
            <a:t> </a:t>
          </a:r>
          <a:r>
            <a:rPr lang="en-US" sz="1500" kern="1200" dirty="0" err="1"/>
            <a:t>tua</a:t>
          </a:r>
          <a:endParaRPr lang="en-US" sz="1500" kern="1200" dirty="0"/>
        </a:p>
      </dsp:txBody>
      <dsp:txXfrm>
        <a:off x="1150575" y="975672"/>
        <a:ext cx="1372909" cy="686454"/>
      </dsp:txXfrm>
    </dsp:sp>
    <dsp:sp modelId="{5358FA6E-2B1E-40E3-B5D2-A4D834494D1D}">
      <dsp:nvSpPr>
        <dsp:cNvPr id="0" name=""/>
        <dsp:cNvSpPr/>
      </dsp:nvSpPr>
      <dsp:spPr>
        <a:xfrm>
          <a:off x="2811796" y="975672"/>
          <a:ext cx="1372909" cy="686454"/>
        </a:xfrm>
        <a:prstGeom prst="rect">
          <a:avLst/>
        </a:prstGeom>
        <a:gradFill rotWithShape="0">
          <a:gsLst>
            <a:gs pos="0">
              <a:schemeClr val="accent6">
                <a:shade val="80000"/>
                <a:hueOff val="0"/>
                <a:satOff val="0"/>
                <a:lumOff val="0"/>
                <a:alphaOff val="0"/>
                <a:tint val="50000"/>
                <a:satMod val="300000"/>
              </a:schemeClr>
            </a:gs>
            <a:gs pos="35000">
              <a:schemeClr val="accent6">
                <a:shade val="80000"/>
                <a:hueOff val="0"/>
                <a:satOff val="0"/>
                <a:lumOff val="0"/>
                <a:alphaOff val="0"/>
                <a:tint val="37000"/>
                <a:satMod val="300000"/>
              </a:schemeClr>
            </a:gs>
            <a:gs pos="100000">
              <a:schemeClr val="accent6">
                <a:shade val="80000"/>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r>
            <a:rPr lang="en-US" sz="1500" kern="1200" dirty="0"/>
            <a:t>Sarana </a:t>
          </a:r>
          <a:r>
            <a:rPr lang="en-US" sz="1500" kern="1200" dirty="0" err="1"/>
            <a:t>peningkatan</a:t>
          </a:r>
          <a:r>
            <a:rPr lang="en-US" sz="1500" kern="1200" dirty="0"/>
            <a:t> </a:t>
          </a:r>
          <a:r>
            <a:rPr lang="en-US" sz="1500" kern="1200" dirty="0" err="1"/>
            <a:t>ekonomi</a:t>
          </a:r>
          <a:endParaRPr lang="en-US" sz="1500" kern="1200" dirty="0"/>
        </a:p>
      </dsp:txBody>
      <dsp:txXfrm>
        <a:off x="2811796" y="975672"/>
        <a:ext cx="1372909" cy="686454"/>
      </dsp:txXfrm>
    </dsp:sp>
    <dsp:sp modelId="{66AB15CB-642A-43A9-8682-E00FF50894BB}">
      <dsp:nvSpPr>
        <dsp:cNvPr id="0" name=""/>
        <dsp:cNvSpPr/>
      </dsp:nvSpPr>
      <dsp:spPr>
        <a:xfrm>
          <a:off x="4473017" y="975672"/>
          <a:ext cx="1372909" cy="686454"/>
        </a:xfrm>
        <a:prstGeom prst="rect">
          <a:avLst/>
        </a:prstGeom>
        <a:gradFill rotWithShape="0">
          <a:gsLst>
            <a:gs pos="0">
              <a:schemeClr val="accent6">
                <a:shade val="80000"/>
                <a:hueOff val="0"/>
                <a:satOff val="0"/>
                <a:lumOff val="0"/>
                <a:alphaOff val="0"/>
                <a:tint val="50000"/>
                <a:satMod val="300000"/>
              </a:schemeClr>
            </a:gs>
            <a:gs pos="35000">
              <a:schemeClr val="accent6">
                <a:shade val="80000"/>
                <a:hueOff val="0"/>
                <a:satOff val="0"/>
                <a:lumOff val="0"/>
                <a:alphaOff val="0"/>
                <a:tint val="37000"/>
                <a:satMod val="300000"/>
              </a:schemeClr>
            </a:gs>
            <a:gs pos="100000">
              <a:schemeClr val="accent6">
                <a:shade val="80000"/>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r>
            <a:rPr lang="en-US" sz="1500" kern="1200" dirty="0" err="1"/>
            <a:t>Penambah</a:t>
          </a:r>
          <a:r>
            <a:rPr lang="en-US" sz="1500" kern="1200" dirty="0"/>
            <a:t> </a:t>
          </a:r>
          <a:r>
            <a:rPr lang="en-US" sz="1500" kern="1200" dirty="0" err="1"/>
            <a:t>motivasi</a:t>
          </a:r>
          <a:r>
            <a:rPr lang="en-US" sz="1500" kern="1200" dirty="0"/>
            <a:t> dan </a:t>
          </a:r>
          <a:r>
            <a:rPr lang="en-US" sz="1500" kern="1200" dirty="0" err="1"/>
            <a:t>ketenangan</a:t>
          </a:r>
          <a:r>
            <a:rPr lang="en-US" sz="1500" kern="1200" dirty="0"/>
            <a:t> </a:t>
          </a:r>
          <a:r>
            <a:rPr lang="en-US" sz="1500" kern="1200" dirty="0" err="1"/>
            <a:t>kerja</a:t>
          </a:r>
          <a:endParaRPr lang="en-US" sz="1500" kern="1200" dirty="0"/>
        </a:p>
      </dsp:txBody>
      <dsp:txXfrm>
        <a:off x="4473017" y="975672"/>
        <a:ext cx="1372909" cy="686454"/>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2191C22-776D-489C-B7DF-BAD0B58F1EB1}">
      <dsp:nvSpPr>
        <dsp:cNvPr id="0" name=""/>
        <dsp:cNvSpPr/>
      </dsp:nvSpPr>
      <dsp:spPr>
        <a:xfrm>
          <a:off x="1109537" y="1858861"/>
          <a:ext cx="335891" cy="1600092"/>
        </a:xfrm>
        <a:custGeom>
          <a:avLst/>
          <a:gdLst/>
          <a:ahLst/>
          <a:cxnLst/>
          <a:rect l="0" t="0" r="0" b="0"/>
          <a:pathLst>
            <a:path>
              <a:moveTo>
                <a:pt x="0" y="0"/>
              </a:moveTo>
              <a:lnTo>
                <a:pt x="167945" y="0"/>
              </a:lnTo>
              <a:lnTo>
                <a:pt x="167945" y="1600092"/>
              </a:lnTo>
              <a:lnTo>
                <a:pt x="335891" y="1600092"/>
              </a:lnTo>
            </a:path>
          </a:pathLst>
        </a:custGeom>
        <a:noFill/>
        <a:ln w="2540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711200">
            <a:lnSpc>
              <a:spcPct val="90000"/>
            </a:lnSpc>
            <a:spcBef>
              <a:spcPct val="0"/>
            </a:spcBef>
            <a:spcAft>
              <a:spcPct val="35000"/>
            </a:spcAft>
          </a:pPr>
          <a:endParaRPr lang="en-US" sz="1600" kern="1200"/>
        </a:p>
      </dsp:txBody>
      <dsp:txXfrm>
        <a:off x="1236608" y="2618033"/>
        <a:ext cx="81748" cy="81748"/>
      </dsp:txXfrm>
    </dsp:sp>
    <dsp:sp modelId="{8D98D857-2141-4009-B016-DD270CBC6EAA}">
      <dsp:nvSpPr>
        <dsp:cNvPr id="0" name=""/>
        <dsp:cNvSpPr/>
      </dsp:nvSpPr>
      <dsp:spPr>
        <a:xfrm>
          <a:off x="1109537" y="1858861"/>
          <a:ext cx="348319" cy="953056"/>
        </a:xfrm>
        <a:custGeom>
          <a:avLst/>
          <a:gdLst/>
          <a:ahLst/>
          <a:cxnLst/>
          <a:rect l="0" t="0" r="0" b="0"/>
          <a:pathLst>
            <a:path>
              <a:moveTo>
                <a:pt x="0" y="0"/>
              </a:moveTo>
              <a:lnTo>
                <a:pt x="174159" y="0"/>
              </a:lnTo>
              <a:lnTo>
                <a:pt x="174159" y="953056"/>
              </a:lnTo>
              <a:lnTo>
                <a:pt x="348319" y="953056"/>
              </a:lnTo>
            </a:path>
          </a:pathLst>
        </a:custGeom>
        <a:noFill/>
        <a:ln w="2540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711200">
            <a:lnSpc>
              <a:spcPct val="90000"/>
            </a:lnSpc>
            <a:spcBef>
              <a:spcPct val="0"/>
            </a:spcBef>
            <a:spcAft>
              <a:spcPct val="35000"/>
            </a:spcAft>
          </a:pPr>
          <a:endParaRPr lang="en-US" sz="1600" kern="1200"/>
        </a:p>
      </dsp:txBody>
      <dsp:txXfrm>
        <a:off x="1258329" y="2310021"/>
        <a:ext cx="50735" cy="50735"/>
      </dsp:txXfrm>
    </dsp:sp>
    <dsp:sp modelId="{32D82EC3-D334-4222-812F-8C461F7E7B17}">
      <dsp:nvSpPr>
        <dsp:cNvPr id="0" name=""/>
        <dsp:cNvSpPr/>
      </dsp:nvSpPr>
      <dsp:spPr>
        <a:xfrm>
          <a:off x="1109537" y="1858861"/>
          <a:ext cx="335891" cy="320018"/>
        </a:xfrm>
        <a:custGeom>
          <a:avLst/>
          <a:gdLst/>
          <a:ahLst/>
          <a:cxnLst/>
          <a:rect l="0" t="0" r="0" b="0"/>
          <a:pathLst>
            <a:path>
              <a:moveTo>
                <a:pt x="0" y="0"/>
              </a:moveTo>
              <a:lnTo>
                <a:pt x="167945" y="0"/>
              </a:lnTo>
              <a:lnTo>
                <a:pt x="167945" y="320018"/>
              </a:lnTo>
              <a:lnTo>
                <a:pt x="335891" y="320018"/>
              </a:lnTo>
            </a:path>
          </a:pathLst>
        </a:custGeom>
        <a:noFill/>
        <a:ln w="2540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711200">
            <a:lnSpc>
              <a:spcPct val="90000"/>
            </a:lnSpc>
            <a:spcBef>
              <a:spcPct val="0"/>
            </a:spcBef>
            <a:spcAft>
              <a:spcPct val="35000"/>
            </a:spcAft>
          </a:pPr>
          <a:endParaRPr lang="en-US" sz="1600" kern="1200"/>
        </a:p>
      </dsp:txBody>
      <dsp:txXfrm>
        <a:off x="1265884" y="2007272"/>
        <a:ext cx="23196" cy="23196"/>
      </dsp:txXfrm>
    </dsp:sp>
    <dsp:sp modelId="{4F1579D9-92E5-4966-A541-6A889BC4C3C9}">
      <dsp:nvSpPr>
        <dsp:cNvPr id="0" name=""/>
        <dsp:cNvSpPr/>
      </dsp:nvSpPr>
      <dsp:spPr>
        <a:xfrm>
          <a:off x="1109537" y="1538842"/>
          <a:ext cx="335891" cy="320018"/>
        </a:xfrm>
        <a:custGeom>
          <a:avLst/>
          <a:gdLst/>
          <a:ahLst/>
          <a:cxnLst/>
          <a:rect l="0" t="0" r="0" b="0"/>
          <a:pathLst>
            <a:path>
              <a:moveTo>
                <a:pt x="0" y="320018"/>
              </a:moveTo>
              <a:lnTo>
                <a:pt x="167945" y="320018"/>
              </a:lnTo>
              <a:lnTo>
                <a:pt x="167945" y="0"/>
              </a:lnTo>
              <a:lnTo>
                <a:pt x="335891" y="0"/>
              </a:lnTo>
            </a:path>
          </a:pathLst>
        </a:custGeom>
        <a:noFill/>
        <a:ln w="2540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711200">
            <a:lnSpc>
              <a:spcPct val="90000"/>
            </a:lnSpc>
            <a:spcBef>
              <a:spcPct val="0"/>
            </a:spcBef>
            <a:spcAft>
              <a:spcPct val="35000"/>
            </a:spcAft>
          </a:pPr>
          <a:endParaRPr lang="en-US" sz="1600" kern="1200"/>
        </a:p>
      </dsp:txBody>
      <dsp:txXfrm>
        <a:off x="1265884" y="1687253"/>
        <a:ext cx="23196" cy="23196"/>
      </dsp:txXfrm>
    </dsp:sp>
    <dsp:sp modelId="{3F1D3A23-874A-4252-8B0E-8A0D95C85760}">
      <dsp:nvSpPr>
        <dsp:cNvPr id="0" name=""/>
        <dsp:cNvSpPr/>
      </dsp:nvSpPr>
      <dsp:spPr>
        <a:xfrm>
          <a:off x="1109537" y="898805"/>
          <a:ext cx="335891" cy="960055"/>
        </a:xfrm>
        <a:custGeom>
          <a:avLst/>
          <a:gdLst/>
          <a:ahLst/>
          <a:cxnLst/>
          <a:rect l="0" t="0" r="0" b="0"/>
          <a:pathLst>
            <a:path>
              <a:moveTo>
                <a:pt x="0" y="960055"/>
              </a:moveTo>
              <a:lnTo>
                <a:pt x="167945" y="960055"/>
              </a:lnTo>
              <a:lnTo>
                <a:pt x="167945" y="0"/>
              </a:lnTo>
              <a:lnTo>
                <a:pt x="335891" y="0"/>
              </a:lnTo>
            </a:path>
          </a:pathLst>
        </a:custGeom>
        <a:noFill/>
        <a:ln w="2540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711200">
            <a:lnSpc>
              <a:spcPct val="90000"/>
            </a:lnSpc>
            <a:spcBef>
              <a:spcPct val="0"/>
            </a:spcBef>
            <a:spcAft>
              <a:spcPct val="35000"/>
            </a:spcAft>
          </a:pPr>
          <a:endParaRPr lang="en-US" sz="1600" kern="1200"/>
        </a:p>
      </dsp:txBody>
      <dsp:txXfrm>
        <a:off x="1252055" y="1353405"/>
        <a:ext cx="50855" cy="50855"/>
      </dsp:txXfrm>
    </dsp:sp>
    <dsp:sp modelId="{F4772CE7-2940-4D64-A5C4-5A4CBAE9A773}">
      <dsp:nvSpPr>
        <dsp:cNvPr id="0" name=""/>
        <dsp:cNvSpPr/>
      </dsp:nvSpPr>
      <dsp:spPr>
        <a:xfrm>
          <a:off x="1109537" y="258768"/>
          <a:ext cx="335891" cy="1600092"/>
        </a:xfrm>
        <a:custGeom>
          <a:avLst/>
          <a:gdLst/>
          <a:ahLst/>
          <a:cxnLst/>
          <a:rect l="0" t="0" r="0" b="0"/>
          <a:pathLst>
            <a:path>
              <a:moveTo>
                <a:pt x="0" y="1600092"/>
              </a:moveTo>
              <a:lnTo>
                <a:pt x="167945" y="1600092"/>
              </a:lnTo>
              <a:lnTo>
                <a:pt x="167945" y="0"/>
              </a:lnTo>
              <a:lnTo>
                <a:pt x="335891" y="0"/>
              </a:lnTo>
            </a:path>
          </a:pathLst>
        </a:custGeom>
        <a:noFill/>
        <a:ln w="2540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711200">
            <a:lnSpc>
              <a:spcPct val="90000"/>
            </a:lnSpc>
            <a:spcBef>
              <a:spcPct val="0"/>
            </a:spcBef>
            <a:spcAft>
              <a:spcPct val="35000"/>
            </a:spcAft>
          </a:pPr>
          <a:endParaRPr lang="en-US" sz="1600" kern="1200"/>
        </a:p>
      </dsp:txBody>
      <dsp:txXfrm>
        <a:off x="1236608" y="1017940"/>
        <a:ext cx="81748" cy="81748"/>
      </dsp:txXfrm>
    </dsp:sp>
    <dsp:sp modelId="{F022C20D-6DB1-4204-A2CD-2729A4E2ED33}">
      <dsp:nvSpPr>
        <dsp:cNvPr id="0" name=""/>
        <dsp:cNvSpPr/>
      </dsp:nvSpPr>
      <dsp:spPr>
        <a:xfrm rot="16200000">
          <a:off x="-493924" y="1602846"/>
          <a:ext cx="2694893" cy="512029"/>
        </a:xfrm>
        <a:prstGeom prst="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sz="1600" kern="1200" dirty="0"/>
            <a:t>Peran pasar modal</a:t>
          </a:r>
        </a:p>
      </dsp:txBody>
      <dsp:txXfrm>
        <a:off x="-493924" y="1602846"/>
        <a:ext cx="2694893" cy="512029"/>
      </dsp:txXfrm>
    </dsp:sp>
    <dsp:sp modelId="{2F389B2C-A31E-426F-8749-43E81D63F52B}">
      <dsp:nvSpPr>
        <dsp:cNvPr id="0" name=""/>
        <dsp:cNvSpPr/>
      </dsp:nvSpPr>
      <dsp:spPr>
        <a:xfrm>
          <a:off x="1445428" y="2753"/>
          <a:ext cx="3748263" cy="512029"/>
        </a:xfrm>
        <a:prstGeom prst="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sz="1600" kern="1200" dirty="0"/>
            <a:t>Pasar modal </a:t>
          </a:r>
          <a:r>
            <a:rPr lang="en-US" sz="1600" kern="1200" dirty="0" err="1"/>
            <a:t>dipandang</a:t>
          </a:r>
          <a:r>
            <a:rPr lang="en-US" sz="1600" kern="1200" dirty="0"/>
            <a:t> </a:t>
          </a:r>
          <a:r>
            <a:rPr lang="en-US" sz="1600" kern="1200" dirty="0" err="1"/>
            <a:t>sebagai</a:t>
          </a:r>
          <a:r>
            <a:rPr lang="en-US" sz="1600" kern="1200" dirty="0"/>
            <a:t> </a:t>
          </a:r>
          <a:r>
            <a:rPr lang="en-US" sz="1600" kern="1200" dirty="0" err="1"/>
            <a:t>sarana</a:t>
          </a:r>
          <a:r>
            <a:rPr lang="en-US" sz="1600" kern="1200" dirty="0"/>
            <a:t> </a:t>
          </a:r>
          <a:r>
            <a:rPr lang="en-US" sz="1600" kern="1200" dirty="0" err="1"/>
            <a:t>penambah</a:t>
          </a:r>
          <a:r>
            <a:rPr lang="en-US" sz="1600" kern="1200" dirty="0"/>
            <a:t> modal </a:t>
          </a:r>
          <a:r>
            <a:rPr lang="en-US" sz="1600" kern="1200" dirty="0" err="1"/>
            <a:t>bagi</a:t>
          </a:r>
          <a:r>
            <a:rPr lang="en-US" sz="1600" kern="1200" dirty="0"/>
            <a:t> badan </a:t>
          </a:r>
          <a:r>
            <a:rPr lang="en-US" sz="1600" kern="1200" dirty="0" err="1"/>
            <a:t>usaha</a:t>
          </a:r>
          <a:endParaRPr lang="en-US" sz="1600" kern="1200" dirty="0"/>
        </a:p>
      </dsp:txBody>
      <dsp:txXfrm>
        <a:off x="1445428" y="2753"/>
        <a:ext cx="3748263" cy="512029"/>
      </dsp:txXfrm>
    </dsp:sp>
    <dsp:sp modelId="{5F97C1BE-2033-4AFD-8842-E6712A6F18C9}">
      <dsp:nvSpPr>
        <dsp:cNvPr id="0" name=""/>
        <dsp:cNvSpPr/>
      </dsp:nvSpPr>
      <dsp:spPr>
        <a:xfrm>
          <a:off x="1445428" y="642790"/>
          <a:ext cx="3748263" cy="512029"/>
        </a:xfrm>
        <a:prstGeom prst="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it-IT" sz="1600" kern="1200" dirty="0"/>
            <a:t>Pasar modal dipandang sebagai sarana pemerataan pendapatan</a:t>
          </a:r>
          <a:endParaRPr lang="en-US" sz="1600" kern="1200" dirty="0"/>
        </a:p>
      </dsp:txBody>
      <dsp:txXfrm>
        <a:off x="1445428" y="642790"/>
        <a:ext cx="3748263" cy="512029"/>
      </dsp:txXfrm>
    </dsp:sp>
    <dsp:sp modelId="{7F918D2F-A028-4444-9DCE-7300C4E0F209}">
      <dsp:nvSpPr>
        <dsp:cNvPr id="0" name=""/>
        <dsp:cNvSpPr/>
      </dsp:nvSpPr>
      <dsp:spPr>
        <a:xfrm>
          <a:off x="1445428" y="1282828"/>
          <a:ext cx="3748263" cy="512029"/>
        </a:xfrm>
        <a:prstGeom prst="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sz="1600" kern="1200" dirty="0"/>
            <a:t>Pasar modal </a:t>
          </a:r>
          <a:r>
            <a:rPr lang="en-US" sz="1600" kern="1200" dirty="0" err="1"/>
            <a:t>dipandang</a:t>
          </a:r>
          <a:r>
            <a:rPr lang="en-US" sz="1600" kern="1200" dirty="0"/>
            <a:t> </a:t>
          </a:r>
          <a:r>
            <a:rPr lang="en-US" sz="1600" kern="1200" dirty="0" err="1"/>
            <a:t>sebagai</a:t>
          </a:r>
          <a:r>
            <a:rPr lang="en-US" sz="1600" kern="1200" dirty="0"/>
            <a:t> </a:t>
          </a:r>
          <a:r>
            <a:rPr lang="en-US" sz="1600" kern="1200" dirty="0" err="1"/>
            <a:t>sarana</a:t>
          </a:r>
          <a:r>
            <a:rPr lang="en-US" sz="1600" kern="1200" dirty="0"/>
            <a:t> </a:t>
          </a:r>
          <a:r>
            <a:rPr lang="en-US" sz="1600" kern="1200" dirty="0" err="1"/>
            <a:t>peningkatan</a:t>
          </a:r>
          <a:r>
            <a:rPr lang="en-US" sz="1600" kern="1200" dirty="0"/>
            <a:t> </a:t>
          </a:r>
          <a:r>
            <a:rPr lang="en-US" sz="1600" kern="1200" dirty="0" err="1"/>
            <a:t>kapasiitas</a:t>
          </a:r>
          <a:r>
            <a:rPr lang="en-US" sz="1600" kern="1200" dirty="0"/>
            <a:t> </a:t>
          </a:r>
          <a:r>
            <a:rPr lang="en-US" sz="1600" kern="1200" dirty="0" err="1"/>
            <a:t>produksi</a:t>
          </a:r>
          <a:endParaRPr lang="en-US" sz="1600" kern="1200" dirty="0"/>
        </a:p>
      </dsp:txBody>
      <dsp:txXfrm>
        <a:off x="1445428" y="1282828"/>
        <a:ext cx="3748263" cy="512029"/>
      </dsp:txXfrm>
    </dsp:sp>
    <dsp:sp modelId="{5817125E-349C-416C-9D8B-D0807B7D0BFA}">
      <dsp:nvSpPr>
        <dsp:cNvPr id="0" name=""/>
        <dsp:cNvSpPr/>
      </dsp:nvSpPr>
      <dsp:spPr>
        <a:xfrm>
          <a:off x="1445428" y="1922865"/>
          <a:ext cx="3727891" cy="512029"/>
        </a:xfrm>
        <a:prstGeom prst="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sz="1600" kern="1200" dirty="0"/>
            <a:t> Pasar modal </a:t>
          </a:r>
          <a:r>
            <a:rPr lang="en-US" sz="1600" kern="1200" dirty="0" err="1"/>
            <a:t>dipandang</a:t>
          </a:r>
          <a:r>
            <a:rPr lang="en-US" sz="1600" kern="1200" dirty="0"/>
            <a:t> </a:t>
          </a:r>
          <a:r>
            <a:rPr lang="en-US" sz="1600" kern="1200" dirty="0" err="1"/>
            <a:t>sebagai</a:t>
          </a:r>
          <a:r>
            <a:rPr lang="en-US" sz="1600" kern="1200" dirty="0"/>
            <a:t> </a:t>
          </a:r>
          <a:r>
            <a:rPr lang="en-US" sz="1600" kern="1200" dirty="0" err="1"/>
            <a:t>sarana</a:t>
          </a:r>
          <a:r>
            <a:rPr lang="en-US" sz="1600" kern="1200" dirty="0"/>
            <a:t> </a:t>
          </a:r>
          <a:r>
            <a:rPr lang="en-US" sz="1600" kern="1200" dirty="0" err="1"/>
            <a:t>penciptaan</a:t>
          </a:r>
          <a:r>
            <a:rPr lang="en-US" sz="1600" kern="1200" dirty="0"/>
            <a:t> </a:t>
          </a:r>
          <a:r>
            <a:rPr lang="en-US" sz="1600" kern="1200" dirty="0" err="1"/>
            <a:t>kesempatan</a:t>
          </a:r>
          <a:r>
            <a:rPr lang="en-US" sz="1600" kern="1200" dirty="0"/>
            <a:t> </a:t>
          </a:r>
          <a:r>
            <a:rPr lang="en-US" sz="1600" kern="1200" dirty="0" err="1"/>
            <a:t>kerja</a:t>
          </a:r>
          <a:r>
            <a:rPr lang="en-US" sz="1600" kern="1200" dirty="0"/>
            <a:t> </a:t>
          </a:r>
        </a:p>
      </dsp:txBody>
      <dsp:txXfrm>
        <a:off x="1445428" y="1922865"/>
        <a:ext cx="3727891" cy="512029"/>
      </dsp:txXfrm>
    </dsp:sp>
    <dsp:sp modelId="{D2903CAA-05B3-431F-8A76-F11CBD415D4A}">
      <dsp:nvSpPr>
        <dsp:cNvPr id="0" name=""/>
        <dsp:cNvSpPr/>
      </dsp:nvSpPr>
      <dsp:spPr>
        <a:xfrm>
          <a:off x="1457856" y="2555902"/>
          <a:ext cx="3703035" cy="512029"/>
        </a:xfrm>
        <a:prstGeom prst="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sz="1600" kern="1200" dirty="0"/>
            <a:t>Pasar modal </a:t>
          </a:r>
          <a:r>
            <a:rPr lang="en-US" sz="1600" kern="1200" dirty="0" err="1"/>
            <a:t>dipandang</a:t>
          </a:r>
          <a:r>
            <a:rPr lang="en-US" sz="1600" kern="1200" dirty="0"/>
            <a:t> </a:t>
          </a:r>
          <a:r>
            <a:rPr lang="en-US" sz="1600" kern="1200" dirty="0" err="1"/>
            <a:t>sebagai</a:t>
          </a:r>
          <a:r>
            <a:rPr lang="en-US" sz="1600" kern="1200" dirty="0"/>
            <a:t> </a:t>
          </a:r>
          <a:r>
            <a:rPr lang="en-US" sz="1600" kern="1200" dirty="0" err="1"/>
            <a:t>sarana</a:t>
          </a:r>
          <a:r>
            <a:rPr lang="en-US" sz="1600" kern="1200" dirty="0"/>
            <a:t> </a:t>
          </a:r>
          <a:r>
            <a:rPr lang="en-US" sz="1600" kern="1200" dirty="0" err="1"/>
            <a:t>peningkatan</a:t>
          </a:r>
          <a:r>
            <a:rPr lang="en-US" sz="1600" kern="1200" dirty="0"/>
            <a:t> </a:t>
          </a:r>
          <a:r>
            <a:rPr lang="en-US" sz="1600" kern="1200" dirty="0" err="1"/>
            <a:t>pendapatan</a:t>
          </a:r>
          <a:r>
            <a:rPr lang="en-US" sz="1600" kern="1200" dirty="0"/>
            <a:t> negara</a:t>
          </a:r>
        </a:p>
      </dsp:txBody>
      <dsp:txXfrm>
        <a:off x="1457856" y="2555902"/>
        <a:ext cx="3703035" cy="512029"/>
      </dsp:txXfrm>
    </dsp:sp>
    <dsp:sp modelId="{2EED5968-1B77-472F-A0A7-95A9F90867D4}">
      <dsp:nvSpPr>
        <dsp:cNvPr id="0" name=""/>
        <dsp:cNvSpPr/>
      </dsp:nvSpPr>
      <dsp:spPr>
        <a:xfrm>
          <a:off x="1445428" y="3202939"/>
          <a:ext cx="3727891" cy="512029"/>
        </a:xfrm>
        <a:prstGeom prst="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sz="1600" kern="1200" dirty="0"/>
            <a:t>Pasar modal </a:t>
          </a:r>
          <a:r>
            <a:rPr lang="en-US" sz="1600" kern="1200" dirty="0" err="1"/>
            <a:t>dipandang</a:t>
          </a:r>
          <a:r>
            <a:rPr lang="en-US" sz="1600" kern="1200" dirty="0"/>
            <a:t> </a:t>
          </a:r>
          <a:r>
            <a:rPr lang="en-US" sz="1600" kern="1200" dirty="0" err="1"/>
            <a:t>sebagai</a:t>
          </a:r>
          <a:r>
            <a:rPr lang="en-US" sz="1600" kern="1200" dirty="0"/>
            <a:t> </a:t>
          </a:r>
          <a:r>
            <a:rPr lang="en-US" sz="1600" kern="1200" dirty="0" err="1"/>
            <a:t>indikator</a:t>
          </a:r>
          <a:r>
            <a:rPr lang="en-US" sz="1600" kern="1200" dirty="0"/>
            <a:t> </a:t>
          </a:r>
          <a:r>
            <a:rPr lang="en-US" sz="1600" kern="1200" err="1"/>
            <a:t>perekonomian</a:t>
          </a:r>
          <a:r>
            <a:rPr lang="en-US" sz="1600" kern="1200"/>
            <a:t> negara</a:t>
          </a:r>
          <a:endParaRPr lang="en-US" sz="1600" kern="1200" dirty="0"/>
        </a:p>
      </dsp:txBody>
      <dsp:txXfrm>
        <a:off x="1445428" y="3202939"/>
        <a:ext cx="3727891" cy="512029"/>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3E7F808-09F9-4AE7-BCB1-8EEC396EBD54}">
      <dsp:nvSpPr>
        <dsp:cNvPr id="0" name=""/>
        <dsp:cNvSpPr/>
      </dsp:nvSpPr>
      <dsp:spPr>
        <a:xfrm>
          <a:off x="1758" y="867930"/>
          <a:ext cx="1866181" cy="933090"/>
        </a:xfrm>
        <a:prstGeom prst="roundRect">
          <a:avLst>
            <a:gd name="adj" fmla="val 10000"/>
          </a:avLst>
        </a:prstGeom>
        <a:solidFill>
          <a:schemeClr val="lt1">
            <a:hueOff val="0"/>
            <a:satOff val="0"/>
            <a:lumOff val="0"/>
            <a:alphaOff val="0"/>
          </a:schemeClr>
        </a:solidFill>
        <a:ln w="2540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sz="1600" kern="1200" dirty="0" err="1"/>
            <a:t>Jenis</a:t>
          </a:r>
          <a:r>
            <a:rPr lang="en-US" sz="1600" kern="1200" dirty="0"/>
            <a:t> Saham</a:t>
          </a:r>
        </a:p>
      </dsp:txBody>
      <dsp:txXfrm>
        <a:off x="29087" y="895259"/>
        <a:ext cx="1811523" cy="878432"/>
      </dsp:txXfrm>
    </dsp:sp>
    <dsp:sp modelId="{6CEF10BF-23B3-458B-BF8F-3E2E464053C4}">
      <dsp:nvSpPr>
        <dsp:cNvPr id="0" name=""/>
        <dsp:cNvSpPr/>
      </dsp:nvSpPr>
      <dsp:spPr>
        <a:xfrm rot="19457599">
          <a:off x="1781534" y="1034747"/>
          <a:ext cx="919283" cy="62929"/>
        </a:xfrm>
        <a:custGeom>
          <a:avLst/>
          <a:gdLst/>
          <a:ahLst/>
          <a:cxnLst/>
          <a:rect l="0" t="0" r="0" b="0"/>
          <a:pathLst>
            <a:path>
              <a:moveTo>
                <a:pt x="0" y="31464"/>
              </a:moveTo>
              <a:lnTo>
                <a:pt x="919283" y="31464"/>
              </a:lnTo>
            </a:path>
          </a:pathLst>
        </a:custGeom>
        <a:noFill/>
        <a:ln w="25400" cap="flat" cmpd="sng" algn="ctr">
          <a:solidFill>
            <a:schemeClr val="accent3">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711200">
            <a:lnSpc>
              <a:spcPct val="90000"/>
            </a:lnSpc>
            <a:spcBef>
              <a:spcPct val="0"/>
            </a:spcBef>
            <a:spcAft>
              <a:spcPct val="35000"/>
            </a:spcAft>
          </a:pPr>
          <a:endParaRPr lang="en-US" sz="1600" kern="1200"/>
        </a:p>
      </dsp:txBody>
      <dsp:txXfrm>
        <a:off x="2218194" y="1043230"/>
        <a:ext cx="45964" cy="45964"/>
      </dsp:txXfrm>
    </dsp:sp>
    <dsp:sp modelId="{ABBF88CD-9C28-43CE-BF9B-791DCF77C9B9}">
      <dsp:nvSpPr>
        <dsp:cNvPr id="0" name=""/>
        <dsp:cNvSpPr/>
      </dsp:nvSpPr>
      <dsp:spPr>
        <a:xfrm>
          <a:off x="2614412" y="331403"/>
          <a:ext cx="1866181" cy="933090"/>
        </a:xfrm>
        <a:prstGeom prst="roundRect">
          <a:avLst>
            <a:gd name="adj" fmla="val 10000"/>
          </a:avLst>
        </a:prstGeom>
        <a:solidFill>
          <a:schemeClr val="lt1">
            <a:hueOff val="0"/>
            <a:satOff val="0"/>
            <a:lumOff val="0"/>
            <a:alphaOff val="0"/>
          </a:schemeClr>
        </a:solidFill>
        <a:ln w="2540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sz="1600" kern="1200" dirty="0"/>
            <a:t>Saham </a:t>
          </a:r>
          <a:r>
            <a:rPr lang="en-US" sz="1600" kern="1200" dirty="0" err="1"/>
            <a:t>biasa</a:t>
          </a:r>
          <a:r>
            <a:rPr lang="en-US" sz="1600" kern="1200" dirty="0"/>
            <a:t> </a:t>
          </a:r>
          <a:r>
            <a:rPr lang="en-US" sz="1600" i="1" kern="1200" dirty="0"/>
            <a:t>(common stocks).</a:t>
          </a:r>
        </a:p>
      </dsp:txBody>
      <dsp:txXfrm>
        <a:off x="2641741" y="358732"/>
        <a:ext cx="1811523" cy="878432"/>
      </dsp:txXfrm>
    </dsp:sp>
    <dsp:sp modelId="{0E868E07-F612-4003-A1C2-7CC7B25A41EF}">
      <dsp:nvSpPr>
        <dsp:cNvPr id="0" name=""/>
        <dsp:cNvSpPr/>
      </dsp:nvSpPr>
      <dsp:spPr>
        <a:xfrm rot="2142401">
          <a:off x="1781534" y="1571274"/>
          <a:ext cx="919283" cy="62929"/>
        </a:xfrm>
        <a:custGeom>
          <a:avLst/>
          <a:gdLst/>
          <a:ahLst/>
          <a:cxnLst/>
          <a:rect l="0" t="0" r="0" b="0"/>
          <a:pathLst>
            <a:path>
              <a:moveTo>
                <a:pt x="0" y="31464"/>
              </a:moveTo>
              <a:lnTo>
                <a:pt x="919283" y="31464"/>
              </a:lnTo>
            </a:path>
          </a:pathLst>
        </a:custGeom>
        <a:noFill/>
        <a:ln w="25400" cap="flat" cmpd="sng" algn="ctr">
          <a:solidFill>
            <a:schemeClr val="accent3">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711200">
            <a:lnSpc>
              <a:spcPct val="90000"/>
            </a:lnSpc>
            <a:spcBef>
              <a:spcPct val="0"/>
            </a:spcBef>
            <a:spcAft>
              <a:spcPct val="35000"/>
            </a:spcAft>
          </a:pPr>
          <a:endParaRPr lang="en-US" sz="1600" kern="1200"/>
        </a:p>
      </dsp:txBody>
      <dsp:txXfrm>
        <a:off x="2218194" y="1579757"/>
        <a:ext cx="45964" cy="45964"/>
      </dsp:txXfrm>
    </dsp:sp>
    <dsp:sp modelId="{2CFCF673-2F88-49DD-A577-6DFDF9511501}">
      <dsp:nvSpPr>
        <dsp:cNvPr id="0" name=""/>
        <dsp:cNvSpPr/>
      </dsp:nvSpPr>
      <dsp:spPr>
        <a:xfrm>
          <a:off x="2614412" y="1404457"/>
          <a:ext cx="1866181" cy="933090"/>
        </a:xfrm>
        <a:prstGeom prst="roundRect">
          <a:avLst>
            <a:gd name="adj" fmla="val 10000"/>
          </a:avLst>
        </a:prstGeom>
        <a:solidFill>
          <a:schemeClr val="lt1">
            <a:hueOff val="0"/>
            <a:satOff val="0"/>
            <a:lumOff val="0"/>
            <a:alphaOff val="0"/>
          </a:schemeClr>
        </a:solidFill>
        <a:ln w="2540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sz="1600" kern="1200" dirty="0"/>
            <a:t>Saham </a:t>
          </a:r>
          <a:r>
            <a:rPr lang="en-US" sz="1600" kern="1200" dirty="0" err="1"/>
            <a:t>preferen</a:t>
          </a:r>
          <a:r>
            <a:rPr lang="en-US" sz="1600" kern="1200" dirty="0"/>
            <a:t> </a:t>
          </a:r>
          <a:r>
            <a:rPr lang="en-US" sz="1600" i="1" kern="1200" dirty="0"/>
            <a:t>(preferred stocks). </a:t>
          </a:r>
        </a:p>
      </dsp:txBody>
      <dsp:txXfrm>
        <a:off x="2641741" y="1431786"/>
        <a:ext cx="1811523" cy="878432"/>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164A52A-042F-427D-AC74-D96C29C8067E}">
      <dsp:nvSpPr>
        <dsp:cNvPr id="0" name=""/>
        <dsp:cNvSpPr/>
      </dsp:nvSpPr>
      <dsp:spPr>
        <a:xfrm>
          <a:off x="0" y="0"/>
          <a:ext cx="5602605" cy="1001215"/>
        </a:xfrm>
        <a:prstGeom prst="roundRect">
          <a:avLst>
            <a:gd name="adj" fmla="val 10000"/>
          </a:avLst>
        </a:prstGeom>
        <a:solidFill>
          <a:schemeClr val="lt1">
            <a:hueOff val="0"/>
            <a:satOff val="0"/>
            <a:lumOff val="0"/>
            <a:alphaOff val="0"/>
          </a:schemeClr>
        </a:solidFill>
        <a:ln w="25400" cap="flat" cmpd="sng" algn="ctr">
          <a:solidFill>
            <a:schemeClr val="accent4">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lang="en-US" sz="1600" kern="1200" dirty="0"/>
            <a:t>Agar </a:t>
          </a:r>
          <a:r>
            <a:rPr lang="en-US" sz="1600" kern="1200" dirty="0" err="1"/>
            <a:t>keseluruhan</a:t>
          </a:r>
          <a:r>
            <a:rPr lang="en-US" sz="1600" kern="1200" dirty="0"/>
            <a:t> </a:t>
          </a:r>
          <a:r>
            <a:rPr lang="en-US" sz="1600" kern="1200" dirty="0" err="1"/>
            <a:t>kegiatan</a:t>
          </a:r>
          <a:r>
            <a:rPr lang="en-US" sz="1600" kern="1200" dirty="0"/>
            <a:t> di </a:t>
          </a:r>
          <a:r>
            <a:rPr lang="en-US" sz="1600" kern="1200" dirty="0" err="1"/>
            <a:t>sektor</a:t>
          </a:r>
          <a:r>
            <a:rPr lang="en-US" sz="1600" kern="1200" dirty="0"/>
            <a:t> </a:t>
          </a:r>
          <a:r>
            <a:rPr lang="en-US" sz="1600" kern="1200" dirty="0" err="1"/>
            <a:t>jasa</a:t>
          </a:r>
          <a:r>
            <a:rPr lang="en-US" sz="1600" kern="1200" dirty="0"/>
            <a:t> </a:t>
          </a:r>
          <a:r>
            <a:rPr lang="en-US" sz="1600" kern="1200" dirty="0" err="1"/>
            <a:t>keuangan</a:t>
          </a:r>
          <a:r>
            <a:rPr lang="en-US" sz="1600" kern="1200" dirty="0"/>
            <a:t> </a:t>
          </a:r>
          <a:r>
            <a:rPr lang="en-US" sz="1600" kern="1200" dirty="0" err="1"/>
            <a:t>terselenggara</a:t>
          </a:r>
          <a:r>
            <a:rPr lang="en-US" sz="1600" kern="1200" dirty="0"/>
            <a:t> </a:t>
          </a:r>
          <a:r>
            <a:rPr lang="en-US" sz="1600" kern="1200" dirty="0" err="1"/>
            <a:t>secara</a:t>
          </a:r>
          <a:r>
            <a:rPr lang="en-US" sz="1600" kern="1200" dirty="0"/>
            <a:t> </a:t>
          </a:r>
          <a:r>
            <a:rPr lang="en-US" sz="1600" kern="1200" dirty="0" err="1"/>
            <a:t>teratur</a:t>
          </a:r>
          <a:r>
            <a:rPr lang="en-US" sz="1600" kern="1200" dirty="0"/>
            <a:t>, </a:t>
          </a:r>
          <a:r>
            <a:rPr lang="en-US" sz="1600" kern="1200" dirty="0" err="1"/>
            <a:t>adil</a:t>
          </a:r>
          <a:r>
            <a:rPr lang="en-US" sz="1600" kern="1200" dirty="0"/>
            <a:t>, </a:t>
          </a:r>
          <a:r>
            <a:rPr lang="en-US" sz="1600" kern="1200" dirty="0" err="1"/>
            <a:t>transparan</a:t>
          </a:r>
          <a:r>
            <a:rPr lang="en-US" sz="1600" kern="1200" dirty="0"/>
            <a:t>, dan </a:t>
          </a:r>
          <a:r>
            <a:rPr lang="en-US" sz="1600" kern="1200" dirty="0" err="1"/>
            <a:t>akuntabel</a:t>
          </a:r>
          <a:endParaRPr lang="en-US" sz="1600" kern="1200" dirty="0"/>
        </a:p>
      </dsp:txBody>
      <dsp:txXfrm>
        <a:off x="29325" y="29325"/>
        <a:ext cx="4522215" cy="942565"/>
      </dsp:txXfrm>
    </dsp:sp>
    <dsp:sp modelId="{DC4B41CE-298C-4AE0-83F7-C3A09C8655A8}">
      <dsp:nvSpPr>
        <dsp:cNvPr id="0" name=""/>
        <dsp:cNvSpPr/>
      </dsp:nvSpPr>
      <dsp:spPr>
        <a:xfrm>
          <a:off x="494347" y="1168085"/>
          <a:ext cx="5602605" cy="1001215"/>
        </a:xfrm>
        <a:prstGeom prst="roundRect">
          <a:avLst>
            <a:gd name="adj" fmla="val 10000"/>
          </a:avLst>
        </a:prstGeom>
        <a:solidFill>
          <a:schemeClr val="lt1">
            <a:hueOff val="0"/>
            <a:satOff val="0"/>
            <a:lumOff val="0"/>
            <a:alphaOff val="0"/>
          </a:schemeClr>
        </a:solidFill>
        <a:ln w="25400" cap="flat" cmpd="sng" algn="ctr">
          <a:solidFill>
            <a:schemeClr val="accent4">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lang="en-US" sz="1600" kern="1200" dirty="0"/>
            <a:t>Agar </a:t>
          </a:r>
          <a:r>
            <a:rPr lang="en-US" sz="1600" kern="1200" dirty="0" err="1"/>
            <a:t>keseluruhan</a:t>
          </a:r>
          <a:r>
            <a:rPr lang="en-US" sz="1600" kern="1200" dirty="0"/>
            <a:t> </a:t>
          </a:r>
          <a:r>
            <a:rPr lang="en-US" sz="1600" kern="1200" dirty="0" err="1"/>
            <a:t>kegiatan</a:t>
          </a:r>
          <a:r>
            <a:rPr lang="en-US" sz="1600" kern="1200" dirty="0"/>
            <a:t> di </a:t>
          </a:r>
          <a:r>
            <a:rPr lang="en-US" sz="1600" kern="1200" dirty="0" err="1"/>
            <a:t>sektor</a:t>
          </a:r>
          <a:r>
            <a:rPr lang="en-US" sz="1600" kern="1200" dirty="0"/>
            <a:t> </a:t>
          </a:r>
          <a:r>
            <a:rPr lang="en-US" sz="1600" kern="1200" dirty="0" err="1"/>
            <a:t>jasa</a:t>
          </a:r>
          <a:r>
            <a:rPr lang="en-US" sz="1600" kern="1200" dirty="0"/>
            <a:t> </a:t>
          </a:r>
          <a:r>
            <a:rPr lang="en-US" sz="1600" kern="1200" dirty="0" err="1"/>
            <a:t>keuangan</a:t>
          </a:r>
          <a:r>
            <a:rPr lang="en-US" sz="1600" kern="1200" dirty="0"/>
            <a:t> </a:t>
          </a:r>
          <a:r>
            <a:rPr lang="en-US" sz="1600" kern="1200" dirty="0" err="1"/>
            <a:t>mampu</a:t>
          </a:r>
          <a:r>
            <a:rPr lang="en-US" sz="1600" kern="1200" dirty="0"/>
            <a:t> </a:t>
          </a:r>
          <a:r>
            <a:rPr lang="en-US" sz="1600" kern="1200" dirty="0" err="1"/>
            <a:t>mewujudkan</a:t>
          </a:r>
          <a:r>
            <a:rPr lang="en-US" sz="1600" kern="1200" dirty="0"/>
            <a:t> </a:t>
          </a:r>
          <a:r>
            <a:rPr lang="en-US" sz="1600" kern="1200" dirty="0" err="1"/>
            <a:t>sistem</a:t>
          </a:r>
          <a:r>
            <a:rPr lang="en-US" sz="1600" kern="1200" dirty="0"/>
            <a:t> </a:t>
          </a:r>
          <a:r>
            <a:rPr lang="en-US" sz="1600" kern="1200" dirty="0" err="1"/>
            <a:t>keuangan</a:t>
          </a:r>
          <a:r>
            <a:rPr lang="en-US" sz="1600" kern="1200" dirty="0"/>
            <a:t> yang </a:t>
          </a:r>
          <a:r>
            <a:rPr lang="en-US" sz="1600" kern="1200" dirty="0" err="1"/>
            <a:t>tumbuh</a:t>
          </a:r>
          <a:r>
            <a:rPr lang="en-US" sz="1600" kern="1200" dirty="0"/>
            <a:t> </a:t>
          </a:r>
          <a:r>
            <a:rPr lang="en-US" sz="1600" kern="1200" dirty="0" err="1"/>
            <a:t>secara</a:t>
          </a:r>
          <a:r>
            <a:rPr lang="en-US" sz="1600" kern="1200" dirty="0"/>
            <a:t> </a:t>
          </a:r>
          <a:r>
            <a:rPr lang="en-US" sz="1600" kern="1200" dirty="0" err="1"/>
            <a:t>berkelanjutan</a:t>
          </a:r>
          <a:r>
            <a:rPr lang="en-US" sz="1600" kern="1200" dirty="0"/>
            <a:t> dan </a:t>
          </a:r>
          <a:r>
            <a:rPr lang="en-US" sz="1600" kern="1200" dirty="0" err="1"/>
            <a:t>stabil</a:t>
          </a:r>
          <a:endParaRPr lang="en-US" sz="1600" kern="1200" dirty="0"/>
        </a:p>
      </dsp:txBody>
      <dsp:txXfrm>
        <a:off x="523672" y="1197410"/>
        <a:ext cx="4398818" cy="942565"/>
      </dsp:txXfrm>
    </dsp:sp>
    <dsp:sp modelId="{FB03FE54-8FB3-4770-A008-B8BA4D2B9BE3}">
      <dsp:nvSpPr>
        <dsp:cNvPr id="0" name=""/>
        <dsp:cNvSpPr/>
      </dsp:nvSpPr>
      <dsp:spPr>
        <a:xfrm>
          <a:off x="988695" y="2336170"/>
          <a:ext cx="5602605" cy="1001215"/>
        </a:xfrm>
        <a:prstGeom prst="roundRect">
          <a:avLst>
            <a:gd name="adj" fmla="val 10000"/>
          </a:avLst>
        </a:prstGeom>
        <a:solidFill>
          <a:schemeClr val="lt1">
            <a:hueOff val="0"/>
            <a:satOff val="0"/>
            <a:lumOff val="0"/>
            <a:alphaOff val="0"/>
          </a:schemeClr>
        </a:solidFill>
        <a:ln w="25400" cap="flat" cmpd="sng" algn="ctr">
          <a:solidFill>
            <a:schemeClr val="accent4">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lang="en-US" sz="1600" kern="1200" dirty="0" err="1"/>
            <a:t>Keseluruhan</a:t>
          </a:r>
          <a:r>
            <a:rPr lang="en-US" sz="1600" kern="1200" dirty="0"/>
            <a:t> </a:t>
          </a:r>
          <a:r>
            <a:rPr lang="en-US" sz="1600" kern="1200" dirty="0" err="1"/>
            <a:t>kegiatan</a:t>
          </a:r>
          <a:r>
            <a:rPr lang="en-US" sz="1600" kern="1200" dirty="0"/>
            <a:t> di </a:t>
          </a:r>
          <a:r>
            <a:rPr lang="en-US" sz="1600" kern="1200" dirty="0" err="1"/>
            <a:t>sektor</a:t>
          </a:r>
          <a:r>
            <a:rPr lang="en-US" sz="1600" kern="1200" dirty="0"/>
            <a:t> </a:t>
          </a:r>
          <a:r>
            <a:rPr lang="en-US" sz="1600" kern="1200" dirty="0" err="1"/>
            <a:t>jasa</a:t>
          </a:r>
          <a:r>
            <a:rPr lang="en-US" sz="1600" kern="1200" dirty="0"/>
            <a:t> </a:t>
          </a:r>
          <a:r>
            <a:rPr lang="en-US" sz="1600" kern="1200" dirty="0" err="1"/>
            <a:t>keuangan</a:t>
          </a:r>
          <a:r>
            <a:rPr lang="en-US" sz="1600" kern="1200" dirty="0"/>
            <a:t> </a:t>
          </a:r>
          <a:r>
            <a:rPr lang="en-US" sz="1600" kern="1200" dirty="0" err="1"/>
            <a:t>mampu</a:t>
          </a:r>
          <a:r>
            <a:rPr lang="en-US" sz="1600" kern="1200" dirty="0"/>
            <a:t> </a:t>
          </a:r>
          <a:r>
            <a:rPr lang="en-US" sz="1600" kern="1200" dirty="0" err="1"/>
            <a:t>melindungi</a:t>
          </a:r>
          <a:r>
            <a:rPr lang="en-US" sz="1600" kern="1200" dirty="0"/>
            <a:t> </a:t>
          </a:r>
          <a:r>
            <a:rPr lang="en-US" sz="1600" kern="1200" dirty="0" err="1"/>
            <a:t>kepentingan</a:t>
          </a:r>
          <a:r>
            <a:rPr lang="en-US" sz="1600" kern="1200" dirty="0"/>
            <a:t> </a:t>
          </a:r>
          <a:r>
            <a:rPr lang="en-US" sz="1600" kern="1200" dirty="0" err="1"/>
            <a:t>konsumen</a:t>
          </a:r>
          <a:r>
            <a:rPr lang="en-US" sz="1600" kern="1200" dirty="0"/>
            <a:t> dan </a:t>
          </a:r>
          <a:r>
            <a:rPr lang="en-US" sz="1600" kern="1200" dirty="0" err="1"/>
            <a:t>masyarakat</a:t>
          </a:r>
          <a:endParaRPr lang="en-US" sz="1600" kern="1200" dirty="0"/>
        </a:p>
      </dsp:txBody>
      <dsp:txXfrm>
        <a:off x="1018020" y="2365495"/>
        <a:ext cx="4398818" cy="942565"/>
      </dsp:txXfrm>
    </dsp:sp>
    <dsp:sp modelId="{58487CB0-5DF0-48B2-8D68-515DA62D2167}">
      <dsp:nvSpPr>
        <dsp:cNvPr id="0" name=""/>
        <dsp:cNvSpPr/>
      </dsp:nvSpPr>
      <dsp:spPr>
        <a:xfrm>
          <a:off x="4951815" y="759255"/>
          <a:ext cx="650790" cy="650790"/>
        </a:xfrm>
        <a:prstGeom prst="downArrow">
          <a:avLst>
            <a:gd name="adj1" fmla="val 55000"/>
            <a:gd name="adj2" fmla="val 45000"/>
          </a:avLst>
        </a:prstGeom>
        <a:solidFill>
          <a:schemeClr val="lt1">
            <a:alpha val="90000"/>
            <a:tint val="40000"/>
            <a:hueOff val="0"/>
            <a:satOff val="0"/>
            <a:lumOff val="0"/>
            <a:alphaOff val="0"/>
          </a:schemeClr>
        </a:solidFill>
        <a:ln w="25400" cap="flat" cmpd="sng" algn="ctr">
          <a:solidFill>
            <a:schemeClr val="accent4">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endParaRPr lang="en-US" sz="1600" kern="1200"/>
        </a:p>
      </dsp:txBody>
      <dsp:txXfrm>
        <a:off x="5098243" y="759255"/>
        <a:ext cx="357934" cy="489719"/>
      </dsp:txXfrm>
    </dsp:sp>
    <dsp:sp modelId="{2CF31DDB-F5B5-4184-BD79-8EFAE2B813F8}">
      <dsp:nvSpPr>
        <dsp:cNvPr id="0" name=""/>
        <dsp:cNvSpPr/>
      </dsp:nvSpPr>
      <dsp:spPr>
        <a:xfrm>
          <a:off x="5446163" y="1920665"/>
          <a:ext cx="650790" cy="650790"/>
        </a:xfrm>
        <a:prstGeom prst="downArrow">
          <a:avLst>
            <a:gd name="adj1" fmla="val 55000"/>
            <a:gd name="adj2" fmla="val 45000"/>
          </a:avLst>
        </a:prstGeom>
        <a:solidFill>
          <a:schemeClr val="lt1">
            <a:alpha val="90000"/>
            <a:tint val="40000"/>
            <a:hueOff val="0"/>
            <a:satOff val="0"/>
            <a:lumOff val="0"/>
            <a:alphaOff val="0"/>
          </a:schemeClr>
        </a:solidFill>
        <a:ln w="25400" cap="flat" cmpd="sng" algn="ctr">
          <a:solidFill>
            <a:schemeClr val="accent4">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endParaRPr lang="en-US" sz="1600" kern="1200"/>
        </a:p>
      </dsp:txBody>
      <dsp:txXfrm>
        <a:off x="5592591" y="1920665"/>
        <a:ext cx="357934" cy="48971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36B25BC-A4FA-454A-8D80-8F7F095DE84E}">
      <dsp:nvSpPr>
        <dsp:cNvPr id="0" name=""/>
        <dsp:cNvSpPr/>
      </dsp:nvSpPr>
      <dsp:spPr>
        <a:xfrm>
          <a:off x="1595717" y="0"/>
          <a:ext cx="2393576" cy="1059342"/>
        </a:xfrm>
        <a:prstGeom prst="rightArrow">
          <a:avLst>
            <a:gd name="adj1" fmla="val 75000"/>
            <a:gd name="adj2" fmla="val 50000"/>
          </a:avLst>
        </a:prstGeom>
        <a:solidFill>
          <a:schemeClr val="lt1">
            <a:alpha val="90000"/>
            <a:tint val="40000"/>
            <a:hueOff val="0"/>
            <a:satOff val="0"/>
            <a:lumOff val="0"/>
            <a:alphaOff val="0"/>
          </a:schemeClr>
        </a:solidFill>
        <a:ln w="25400" cap="flat" cmpd="sng" algn="ctr">
          <a:solidFill>
            <a:schemeClr val="dk1">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160" tIns="10160" rIns="10160" bIns="10160" numCol="1" spcCol="1270" anchor="t" anchorCtr="0">
          <a:noAutofit/>
        </a:bodyPr>
        <a:lstStyle/>
        <a:p>
          <a:pPr marL="171450" lvl="1" indent="-171450" algn="l" defTabSz="711200">
            <a:lnSpc>
              <a:spcPct val="90000"/>
            </a:lnSpc>
            <a:spcBef>
              <a:spcPct val="0"/>
            </a:spcBef>
            <a:spcAft>
              <a:spcPct val="15000"/>
            </a:spcAft>
            <a:buChar char="••"/>
          </a:pPr>
          <a:r>
            <a:rPr lang="en-US" sz="1600" kern="1200" dirty="0"/>
            <a:t>Alat </a:t>
          </a:r>
          <a:r>
            <a:rPr lang="en-US" sz="1600" kern="1200" dirty="0" err="1"/>
            <a:t>Tukar;dan</a:t>
          </a:r>
          <a:endParaRPr lang="en-US" sz="1600" kern="1200" dirty="0"/>
        </a:p>
        <a:p>
          <a:pPr marL="171450" lvl="1" indent="-171450" algn="l" defTabSz="711200">
            <a:lnSpc>
              <a:spcPct val="90000"/>
            </a:lnSpc>
            <a:spcBef>
              <a:spcPct val="0"/>
            </a:spcBef>
            <a:spcAft>
              <a:spcPct val="15000"/>
            </a:spcAft>
            <a:buChar char="••"/>
          </a:pPr>
          <a:r>
            <a:rPr lang="en-US" sz="1600" kern="1200" dirty="0"/>
            <a:t>Alat </a:t>
          </a:r>
          <a:r>
            <a:rPr lang="en-US" sz="1600" kern="1200" dirty="0" err="1"/>
            <a:t>satuan</a:t>
          </a:r>
          <a:r>
            <a:rPr lang="en-US" sz="1600" kern="1200" dirty="0"/>
            <a:t> </a:t>
          </a:r>
          <a:r>
            <a:rPr lang="en-US" sz="1600" kern="1200" dirty="0" err="1"/>
            <a:t>hitung</a:t>
          </a:r>
          <a:r>
            <a:rPr lang="en-US" sz="1600" kern="1200" dirty="0"/>
            <a:t> (</a:t>
          </a:r>
          <a:r>
            <a:rPr lang="en-US" sz="1600" kern="1200" dirty="0" err="1"/>
            <a:t>Pengukur</a:t>
          </a:r>
          <a:r>
            <a:rPr lang="en-US" sz="1600" kern="1200" dirty="0"/>
            <a:t> Nilai</a:t>
          </a:r>
          <a:r>
            <a:rPr lang="en-US" sz="2400" kern="1200" dirty="0"/>
            <a:t>).</a:t>
          </a:r>
        </a:p>
      </dsp:txBody>
      <dsp:txXfrm>
        <a:off x="1595717" y="132418"/>
        <a:ext cx="1996323" cy="794506"/>
      </dsp:txXfrm>
    </dsp:sp>
    <dsp:sp modelId="{62BD23A8-B415-45A9-8574-C4AE4895E379}">
      <dsp:nvSpPr>
        <dsp:cNvPr id="0" name=""/>
        <dsp:cNvSpPr/>
      </dsp:nvSpPr>
      <dsp:spPr>
        <a:xfrm>
          <a:off x="0" y="87574"/>
          <a:ext cx="1595717" cy="889967"/>
        </a:xfrm>
        <a:prstGeom prst="roundRect">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lvl="0" algn="ctr" defTabSz="800100">
            <a:lnSpc>
              <a:spcPct val="90000"/>
            </a:lnSpc>
            <a:spcBef>
              <a:spcPct val="0"/>
            </a:spcBef>
            <a:spcAft>
              <a:spcPct val="35000"/>
            </a:spcAft>
          </a:pPr>
          <a:r>
            <a:rPr lang="en-US" sz="1800" kern="1200" dirty="0" err="1"/>
            <a:t>Fungsi</a:t>
          </a:r>
          <a:r>
            <a:rPr lang="en-US" sz="1800" kern="1200" dirty="0"/>
            <a:t> Asli﻿</a:t>
          </a:r>
        </a:p>
      </dsp:txBody>
      <dsp:txXfrm>
        <a:off x="43445" y="131019"/>
        <a:ext cx="1508827" cy="803077"/>
      </dsp:txXfrm>
    </dsp:sp>
    <dsp:sp modelId="{1B596A14-2B7F-4B09-B257-9AC0C686ED07}">
      <dsp:nvSpPr>
        <dsp:cNvPr id="0" name=""/>
        <dsp:cNvSpPr/>
      </dsp:nvSpPr>
      <dsp:spPr>
        <a:xfrm>
          <a:off x="1596107" y="1263148"/>
          <a:ext cx="2391238" cy="2551040"/>
        </a:xfrm>
        <a:prstGeom prst="rightArrow">
          <a:avLst>
            <a:gd name="adj1" fmla="val 75000"/>
            <a:gd name="adj2" fmla="val 50000"/>
          </a:avLst>
        </a:prstGeom>
        <a:solidFill>
          <a:schemeClr val="lt1">
            <a:alpha val="90000"/>
            <a:tint val="40000"/>
            <a:hueOff val="0"/>
            <a:satOff val="0"/>
            <a:lumOff val="0"/>
            <a:alphaOff val="0"/>
          </a:schemeClr>
        </a:solidFill>
        <a:ln w="25400" cap="flat" cmpd="sng" algn="ctr">
          <a:solidFill>
            <a:schemeClr val="dk1">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160" tIns="10160" rIns="10160" bIns="10160" numCol="1" spcCol="1270" anchor="t" anchorCtr="0">
          <a:noAutofit/>
        </a:bodyPr>
        <a:lstStyle/>
        <a:p>
          <a:pPr marL="171450" lvl="1" indent="-171450" algn="l" defTabSz="711200">
            <a:lnSpc>
              <a:spcPct val="90000"/>
            </a:lnSpc>
            <a:spcBef>
              <a:spcPct val="0"/>
            </a:spcBef>
            <a:spcAft>
              <a:spcPct val="15000"/>
            </a:spcAft>
            <a:buChar char="••"/>
          </a:pPr>
          <a:r>
            <a:rPr lang="en-US" sz="1600" kern="1200" dirty="0" err="1"/>
            <a:t>Standar</a:t>
          </a:r>
          <a:r>
            <a:rPr lang="en-US" sz="1600" kern="1200" dirty="0"/>
            <a:t> </a:t>
          </a:r>
          <a:r>
            <a:rPr lang="en-US" sz="1600" kern="1200" dirty="0" err="1"/>
            <a:t>pembayaran</a:t>
          </a:r>
          <a:r>
            <a:rPr lang="en-US" sz="1600" kern="1200" dirty="0"/>
            <a:t> yang </a:t>
          </a:r>
          <a:r>
            <a:rPr lang="en-US" sz="1600" kern="1200" dirty="0" err="1"/>
            <a:t>ditunda</a:t>
          </a:r>
          <a:r>
            <a:rPr lang="en-US" sz="1600" kern="1200" dirty="0"/>
            <a:t>;</a:t>
          </a:r>
        </a:p>
        <a:p>
          <a:pPr marL="171450" lvl="1" indent="-171450" algn="l" defTabSz="711200">
            <a:lnSpc>
              <a:spcPct val="90000"/>
            </a:lnSpc>
            <a:spcBef>
              <a:spcPct val="0"/>
            </a:spcBef>
            <a:spcAft>
              <a:spcPct val="15000"/>
            </a:spcAft>
            <a:buChar char="••"/>
          </a:pPr>
          <a:r>
            <a:rPr lang="en-US" sz="1600" kern="1200" dirty="0"/>
            <a:t>Alat </a:t>
          </a:r>
          <a:r>
            <a:rPr lang="en-US" sz="1600" kern="1200" dirty="0" err="1"/>
            <a:t>penyimpan</a:t>
          </a:r>
          <a:r>
            <a:rPr lang="en-US" sz="1600" kern="1200" dirty="0"/>
            <a:t> </a:t>
          </a:r>
          <a:r>
            <a:rPr lang="en-US" sz="1600" kern="1200" dirty="0" err="1"/>
            <a:t>kekayaan</a:t>
          </a:r>
          <a:r>
            <a:rPr lang="en-US" sz="1600" kern="1200" dirty="0"/>
            <a:t>; dan</a:t>
          </a:r>
        </a:p>
        <a:p>
          <a:pPr marL="171450" lvl="1" indent="-171450" algn="l" defTabSz="711200">
            <a:lnSpc>
              <a:spcPct val="90000"/>
            </a:lnSpc>
            <a:spcBef>
              <a:spcPct val="0"/>
            </a:spcBef>
            <a:spcAft>
              <a:spcPct val="15000"/>
            </a:spcAft>
            <a:buChar char="••"/>
          </a:pPr>
          <a:r>
            <a:rPr lang="en-US" sz="1600" kern="1200" dirty="0"/>
            <a:t>Alat </a:t>
          </a:r>
          <a:r>
            <a:rPr lang="en-US" sz="1600" kern="1200" dirty="0" err="1"/>
            <a:t>pengalihnilai</a:t>
          </a:r>
          <a:r>
            <a:rPr lang="en-US" sz="1600" kern="1200" dirty="0"/>
            <a:t>/ </a:t>
          </a:r>
          <a:r>
            <a:rPr lang="en-US" sz="1600" kern="1200" dirty="0" err="1"/>
            <a:t>kekayaan</a:t>
          </a:r>
          <a:r>
            <a:rPr lang="en-US" sz="1800" kern="1200" dirty="0"/>
            <a:t>.</a:t>
          </a:r>
        </a:p>
      </dsp:txBody>
      <dsp:txXfrm>
        <a:off x="1596107" y="1582028"/>
        <a:ext cx="1494524" cy="1913280"/>
      </dsp:txXfrm>
    </dsp:sp>
    <dsp:sp modelId="{763DD79D-3D98-4A63-BBF0-88AA1E84700B}">
      <dsp:nvSpPr>
        <dsp:cNvPr id="0" name=""/>
        <dsp:cNvSpPr/>
      </dsp:nvSpPr>
      <dsp:spPr>
        <a:xfrm>
          <a:off x="1947" y="1426484"/>
          <a:ext cx="1594159" cy="2224367"/>
        </a:xfrm>
        <a:prstGeom prst="roundRect">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lvl="0" algn="ctr" defTabSz="800100">
            <a:lnSpc>
              <a:spcPct val="90000"/>
            </a:lnSpc>
            <a:spcBef>
              <a:spcPct val="0"/>
            </a:spcBef>
            <a:spcAft>
              <a:spcPct val="35000"/>
            </a:spcAft>
          </a:pPr>
          <a:r>
            <a:rPr lang="en-US" sz="1800" kern="1200" dirty="0" err="1"/>
            <a:t>Fungsi</a:t>
          </a:r>
          <a:r>
            <a:rPr lang="en-US" sz="1800" kern="1200" dirty="0"/>
            <a:t> </a:t>
          </a:r>
          <a:r>
            <a:rPr lang="en-US" sz="1800" kern="1200" dirty="0" err="1"/>
            <a:t>Turunan</a:t>
          </a:r>
          <a:endParaRPr lang="en-US" sz="1800" kern="1200" dirty="0"/>
        </a:p>
      </dsp:txBody>
      <dsp:txXfrm>
        <a:off x="79767" y="1504304"/>
        <a:ext cx="1438519" cy="2068727"/>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1EB83EB-D83F-4532-8BEC-E943A8F6DF2A}">
      <dsp:nvSpPr>
        <dsp:cNvPr id="0" name=""/>
        <dsp:cNvSpPr/>
      </dsp:nvSpPr>
      <dsp:spPr>
        <a:xfrm>
          <a:off x="0" y="0"/>
          <a:ext cx="8686801" cy="561600"/>
        </a:xfrm>
        <a:prstGeom prst="roundRect">
          <a:avLst/>
        </a:prstGeom>
        <a:solidFill>
          <a:schemeClr val="accent5">
            <a:alpha val="9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lang="en-US" sz="1600" kern="1200" dirty="0"/>
            <a:t>1) </a:t>
          </a:r>
          <a:r>
            <a:rPr lang="en-US" sz="1600" kern="1200" dirty="0" err="1"/>
            <a:t>Penghimpun</a:t>
          </a:r>
          <a:r>
            <a:rPr lang="en-US" sz="1600" kern="1200" dirty="0"/>
            <a:t> dana </a:t>
          </a:r>
          <a:r>
            <a:rPr lang="en-US" sz="1600" kern="1200" dirty="0" err="1"/>
            <a:t>dari</a:t>
          </a:r>
          <a:r>
            <a:rPr lang="en-US" sz="1600" kern="1200" dirty="0"/>
            <a:t> </a:t>
          </a:r>
          <a:r>
            <a:rPr lang="en-US" sz="1600" kern="1200" dirty="0" err="1"/>
            <a:t>masyarakat</a:t>
          </a:r>
          <a:endParaRPr lang="en-US" sz="1600" kern="1200" dirty="0"/>
        </a:p>
      </dsp:txBody>
      <dsp:txXfrm>
        <a:off x="27415" y="27415"/>
        <a:ext cx="8631971" cy="506770"/>
      </dsp:txXfrm>
    </dsp:sp>
    <dsp:sp modelId="{D1C9B018-0A16-4EA2-96A4-1E342F8214B1}">
      <dsp:nvSpPr>
        <dsp:cNvPr id="0" name=""/>
        <dsp:cNvSpPr/>
      </dsp:nvSpPr>
      <dsp:spPr>
        <a:xfrm>
          <a:off x="0" y="585925"/>
          <a:ext cx="8686801" cy="4968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75806" tIns="17780" rIns="99568" bIns="17780" numCol="1" spcCol="1270" anchor="t" anchorCtr="0">
          <a:noAutofit/>
        </a:bodyPr>
        <a:lstStyle/>
        <a:p>
          <a:pPr marL="114300" lvl="1" indent="-114300" algn="l" defTabSz="622300">
            <a:lnSpc>
              <a:spcPct val="90000"/>
            </a:lnSpc>
            <a:spcBef>
              <a:spcPct val="0"/>
            </a:spcBef>
            <a:spcAft>
              <a:spcPct val="20000"/>
            </a:spcAft>
            <a:buChar char="••"/>
          </a:pPr>
          <a:r>
            <a:rPr lang="en-US" sz="1400" kern="1200" dirty="0"/>
            <a:t>Bank </a:t>
          </a:r>
          <a:r>
            <a:rPr lang="en-US" sz="1400" kern="1200" dirty="0" err="1"/>
            <a:t>berfungsi</a:t>
          </a:r>
          <a:r>
            <a:rPr lang="en-US" sz="1400" kern="1200" dirty="0"/>
            <a:t> </a:t>
          </a:r>
          <a:r>
            <a:rPr lang="en-US" sz="1400" kern="1200" dirty="0" err="1"/>
            <a:t>sebagai</a:t>
          </a:r>
          <a:r>
            <a:rPr lang="en-US" sz="1400" kern="1200" dirty="0"/>
            <a:t> </a:t>
          </a:r>
          <a:r>
            <a:rPr lang="en-US" sz="1400" kern="1200" dirty="0" err="1"/>
            <a:t>penghimpun</a:t>
          </a:r>
          <a:r>
            <a:rPr lang="en-US" sz="1400" kern="1200" dirty="0"/>
            <a:t> dana </a:t>
          </a:r>
          <a:r>
            <a:rPr lang="en-US" sz="1400" kern="1200" dirty="0" err="1"/>
            <a:t>dari</a:t>
          </a:r>
          <a:r>
            <a:rPr lang="en-US" sz="1400" kern="1200" dirty="0"/>
            <a:t> </a:t>
          </a:r>
          <a:r>
            <a:rPr lang="en-US" sz="1400" kern="1200" dirty="0" err="1"/>
            <a:t>masyarakat</a:t>
          </a:r>
          <a:r>
            <a:rPr lang="en-US" sz="1400" kern="1200" dirty="0"/>
            <a:t> </a:t>
          </a:r>
          <a:r>
            <a:rPr lang="en-US" sz="1400" kern="1200" dirty="0" err="1"/>
            <a:t>karena</a:t>
          </a:r>
          <a:r>
            <a:rPr lang="en-US" sz="1400" kern="1200" dirty="0"/>
            <a:t> bank </a:t>
          </a:r>
          <a:r>
            <a:rPr lang="en-US" sz="1400" kern="1200" dirty="0" err="1"/>
            <a:t>dipercaya</a:t>
          </a:r>
          <a:r>
            <a:rPr lang="en-US" sz="1400" kern="1200" dirty="0"/>
            <a:t> oleh </a:t>
          </a:r>
          <a:r>
            <a:rPr lang="en-US" sz="1400" kern="1200" dirty="0" err="1"/>
            <a:t>masyarakat</a:t>
          </a:r>
          <a:r>
            <a:rPr lang="en-US" sz="1400" kern="1200" dirty="0"/>
            <a:t> </a:t>
          </a:r>
          <a:r>
            <a:rPr lang="en-US" sz="1400" kern="1200" dirty="0" err="1"/>
            <a:t>sebagai</a:t>
          </a:r>
          <a:r>
            <a:rPr lang="en-US" sz="1400" kern="1200" dirty="0"/>
            <a:t> </a:t>
          </a:r>
          <a:r>
            <a:rPr lang="en-US" sz="1400" kern="1200" dirty="0" err="1"/>
            <a:t>tempat</a:t>
          </a:r>
          <a:r>
            <a:rPr lang="en-US" sz="1400" kern="1200" dirty="0"/>
            <a:t> yang </a:t>
          </a:r>
          <a:r>
            <a:rPr lang="en-US" sz="1400" kern="1200" dirty="0" err="1"/>
            <a:t>aman</a:t>
          </a:r>
          <a:r>
            <a:rPr lang="en-US" sz="1400" kern="1200" dirty="0"/>
            <a:t> </a:t>
          </a:r>
          <a:r>
            <a:rPr lang="en-US" sz="1400" kern="1200" dirty="0" err="1"/>
            <a:t>untuk</a:t>
          </a:r>
          <a:r>
            <a:rPr lang="en-US" sz="1400" kern="1200" dirty="0"/>
            <a:t> </a:t>
          </a:r>
          <a:r>
            <a:rPr lang="en-US" sz="1400" kern="1200" dirty="0" err="1"/>
            <a:t>menyimpan</a:t>
          </a:r>
          <a:r>
            <a:rPr lang="en-US" sz="1400" kern="1200" dirty="0"/>
            <a:t> dana. </a:t>
          </a:r>
        </a:p>
      </dsp:txBody>
      <dsp:txXfrm>
        <a:off x="0" y="585925"/>
        <a:ext cx="8686801" cy="496800"/>
      </dsp:txXfrm>
    </dsp:sp>
    <dsp:sp modelId="{9F72E42A-952C-4CA2-9263-F00183CDF9DD}">
      <dsp:nvSpPr>
        <dsp:cNvPr id="0" name=""/>
        <dsp:cNvSpPr/>
      </dsp:nvSpPr>
      <dsp:spPr>
        <a:xfrm>
          <a:off x="0" y="1082725"/>
          <a:ext cx="8686801" cy="561600"/>
        </a:xfrm>
        <a:prstGeom prst="roundRect">
          <a:avLst/>
        </a:prstGeom>
        <a:solidFill>
          <a:schemeClr val="accent5">
            <a:alpha val="90000"/>
            <a:hueOff val="0"/>
            <a:satOff val="0"/>
            <a:lumOff val="0"/>
            <a:alphaOff val="-2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lang="en-US" sz="1600" kern="1200" dirty="0"/>
            <a:t>2) </a:t>
          </a:r>
          <a:r>
            <a:rPr lang="en-US" sz="1600" kern="1200" dirty="0" err="1"/>
            <a:t>Penyalur</a:t>
          </a:r>
          <a:r>
            <a:rPr lang="en-US" sz="1600" kern="1200" dirty="0"/>
            <a:t> dana </a:t>
          </a:r>
          <a:r>
            <a:rPr lang="en-US" sz="1600" kern="1200" dirty="0" err="1"/>
            <a:t>ke</a:t>
          </a:r>
          <a:r>
            <a:rPr lang="en-US" sz="1600" kern="1200" dirty="0"/>
            <a:t> </a:t>
          </a:r>
          <a:r>
            <a:rPr lang="en-US" sz="1600" kern="1200" dirty="0" err="1"/>
            <a:t>masyarakat</a:t>
          </a:r>
          <a:r>
            <a:rPr lang="en-US" sz="1600" kern="1200" dirty="0"/>
            <a:t>.</a:t>
          </a:r>
        </a:p>
      </dsp:txBody>
      <dsp:txXfrm>
        <a:off x="27415" y="1110140"/>
        <a:ext cx="8631971" cy="506770"/>
      </dsp:txXfrm>
    </dsp:sp>
    <dsp:sp modelId="{C79527F3-4F8F-4682-B49A-9146E9F9B6F6}">
      <dsp:nvSpPr>
        <dsp:cNvPr id="0" name=""/>
        <dsp:cNvSpPr/>
      </dsp:nvSpPr>
      <dsp:spPr>
        <a:xfrm>
          <a:off x="0" y="1644325"/>
          <a:ext cx="8686801" cy="6365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75806" tIns="17780" rIns="99568" bIns="17780" numCol="1" spcCol="1270" anchor="t" anchorCtr="0">
          <a:noAutofit/>
        </a:bodyPr>
        <a:lstStyle/>
        <a:p>
          <a:pPr marL="114300" lvl="1" indent="-114300" algn="l" defTabSz="622300">
            <a:lnSpc>
              <a:spcPct val="90000"/>
            </a:lnSpc>
            <a:spcBef>
              <a:spcPct val="0"/>
            </a:spcBef>
            <a:spcAft>
              <a:spcPct val="20000"/>
            </a:spcAft>
            <a:buChar char="••"/>
          </a:pPr>
          <a:r>
            <a:rPr lang="en-US" sz="1400" kern="1200" dirty="0" err="1"/>
            <a:t>Menyalurkan</a:t>
          </a:r>
          <a:r>
            <a:rPr lang="en-US" sz="1400" kern="1200" dirty="0"/>
            <a:t> dana </a:t>
          </a:r>
          <a:r>
            <a:rPr lang="en-US" sz="1400" kern="1200" dirty="0" err="1"/>
            <a:t>merupakan</a:t>
          </a:r>
          <a:r>
            <a:rPr lang="en-US" sz="1400" kern="1200" dirty="0"/>
            <a:t> </a:t>
          </a:r>
          <a:r>
            <a:rPr lang="en-US" sz="1400" kern="1200" dirty="0" err="1"/>
            <a:t>kegiatan</a:t>
          </a:r>
          <a:r>
            <a:rPr lang="en-US" sz="1400" kern="1200" dirty="0"/>
            <a:t> </a:t>
          </a:r>
          <a:r>
            <a:rPr lang="en-US" sz="1400" kern="1200" dirty="0" err="1"/>
            <a:t>terpenting</a:t>
          </a:r>
          <a:r>
            <a:rPr lang="en-US" sz="1400" kern="1200" dirty="0"/>
            <a:t> bank. Sebagian </a:t>
          </a:r>
          <a:r>
            <a:rPr lang="en-US" sz="1400" kern="1200" dirty="0" err="1"/>
            <a:t>besar</a:t>
          </a:r>
          <a:r>
            <a:rPr lang="en-US" sz="1400" kern="1200" dirty="0"/>
            <a:t> </a:t>
          </a:r>
          <a:r>
            <a:rPr lang="en-US" sz="1400" kern="1200" dirty="0" err="1"/>
            <a:t>penyaluran</a:t>
          </a:r>
          <a:r>
            <a:rPr lang="en-US" sz="1400" kern="1200" dirty="0"/>
            <a:t> dana </a:t>
          </a:r>
          <a:r>
            <a:rPr lang="en-US" sz="1400" kern="1200" dirty="0" err="1"/>
            <a:t>kepada</a:t>
          </a:r>
          <a:r>
            <a:rPr lang="en-US" sz="1400" kern="1200" dirty="0"/>
            <a:t> </a:t>
          </a:r>
          <a:r>
            <a:rPr lang="en-US" sz="1400" kern="1200" dirty="0" err="1"/>
            <a:t>masyarakat</a:t>
          </a:r>
          <a:r>
            <a:rPr lang="en-US" sz="1400" kern="1200" dirty="0"/>
            <a:t> </a:t>
          </a:r>
          <a:r>
            <a:rPr lang="en-US" sz="1400" kern="1200" dirty="0" err="1"/>
            <a:t>terdiri</a:t>
          </a:r>
          <a:r>
            <a:rPr lang="en-US" sz="1400" kern="1200" dirty="0"/>
            <a:t> </a:t>
          </a:r>
          <a:r>
            <a:rPr lang="en-US" sz="1400" kern="1200" dirty="0" err="1"/>
            <a:t>dalam</a:t>
          </a:r>
          <a:r>
            <a:rPr lang="en-US" sz="1400" kern="1200" dirty="0"/>
            <a:t> </a:t>
          </a:r>
          <a:r>
            <a:rPr lang="en-US" sz="1400" kern="1200" dirty="0" err="1"/>
            <a:t>bentuk</a:t>
          </a:r>
          <a:r>
            <a:rPr lang="en-US" sz="1400" kern="1200" dirty="0"/>
            <a:t> </a:t>
          </a:r>
          <a:r>
            <a:rPr lang="en-US" sz="1400" kern="1200" dirty="0" err="1"/>
            <a:t>kredit</a:t>
          </a:r>
          <a:r>
            <a:rPr lang="en-US" sz="1400" kern="1200" dirty="0"/>
            <a:t> </a:t>
          </a:r>
          <a:r>
            <a:rPr lang="en-US" sz="1400" kern="1200" dirty="0" err="1"/>
            <a:t>untuk</a:t>
          </a:r>
          <a:r>
            <a:rPr lang="en-US" sz="1400" kern="1200" dirty="0"/>
            <a:t> bank </a:t>
          </a:r>
          <a:r>
            <a:rPr lang="en-US" sz="1400" kern="1200" dirty="0" err="1"/>
            <a:t>konvensional</a:t>
          </a:r>
          <a:r>
            <a:rPr lang="en-US" sz="1400" kern="1200" dirty="0"/>
            <a:t> dan </a:t>
          </a:r>
          <a:r>
            <a:rPr lang="en-US" sz="1400" kern="1200" dirty="0" err="1"/>
            <a:t>dalam</a:t>
          </a:r>
          <a:r>
            <a:rPr lang="en-US" sz="1400" kern="1200" dirty="0"/>
            <a:t> </a:t>
          </a:r>
          <a:r>
            <a:rPr lang="en-US" sz="1400" kern="1200" dirty="0" err="1"/>
            <a:t>bentuk</a:t>
          </a:r>
          <a:r>
            <a:rPr lang="en-US" sz="1400" kern="1200" dirty="0"/>
            <a:t> </a:t>
          </a:r>
          <a:r>
            <a:rPr lang="en-US" sz="1400" kern="1200" dirty="0" err="1"/>
            <a:t>pembiayaan</a:t>
          </a:r>
          <a:r>
            <a:rPr lang="en-US" sz="1400" kern="1200" dirty="0"/>
            <a:t> </a:t>
          </a:r>
          <a:r>
            <a:rPr lang="en-US" sz="1400" kern="1200" dirty="0" err="1"/>
            <a:t>untuk</a:t>
          </a:r>
          <a:r>
            <a:rPr lang="en-US" sz="1400" kern="1200" dirty="0"/>
            <a:t> Bank Syariah. </a:t>
          </a:r>
          <a:r>
            <a:rPr lang="en-US" sz="1400" kern="1200" dirty="0" err="1"/>
            <a:t>Melalui</a:t>
          </a:r>
          <a:r>
            <a:rPr lang="en-US" sz="1400" kern="1200" dirty="0"/>
            <a:t> </a:t>
          </a:r>
          <a:r>
            <a:rPr lang="en-US" sz="1400" kern="1200" dirty="0" err="1"/>
            <a:t>penyaluran</a:t>
          </a:r>
          <a:r>
            <a:rPr lang="en-US" sz="1400" kern="1200" dirty="0"/>
            <a:t> dana, bank </a:t>
          </a:r>
          <a:r>
            <a:rPr lang="en-US" sz="1400" kern="1200" dirty="0" err="1"/>
            <a:t>akan</a:t>
          </a:r>
          <a:r>
            <a:rPr lang="en-US" sz="1400" kern="1200" dirty="0"/>
            <a:t> </a:t>
          </a:r>
          <a:r>
            <a:rPr lang="en-US" sz="1400" kern="1200" dirty="0" err="1"/>
            <a:t>memperoleh</a:t>
          </a:r>
          <a:r>
            <a:rPr lang="en-US" sz="1400" kern="1200" dirty="0"/>
            <a:t> </a:t>
          </a:r>
          <a:r>
            <a:rPr lang="en-US" sz="1400" kern="1200" dirty="0" err="1"/>
            <a:t>pendapatan</a:t>
          </a:r>
          <a:r>
            <a:rPr lang="en-US" sz="1400" kern="1200" dirty="0"/>
            <a:t>. </a:t>
          </a:r>
        </a:p>
      </dsp:txBody>
      <dsp:txXfrm>
        <a:off x="0" y="1644325"/>
        <a:ext cx="8686801" cy="636525"/>
      </dsp:txXfrm>
    </dsp:sp>
    <dsp:sp modelId="{9FF264EB-401A-48AB-B975-9AA5568C707C}">
      <dsp:nvSpPr>
        <dsp:cNvPr id="0" name=""/>
        <dsp:cNvSpPr/>
      </dsp:nvSpPr>
      <dsp:spPr>
        <a:xfrm>
          <a:off x="0" y="2280850"/>
          <a:ext cx="8686801" cy="561600"/>
        </a:xfrm>
        <a:prstGeom prst="roundRect">
          <a:avLst/>
        </a:prstGeom>
        <a:solidFill>
          <a:schemeClr val="accent5">
            <a:alpha val="90000"/>
            <a:hueOff val="0"/>
            <a:satOff val="0"/>
            <a:lumOff val="0"/>
            <a:alpha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a:lnSpc>
              <a:spcPct val="90000"/>
            </a:lnSpc>
            <a:spcBef>
              <a:spcPct val="0"/>
            </a:spcBef>
            <a:spcAft>
              <a:spcPct val="35000"/>
            </a:spcAft>
          </a:pPr>
          <a:r>
            <a:rPr lang="en-US" sz="1800" kern="1200" dirty="0"/>
            <a:t>3) </a:t>
          </a:r>
          <a:r>
            <a:rPr lang="en-US" sz="1800" kern="1200" dirty="0" err="1"/>
            <a:t>Pelayan</a:t>
          </a:r>
          <a:r>
            <a:rPr lang="en-US" sz="1800" kern="1200" dirty="0"/>
            <a:t> </a:t>
          </a:r>
          <a:r>
            <a:rPr lang="en-US" sz="1800" kern="1200" dirty="0" err="1"/>
            <a:t>masyarakat</a:t>
          </a:r>
          <a:r>
            <a:rPr lang="en-US" sz="1800" kern="1200" dirty="0"/>
            <a:t>. </a:t>
          </a:r>
        </a:p>
      </dsp:txBody>
      <dsp:txXfrm>
        <a:off x="27415" y="2308265"/>
        <a:ext cx="8631971" cy="506770"/>
      </dsp:txXfrm>
    </dsp:sp>
    <dsp:sp modelId="{3F734227-6B9D-404F-B15A-EAF0900FB997}">
      <dsp:nvSpPr>
        <dsp:cNvPr id="0" name=""/>
        <dsp:cNvSpPr/>
      </dsp:nvSpPr>
      <dsp:spPr>
        <a:xfrm>
          <a:off x="0" y="2842450"/>
          <a:ext cx="8686801" cy="4968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75806" tIns="17780" rIns="99568" bIns="17780" numCol="1" spcCol="1270" anchor="t" anchorCtr="0">
          <a:noAutofit/>
        </a:bodyPr>
        <a:lstStyle/>
        <a:p>
          <a:pPr marL="114300" lvl="1" indent="-114300" algn="l" defTabSz="622300">
            <a:lnSpc>
              <a:spcPct val="90000"/>
            </a:lnSpc>
            <a:spcBef>
              <a:spcPct val="0"/>
            </a:spcBef>
            <a:spcAft>
              <a:spcPct val="20000"/>
            </a:spcAft>
            <a:buChar char="••"/>
          </a:pPr>
          <a:r>
            <a:rPr lang="en-US" sz="1400" kern="1200" dirty="0" err="1"/>
            <a:t>Beberapa</a:t>
          </a:r>
          <a:r>
            <a:rPr lang="en-US" sz="1400" kern="1200" dirty="0"/>
            <a:t> </a:t>
          </a:r>
          <a:r>
            <a:rPr lang="en-US" sz="1400" kern="1200" dirty="0" err="1"/>
            <a:t>fungsi</a:t>
          </a:r>
          <a:r>
            <a:rPr lang="en-US" sz="1400" kern="1200" dirty="0"/>
            <a:t> </a:t>
          </a:r>
          <a:r>
            <a:rPr lang="en-US" sz="1400" kern="1200" dirty="0" err="1"/>
            <a:t>pelayanan</a:t>
          </a:r>
          <a:r>
            <a:rPr lang="en-US" sz="1400" kern="1200" dirty="0"/>
            <a:t> </a:t>
          </a:r>
          <a:r>
            <a:rPr lang="en-US" sz="1400" kern="1200" dirty="0" err="1"/>
            <a:t>jasa</a:t>
          </a:r>
          <a:r>
            <a:rPr lang="en-US" sz="1400" kern="1200" dirty="0"/>
            <a:t> </a:t>
          </a:r>
          <a:r>
            <a:rPr lang="en-US" sz="1400" kern="1200" dirty="0" err="1"/>
            <a:t>kepada</a:t>
          </a:r>
          <a:r>
            <a:rPr lang="en-US" sz="1400" kern="1200" dirty="0"/>
            <a:t> </a:t>
          </a:r>
          <a:r>
            <a:rPr lang="en-US" sz="1400" kern="1200" dirty="0" err="1"/>
            <a:t>nasabah</a:t>
          </a:r>
          <a:r>
            <a:rPr lang="en-US" sz="1400" kern="1200" dirty="0"/>
            <a:t>, di </a:t>
          </a:r>
          <a:r>
            <a:rPr lang="en-US" sz="1400" kern="1200" dirty="0" err="1"/>
            <a:t>antaranya</a:t>
          </a:r>
          <a:r>
            <a:rPr lang="en-US" sz="1400" kern="1200" dirty="0"/>
            <a:t> </a:t>
          </a:r>
          <a:r>
            <a:rPr lang="en-US" sz="1400" kern="1200" dirty="0" err="1"/>
            <a:t>jasa</a:t>
          </a:r>
          <a:r>
            <a:rPr lang="en-US" sz="1400" kern="1200" dirty="0"/>
            <a:t> </a:t>
          </a:r>
          <a:r>
            <a:rPr lang="en-US" sz="1400" kern="1200" dirty="0" err="1"/>
            <a:t>pengiriman</a:t>
          </a:r>
          <a:r>
            <a:rPr lang="en-US" sz="1400" kern="1200" dirty="0"/>
            <a:t> uang (transfer), </a:t>
          </a:r>
          <a:r>
            <a:rPr lang="en-US" sz="1400" kern="1200" dirty="0" err="1"/>
            <a:t>pemindahbukuan</a:t>
          </a:r>
          <a:r>
            <a:rPr lang="en-US" sz="1400" kern="1200" dirty="0"/>
            <a:t>, </a:t>
          </a:r>
          <a:r>
            <a:rPr lang="en-US" sz="1400" kern="1200" dirty="0" err="1"/>
            <a:t>penagihan</a:t>
          </a:r>
          <a:r>
            <a:rPr lang="en-US" sz="1400" kern="1200" dirty="0"/>
            <a:t> </a:t>
          </a:r>
          <a:r>
            <a:rPr lang="en-US" sz="1400" kern="1200" dirty="0" err="1"/>
            <a:t>surat-surat</a:t>
          </a:r>
          <a:r>
            <a:rPr lang="en-US" sz="1400" kern="1200" dirty="0"/>
            <a:t> </a:t>
          </a:r>
          <a:r>
            <a:rPr lang="en-US" sz="1400" kern="1200" dirty="0" err="1"/>
            <a:t>berharga</a:t>
          </a:r>
          <a:r>
            <a:rPr lang="en-US" sz="1400" kern="1200" dirty="0"/>
            <a:t>, </a:t>
          </a:r>
          <a:r>
            <a:rPr lang="en-US" sz="1400" kern="1200" dirty="0" err="1"/>
            <a:t>kliring</a:t>
          </a:r>
          <a:r>
            <a:rPr lang="en-US" sz="1400" kern="1200" dirty="0"/>
            <a:t>, </a:t>
          </a:r>
          <a:r>
            <a:rPr lang="en-US" sz="1400" i="1" kern="1200" dirty="0"/>
            <a:t>letter of credit</a:t>
          </a:r>
          <a:r>
            <a:rPr lang="en-US" sz="1400" kern="1200" dirty="0"/>
            <a:t>, </a:t>
          </a:r>
          <a:r>
            <a:rPr lang="en-US" sz="1400" kern="1200" dirty="0" err="1"/>
            <a:t>inkaso</a:t>
          </a:r>
          <a:r>
            <a:rPr lang="en-US" sz="1400" kern="1200" dirty="0"/>
            <a:t>, </a:t>
          </a:r>
          <a:r>
            <a:rPr lang="en-US" sz="1400" i="1" kern="1200" dirty="0"/>
            <a:t>safe deposit box</a:t>
          </a:r>
          <a:r>
            <a:rPr lang="en-US" sz="1400" kern="1200" dirty="0"/>
            <a:t>, dan </a:t>
          </a:r>
          <a:r>
            <a:rPr lang="en-US" sz="1400" kern="1200" dirty="0" err="1"/>
            <a:t>garansi</a:t>
          </a:r>
          <a:r>
            <a:rPr lang="en-US" sz="1400" kern="1200" dirty="0"/>
            <a:t> bank.</a:t>
          </a:r>
        </a:p>
      </dsp:txBody>
      <dsp:txXfrm>
        <a:off x="0" y="2842450"/>
        <a:ext cx="8686801" cy="496800"/>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3647542-9E99-4D89-8918-B32D98FE31BD}">
      <dsp:nvSpPr>
        <dsp:cNvPr id="0" name=""/>
        <dsp:cNvSpPr/>
      </dsp:nvSpPr>
      <dsp:spPr>
        <a:xfrm>
          <a:off x="5150" y="1437826"/>
          <a:ext cx="1539455" cy="923673"/>
        </a:xfrm>
        <a:prstGeom prst="roundRect">
          <a:avLst>
            <a:gd name="adj" fmla="val 10000"/>
          </a:avLst>
        </a:prstGeom>
        <a:gradFill rotWithShape="0">
          <a:gsLst>
            <a:gs pos="0">
              <a:schemeClr val="accent6">
                <a:hueOff val="0"/>
                <a:satOff val="0"/>
                <a:lumOff val="0"/>
                <a:alphaOff val="0"/>
                <a:shade val="51000"/>
                <a:satMod val="130000"/>
              </a:schemeClr>
            </a:gs>
            <a:gs pos="80000">
              <a:schemeClr val="accent6">
                <a:hueOff val="0"/>
                <a:satOff val="0"/>
                <a:lumOff val="0"/>
                <a:alphaOff val="0"/>
                <a:shade val="93000"/>
                <a:satMod val="130000"/>
              </a:schemeClr>
            </a:gs>
            <a:gs pos="100000">
              <a:schemeClr val="accent6">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kern="1200" dirty="0" err="1"/>
            <a:t>Memberikan</a:t>
          </a:r>
          <a:r>
            <a:rPr lang="en-US" sz="1600" kern="1200" dirty="0"/>
            <a:t> </a:t>
          </a:r>
          <a:r>
            <a:rPr lang="en-US" sz="1600" kern="1200" dirty="0" err="1"/>
            <a:t>keamanan</a:t>
          </a:r>
          <a:endParaRPr lang="en-US" sz="1600" kern="1200" dirty="0"/>
        </a:p>
      </dsp:txBody>
      <dsp:txXfrm>
        <a:off x="32203" y="1464879"/>
        <a:ext cx="1485349" cy="869567"/>
      </dsp:txXfrm>
    </dsp:sp>
    <dsp:sp modelId="{D3B9B3F9-7365-4A2E-93CE-E5A55C58AFEC}">
      <dsp:nvSpPr>
        <dsp:cNvPr id="0" name=""/>
        <dsp:cNvSpPr/>
      </dsp:nvSpPr>
      <dsp:spPr>
        <a:xfrm>
          <a:off x="1698551" y="1708771"/>
          <a:ext cx="326364" cy="381784"/>
        </a:xfrm>
        <a:prstGeom prst="rightArrow">
          <a:avLst>
            <a:gd name="adj1" fmla="val 60000"/>
            <a:gd name="adj2" fmla="val 50000"/>
          </a:avLst>
        </a:prstGeom>
        <a:gradFill rotWithShape="0">
          <a:gsLst>
            <a:gs pos="0">
              <a:schemeClr val="accent6">
                <a:tint val="60000"/>
                <a:hueOff val="0"/>
                <a:satOff val="0"/>
                <a:lumOff val="0"/>
                <a:alphaOff val="0"/>
                <a:shade val="51000"/>
                <a:satMod val="130000"/>
              </a:schemeClr>
            </a:gs>
            <a:gs pos="80000">
              <a:schemeClr val="accent6">
                <a:tint val="60000"/>
                <a:hueOff val="0"/>
                <a:satOff val="0"/>
                <a:lumOff val="0"/>
                <a:alphaOff val="0"/>
                <a:shade val="93000"/>
                <a:satMod val="130000"/>
              </a:schemeClr>
            </a:gs>
            <a:gs pos="100000">
              <a:schemeClr val="accent6">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en-US" sz="1600" kern="1200"/>
        </a:p>
      </dsp:txBody>
      <dsp:txXfrm>
        <a:off x="1698551" y="1785128"/>
        <a:ext cx="228455" cy="229070"/>
      </dsp:txXfrm>
    </dsp:sp>
    <dsp:sp modelId="{CA380427-632F-4F77-9E34-33DDDABE7A70}">
      <dsp:nvSpPr>
        <dsp:cNvPr id="0" name=""/>
        <dsp:cNvSpPr/>
      </dsp:nvSpPr>
      <dsp:spPr>
        <a:xfrm>
          <a:off x="2160388" y="1437826"/>
          <a:ext cx="1539455" cy="923673"/>
        </a:xfrm>
        <a:prstGeom prst="roundRect">
          <a:avLst>
            <a:gd name="adj" fmla="val 10000"/>
          </a:avLst>
        </a:prstGeom>
        <a:gradFill rotWithShape="0">
          <a:gsLst>
            <a:gs pos="0">
              <a:schemeClr val="accent6">
                <a:hueOff val="0"/>
                <a:satOff val="0"/>
                <a:lumOff val="0"/>
                <a:alphaOff val="0"/>
                <a:shade val="51000"/>
                <a:satMod val="130000"/>
              </a:schemeClr>
            </a:gs>
            <a:gs pos="80000">
              <a:schemeClr val="accent6">
                <a:hueOff val="0"/>
                <a:satOff val="0"/>
                <a:lumOff val="0"/>
                <a:alphaOff val="0"/>
                <a:shade val="93000"/>
                <a:satMod val="130000"/>
              </a:schemeClr>
            </a:gs>
            <a:gs pos="100000">
              <a:schemeClr val="accent6">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kern="1200" dirty="0" err="1"/>
            <a:t>Menghasilkan</a:t>
          </a:r>
          <a:r>
            <a:rPr lang="en-US" sz="1600" kern="1200" dirty="0"/>
            <a:t> </a:t>
          </a:r>
          <a:r>
            <a:rPr lang="en-US" sz="1600" kern="1200" dirty="0" err="1"/>
            <a:t>sumber</a:t>
          </a:r>
          <a:r>
            <a:rPr lang="en-US" sz="1600" kern="1200" dirty="0"/>
            <a:t> dana</a:t>
          </a:r>
        </a:p>
      </dsp:txBody>
      <dsp:txXfrm>
        <a:off x="2187441" y="1464879"/>
        <a:ext cx="1485349" cy="869567"/>
      </dsp:txXfrm>
    </dsp:sp>
    <dsp:sp modelId="{78FCB68D-017F-4AE5-A152-504F1657E391}">
      <dsp:nvSpPr>
        <dsp:cNvPr id="0" name=""/>
        <dsp:cNvSpPr/>
      </dsp:nvSpPr>
      <dsp:spPr>
        <a:xfrm>
          <a:off x="3853789" y="1708771"/>
          <a:ext cx="326364" cy="381784"/>
        </a:xfrm>
        <a:prstGeom prst="rightArrow">
          <a:avLst>
            <a:gd name="adj1" fmla="val 60000"/>
            <a:gd name="adj2" fmla="val 50000"/>
          </a:avLst>
        </a:prstGeom>
        <a:gradFill rotWithShape="0">
          <a:gsLst>
            <a:gs pos="0">
              <a:schemeClr val="accent6">
                <a:tint val="60000"/>
                <a:hueOff val="0"/>
                <a:satOff val="0"/>
                <a:lumOff val="0"/>
                <a:alphaOff val="0"/>
                <a:shade val="51000"/>
                <a:satMod val="130000"/>
              </a:schemeClr>
            </a:gs>
            <a:gs pos="80000">
              <a:schemeClr val="accent6">
                <a:tint val="60000"/>
                <a:hueOff val="0"/>
                <a:satOff val="0"/>
                <a:lumOff val="0"/>
                <a:alphaOff val="0"/>
                <a:shade val="93000"/>
                <a:satMod val="130000"/>
              </a:schemeClr>
            </a:gs>
            <a:gs pos="100000">
              <a:schemeClr val="accent6">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en-US" sz="1600" kern="1200"/>
        </a:p>
      </dsp:txBody>
      <dsp:txXfrm>
        <a:off x="3853789" y="1785128"/>
        <a:ext cx="228455" cy="229070"/>
      </dsp:txXfrm>
    </dsp:sp>
    <dsp:sp modelId="{FE0F4C48-D48D-4477-9DB7-B6574C9BF405}">
      <dsp:nvSpPr>
        <dsp:cNvPr id="0" name=""/>
        <dsp:cNvSpPr/>
      </dsp:nvSpPr>
      <dsp:spPr>
        <a:xfrm>
          <a:off x="4315625" y="1437826"/>
          <a:ext cx="1539455" cy="923673"/>
        </a:xfrm>
        <a:prstGeom prst="roundRect">
          <a:avLst>
            <a:gd name="adj" fmla="val 10000"/>
          </a:avLst>
        </a:prstGeom>
        <a:gradFill rotWithShape="0">
          <a:gsLst>
            <a:gs pos="0">
              <a:schemeClr val="accent6">
                <a:hueOff val="0"/>
                <a:satOff val="0"/>
                <a:lumOff val="0"/>
                <a:alphaOff val="0"/>
                <a:shade val="51000"/>
                <a:satMod val="130000"/>
              </a:schemeClr>
            </a:gs>
            <a:gs pos="80000">
              <a:schemeClr val="accent6">
                <a:hueOff val="0"/>
                <a:satOff val="0"/>
                <a:lumOff val="0"/>
                <a:alphaOff val="0"/>
                <a:shade val="93000"/>
                <a:satMod val="130000"/>
              </a:schemeClr>
            </a:gs>
            <a:gs pos="100000">
              <a:schemeClr val="accent6">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kern="1200" dirty="0" err="1"/>
            <a:t>Mendorong</a:t>
          </a:r>
          <a:r>
            <a:rPr lang="en-US" sz="1600" kern="1200" dirty="0"/>
            <a:t> </a:t>
          </a:r>
          <a:r>
            <a:rPr lang="en-US" sz="1600" kern="1200" dirty="0" err="1"/>
            <a:t>pertumbuhan</a:t>
          </a:r>
          <a:r>
            <a:rPr lang="en-US" sz="1600" kern="1200" dirty="0"/>
            <a:t> </a:t>
          </a:r>
          <a:r>
            <a:rPr lang="en-US" sz="1600" kern="1200" dirty="0" err="1"/>
            <a:t>ekonomi</a:t>
          </a:r>
          <a:endParaRPr lang="en-US" sz="1600" kern="1200" dirty="0"/>
        </a:p>
      </dsp:txBody>
      <dsp:txXfrm>
        <a:off x="4342678" y="1464879"/>
        <a:ext cx="1485349" cy="869567"/>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10.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2.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DB66D27-DE06-40B4-BEBB-99905555E750}" type="datetimeFigureOut">
              <a:rPr lang="en-US" smtClean="0"/>
              <a:t>6/13/2023</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05B1283-1CAC-4C22-AE27-57A3D24587FD}" type="slidenum">
              <a:rPr lang="en-US" smtClean="0"/>
              <a:t>‹#›</a:t>
            </a:fld>
            <a:endParaRPr lang="en-US"/>
          </a:p>
        </p:txBody>
      </p:sp>
    </p:spTree>
    <p:extLst>
      <p:ext uri="{BB962C8B-B14F-4D97-AF65-F5344CB8AC3E}">
        <p14:creationId xmlns:p14="http://schemas.microsoft.com/office/powerpoint/2010/main" val="42694379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5B1283-1CAC-4C22-AE27-57A3D24587FD}" type="slidenum">
              <a:rPr lang="en-US" smtClean="0"/>
              <a:t>1</a:t>
            </a:fld>
            <a:endParaRPr lang="en-US" dirty="0"/>
          </a:p>
        </p:txBody>
      </p:sp>
    </p:spTree>
    <p:extLst>
      <p:ext uri="{BB962C8B-B14F-4D97-AF65-F5344CB8AC3E}">
        <p14:creationId xmlns:p14="http://schemas.microsoft.com/office/powerpoint/2010/main" val="14131478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5B1283-1CAC-4C22-AE27-57A3D24587FD}" type="slidenum">
              <a:rPr lang="en-US" smtClean="0"/>
              <a:t>12</a:t>
            </a:fld>
            <a:endParaRPr lang="en-US"/>
          </a:p>
        </p:txBody>
      </p:sp>
    </p:spTree>
    <p:extLst>
      <p:ext uri="{BB962C8B-B14F-4D97-AF65-F5344CB8AC3E}">
        <p14:creationId xmlns:p14="http://schemas.microsoft.com/office/powerpoint/2010/main" val="5912803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5B1283-1CAC-4C22-AE27-57A3D24587FD}" type="slidenum">
              <a:rPr lang="en-US" smtClean="0"/>
              <a:t>14</a:t>
            </a:fld>
            <a:endParaRPr lang="en-US"/>
          </a:p>
        </p:txBody>
      </p:sp>
    </p:spTree>
    <p:extLst>
      <p:ext uri="{BB962C8B-B14F-4D97-AF65-F5344CB8AC3E}">
        <p14:creationId xmlns:p14="http://schemas.microsoft.com/office/powerpoint/2010/main" val="29765154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5B1283-1CAC-4C22-AE27-57A3D24587FD}" type="slidenum">
              <a:rPr lang="en-US" smtClean="0"/>
              <a:t>15</a:t>
            </a:fld>
            <a:endParaRPr lang="en-US"/>
          </a:p>
        </p:txBody>
      </p:sp>
    </p:spTree>
    <p:extLst>
      <p:ext uri="{BB962C8B-B14F-4D97-AF65-F5344CB8AC3E}">
        <p14:creationId xmlns:p14="http://schemas.microsoft.com/office/powerpoint/2010/main" val="24301723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5B1283-1CAC-4C22-AE27-57A3D24587FD}" type="slidenum">
              <a:rPr lang="en-US" smtClean="0"/>
              <a:t>16</a:t>
            </a:fld>
            <a:endParaRPr lang="en-US"/>
          </a:p>
        </p:txBody>
      </p:sp>
    </p:spTree>
    <p:extLst>
      <p:ext uri="{BB962C8B-B14F-4D97-AF65-F5344CB8AC3E}">
        <p14:creationId xmlns:p14="http://schemas.microsoft.com/office/powerpoint/2010/main" val="15586860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5B1283-1CAC-4C22-AE27-57A3D24587FD}" type="slidenum">
              <a:rPr lang="en-US" smtClean="0"/>
              <a:t>17</a:t>
            </a:fld>
            <a:endParaRPr lang="en-US"/>
          </a:p>
        </p:txBody>
      </p:sp>
    </p:spTree>
    <p:extLst>
      <p:ext uri="{BB962C8B-B14F-4D97-AF65-F5344CB8AC3E}">
        <p14:creationId xmlns:p14="http://schemas.microsoft.com/office/powerpoint/2010/main" val="15727043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5B1283-1CAC-4C22-AE27-57A3D24587FD}" type="slidenum">
              <a:rPr lang="en-US" smtClean="0"/>
              <a:t>18</a:t>
            </a:fld>
            <a:endParaRPr lang="en-US"/>
          </a:p>
        </p:txBody>
      </p:sp>
    </p:spTree>
    <p:extLst>
      <p:ext uri="{BB962C8B-B14F-4D97-AF65-F5344CB8AC3E}">
        <p14:creationId xmlns:p14="http://schemas.microsoft.com/office/powerpoint/2010/main" val="1401455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5B1283-1CAC-4C22-AE27-57A3D24587FD}" type="slidenum">
              <a:rPr lang="en-US" smtClean="0"/>
              <a:t>19</a:t>
            </a:fld>
            <a:endParaRPr lang="en-US"/>
          </a:p>
        </p:txBody>
      </p:sp>
    </p:spTree>
    <p:extLst>
      <p:ext uri="{BB962C8B-B14F-4D97-AF65-F5344CB8AC3E}">
        <p14:creationId xmlns:p14="http://schemas.microsoft.com/office/powerpoint/2010/main" val="908511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5B1283-1CAC-4C22-AE27-57A3D24587FD}" type="slidenum">
              <a:rPr lang="en-US" smtClean="0"/>
              <a:t>20</a:t>
            </a:fld>
            <a:endParaRPr lang="en-US"/>
          </a:p>
        </p:txBody>
      </p:sp>
    </p:spTree>
    <p:extLst>
      <p:ext uri="{BB962C8B-B14F-4D97-AF65-F5344CB8AC3E}">
        <p14:creationId xmlns:p14="http://schemas.microsoft.com/office/powerpoint/2010/main" val="365331327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5B1283-1CAC-4C22-AE27-57A3D24587FD}" type="slidenum">
              <a:rPr lang="en-US" smtClean="0"/>
              <a:t>21</a:t>
            </a:fld>
            <a:endParaRPr lang="en-US"/>
          </a:p>
        </p:txBody>
      </p:sp>
    </p:spTree>
    <p:extLst>
      <p:ext uri="{BB962C8B-B14F-4D97-AF65-F5344CB8AC3E}">
        <p14:creationId xmlns:p14="http://schemas.microsoft.com/office/powerpoint/2010/main" val="224806209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5B1283-1CAC-4C22-AE27-57A3D24587FD}" type="slidenum">
              <a:rPr lang="en-US" smtClean="0"/>
              <a:t>22</a:t>
            </a:fld>
            <a:endParaRPr lang="en-US"/>
          </a:p>
        </p:txBody>
      </p:sp>
    </p:spTree>
    <p:extLst>
      <p:ext uri="{BB962C8B-B14F-4D97-AF65-F5344CB8AC3E}">
        <p14:creationId xmlns:p14="http://schemas.microsoft.com/office/powerpoint/2010/main" val="16427223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5B1283-1CAC-4C22-AE27-57A3D24587FD}" type="slidenum">
              <a:rPr lang="en-US" smtClean="0"/>
              <a:t>2</a:t>
            </a:fld>
            <a:endParaRPr lang="en-US"/>
          </a:p>
        </p:txBody>
      </p:sp>
    </p:spTree>
    <p:extLst>
      <p:ext uri="{BB962C8B-B14F-4D97-AF65-F5344CB8AC3E}">
        <p14:creationId xmlns:p14="http://schemas.microsoft.com/office/powerpoint/2010/main" val="141314781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5B1283-1CAC-4C22-AE27-57A3D24587FD}" type="slidenum">
              <a:rPr lang="en-US" smtClean="0"/>
              <a:t>23</a:t>
            </a:fld>
            <a:endParaRPr lang="en-US"/>
          </a:p>
        </p:txBody>
      </p:sp>
    </p:spTree>
    <p:extLst>
      <p:ext uri="{BB962C8B-B14F-4D97-AF65-F5344CB8AC3E}">
        <p14:creationId xmlns:p14="http://schemas.microsoft.com/office/powerpoint/2010/main" val="334382731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5B1283-1CAC-4C22-AE27-57A3D24587FD}" type="slidenum">
              <a:rPr lang="en-US" smtClean="0"/>
              <a:t>24</a:t>
            </a:fld>
            <a:endParaRPr lang="en-US"/>
          </a:p>
        </p:txBody>
      </p:sp>
    </p:spTree>
    <p:extLst>
      <p:ext uri="{BB962C8B-B14F-4D97-AF65-F5344CB8AC3E}">
        <p14:creationId xmlns:p14="http://schemas.microsoft.com/office/powerpoint/2010/main" val="27692831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5B1283-1CAC-4C22-AE27-57A3D24587FD}" type="slidenum">
              <a:rPr lang="en-US" smtClean="0"/>
              <a:t>25</a:t>
            </a:fld>
            <a:endParaRPr lang="en-US"/>
          </a:p>
        </p:txBody>
      </p:sp>
    </p:spTree>
    <p:extLst>
      <p:ext uri="{BB962C8B-B14F-4D97-AF65-F5344CB8AC3E}">
        <p14:creationId xmlns:p14="http://schemas.microsoft.com/office/powerpoint/2010/main" val="219840188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5B1283-1CAC-4C22-AE27-57A3D24587FD}" type="slidenum">
              <a:rPr lang="en-US" smtClean="0"/>
              <a:t>26</a:t>
            </a:fld>
            <a:endParaRPr lang="en-US"/>
          </a:p>
        </p:txBody>
      </p:sp>
    </p:spTree>
    <p:extLst>
      <p:ext uri="{BB962C8B-B14F-4D97-AF65-F5344CB8AC3E}">
        <p14:creationId xmlns:p14="http://schemas.microsoft.com/office/powerpoint/2010/main" val="343640575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5B1283-1CAC-4C22-AE27-57A3D24587FD}" type="slidenum">
              <a:rPr lang="en-US" smtClean="0"/>
              <a:t>27</a:t>
            </a:fld>
            <a:endParaRPr lang="en-US"/>
          </a:p>
        </p:txBody>
      </p:sp>
    </p:spTree>
    <p:extLst>
      <p:ext uri="{BB962C8B-B14F-4D97-AF65-F5344CB8AC3E}">
        <p14:creationId xmlns:p14="http://schemas.microsoft.com/office/powerpoint/2010/main" val="126816288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5B1283-1CAC-4C22-AE27-57A3D24587FD}" type="slidenum">
              <a:rPr lang="en-US" smtClean="0"/>
              <a:t>28</a:t>
            </a:fld>
            <a:endParaRPr lang="en-US"/>
          </a:p>
        </p:txBody>
      </p:sp>
    </p:spTree>
    <p:extLst>
      <p:ext uri="{BB962C8B-B14F-4D97-AF65-F5344CB8AC3E}">
        <p14:creationId xmlns:p14="http://schemas.microsoft.com/office/powerpoint/2010/main" val="142419315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5B1283-1CAC-4C22-AE27-57A3D24587FD}" type="slidenum">
              <a:rPr lang="en-US" smtClean="0"/>
              <a:t>29</a:t>
            </a:fld>
            <a:endParaRPr lang="en-US"/>
          </a:p>
        </p:txBody>
      </p:sp>
    </p:spTree>
    <p:extLst>
      <p:ext uri="{BB962C8B-B14F-4D97-AF65-F5344CB8AC3E}">
        <p14:creationId xmlns:p14="http://schemas.microsoft.com/office/powerpoint/2010/main" val="236424495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5B1283-1CAC-4C22-AE27-57A3D24587FD}" type="slidenum">
              <a:rPr lang="en-US" smtClean="0"/>
              <a:t>30</a:t>
            </a:fld>
            <a:endParaRPr lang="en-US"/>
          </a:p>
        </p:txBody>
      </p:sp>
    </p:spTree>
    <p:extLst>
      <p:ext uri="{BB962C8B-B14F-4D97-AF65-F5344CB8AC3E}">
        <p14:creationId xmlns:p14="http://schemas.microsoft.com/office/powerpoint/2010/main" val="95694714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5B1283-1CAC-4C22-AE27-57A3D24587FD}" type="slidenum">
              <a:rPr lang="en-US" smtClean="0"/>
              <a:t>31</a:t>
            </a:fld>
            <a:endParaRPr lang="en-US"/>
          </a:p>
        </p:txBody>
      </p:sp>
    </p:spTree>
    <p:extLst>
      <p:ext uri="{BB962C8B-B14F-4D97-AF65-F5344CB8AC3E}">
        <p14:creationId xmlns:p14="http://schemas.microsoft.com/office/powerpoint/2010/main" val="156571255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5B1283-1CAC-4C22-AE27-57A3D24587FD}" type="slidenum">
              <a:rPr lang="en-US" smtClean="0"/>
              <a:t>32</a:t>
            </a:fld>
            <a:endParaRPr lang="en-US"/>
          </a:p>
        </p:txBody>
      </p:sp>
    </p:spTree>
    <p:extLst>
      <p:ext uri="{BB962C8B-B14F-4D97-AF65-F5344CB8AC3E}">
        <p14:creationId xmlns:p14="http://schemas.microsoft.com/office/powerpoint/2010/main" val="30719971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5B1283-1CAC-4C22-AE27-57A3D24587FD}" type="slidenum">
              <a:rPr lang="en-US" smtClean="0"/>
              <a:t>3</a:t>
            </a:fld>
            <a:endParaRPr lang="en-US"/>
          </a:p>
        </p:txBody>
      </p:sp>
    </p:spTree>
    <p:extLst>
      <p:ext uri="{BB962C8B-B14F-4D97-AF65-F5344CB8AC3E}">
        <p14:creationId xmlns:p14="http://schemas.microsoft.com/office/powerpoint/2010/main" val="141314781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5B1283-1CAC-4C22-AE27-57A3D24587FD}" type="slidenum">
              <a:rPr lang="en-US" smtClean="0"/>
              <a:t>33</a:t>
            </a:fld>
            <a:endParaRPr lang="en-US"/>
          </a:p>
        </p:txBody>
      </p:sp>
    </p:spTree>
    <p:extLst>
      <p:ext uri="{BB962C8B-B14F-4D97-AF65-F5344CB8AC3E}">
        <p14:creationId xmlns:p14="http://schemas.microsoft.com/office/powerpoint/2010/main" val="201420582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5B1283-1CAC-4C22-AE27-57A3D24587FD}" type="slidenum">
              <a:rPr lang="en-US" smtClean="0"/>
              <a:t>34</a:t>
            </a:fld>
            <a:endParaRPr lang="en-US"/>
          </a:p>
        </p:txBody>
      </p:sp>
    </p:spTree>
    <p:extLst>
      <p:ext uri="{BB962C8B-B14F-4D97-AF65-F5344CB8AC3E}">
        <p14:creationId xmlns:p14="http://schemas.microsoft.com/office/powerpoint/2010/main" val="200283915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5B1283-1CAC-4C22-AE27-57A3D24587FD}" type="slidenum">
              <a:rPr lang="en-US" smtClean="0"/>
              <a:t>35</a:t>
            </a:fld>
            <a:endParaRPr lang="en-US"/>
          </a:p>
        </p:txBody>
      </p:sp>
    </p:spTree>
    <p:extLst>
      <p:ext uri="{BB962C8B-B14F-4D97-AF65-F5344CB8AC3E}">
        <p14:creationId xmlns:p14="http://schemas.microsoft.com/office/powerpoint/2010/main" val="193909960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5B1283-1CAC-4C22-AE27-57A3D24587FD}" type="slidenum">
              <a:rPr lang="en-US" smtClean="0"/>
              <a:t>36</a:t>
            </a:fld>
            <a:endParaRPr lang="en-US"/>
          </a:p>
        </p:txBody>
      </p:sp>
    </p:spTree>
    <p:extLst>
      <p:ext uri="{BB962C8B-B14F-4D97-AF65-F5344CB8AC3E}">
        <p14:creationId xmlns:p14="http://schemas.microsoft.com/office/powerpoint/2010/main" val="79068740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5B1283-1CAC-4C22-AE27-57A3D24587FD}" type="slidenum">
              <a:rPr lang="en-US" smtClean="0"/>
              <a:t>37</a:t>
            </a:fld>
            <a:endParaRPr lang="en-US"/>
          </a:p>
        </p:txBody>
      </p:sp>
    </p:spTree>
    <p:extLst>
      <p:ext uri="{BB962C8B-B14F-4D97-AF65-F5344CB8AC3E}">
        <p14:creationId xmlns:p14="http://schemas.microsoft.com/office/powerpoint/2010/main" val="419431151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5B1283-1CAC-4C22-AE27-57A3D24587FD}" type="slidenum">
              <a:rPr lang="en-US" smtClean="0"/>
              <a:t>38</a:t>
            </a:fld>
            <a:endParaRPr lang="en-US"/>
          </a:p>
        </p:txBody>
      </p:sp>
    </p:spTree>
    <p:extLst>
      <p:ext uri="{BB962C8B-B14F-4D97-AF65-F5344CB8AC3E}">
        <p14:creationId xmlns:p14="http://schemas.microsoft.com/office/powerpoint/2010/main" val="91752721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5B1283-1CAC-4C22-AE27-57A3D24587FD}" type="slidenum">
              <a:rPr lang="en-US" smtClean="0"/>
              <a:t>39</a:t>
            </a:fld>
            <a:endParaRPr lang="en-US"/>
          </a:p>
        </p:txBody>
      </p:sp>
    </p:spTree>
    <p:extLst>
      <p:ext uri="{BB962C8B-B14F-4D97-AF65-F5344CB8AC3E}">
        <p14:creationId xmlns:p14="http://schemas.microsoft.com/office/powerpoint/2010/main" val="371386013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5B1283-1CAC-4C22-AE27-57A3D24587FD}" type="slidenum">
              <a:rPr lang="en-US" smtClean="0"/>
              <a:t>40</a:t>
            </a:fld>
            <a:endParaRPr lang="en-US"/>
          </a:p>
        </p:txBody>
      </p:sp>
    </p:spTree>
    <p:extLst>
      <p:ext uri="{BB962C8B-B14F-4D97-AF65-F5344CB8AC3E}">
        <p14:creationId xmlns:p14="http://schemas.microsoft.com/office/powerpoint/2010/main" val="219633436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5B1283-1CAC-4C22-AE27-57A3D24587FD}" type="slidenum">
              <a:rPr lang="en-US" smtClean="0"/>
              <a:t>41</a:t>
            </a:fld>
            <a:endParaRPr lang="en-US"/>
          </a:p>
        </p:txBody>
      </p:sp>
    </p:spTree>
    <p:extLst>
      <p:ext uri="{BB962C8B-B14F-4D97-AF65-F5344CB8AC3E}">
        <p14:creationId xmlns:p14="http://schemas.microsoft.com/office/powerpoint/2010/main" val="91351749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5B1283-1CAC-4C22-AE27-57A3D24587FD}" type="slidenum">
              <a:rPr lang="en-US" smtClean="0"/>
              <a:t>42</a:t>
            </a:fld>
            <a:endParaRPr lang="en-US"/>
          </a:p>
        </p:txBody>
      </p:sp>
    </p:spTree>
    <p:extLst>
      <p:ext uri="{BB962C8B-B14F-4D97-AF65-F5344CB8AC3E}">
        <p14:creationId xmlns:p14="http://schemas.microsoft.com/office/powerpoint/2010/main" val="13225515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5B1283-1CAC-4C22-AE27-57A3D24587FD}" type="slidenum">
              <a:rPr lang="en-US" smtClean="0"/>
              <a:t>4</a:t>
            </a:fld>
            <a:endParaRPr lang="en-US"/>
          </a:p>
        </p:txBody>
      </p:sp>
    </p:spTree>
    <p:extLst>
      <p:ext uri="{BB962C8B-B14F-4D97-AF65-F5344CB8AC3E}">
        <p14:creationId xmlns:p14="http://schemas.microsoft.com/office/powerpoint/2010/main" val="334949166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5B1283-1CAC-4C22-AE27-57A3D24587FD}" type="slidenum">
              <a:rPr lang="en-US" smtClean="0"/>
              <a:t>43</a:t>
            </a:fld>
            <a:endParaRPr lang="en-US"/>
          </a:p>
        </p:txBody>
      </p:sp>
    </p:spTree>
    <p:extLst>
      <p:ext uri="{BB962C8B-B14F-4D97-AF65-F5344CB8AC3E}">
        <p14:creationId xmlns:p14="http://schemas.microsoft.com/office/powerpoint/2010/main" val="280025832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5B1283-1CAC-4C22-AE27-57A3D24587FD}" type="slidenum">
              <a:rPr lang="en-US" smtClean="0"/>
              <a:t>44</a:t>
            </a:fld>
            <a:endParaRPr lang="en-US"/>
          </a:p>
        </p:txBody>
      </p:sp>
    </p:spTree>
    <p:extLst>
      <p:ext uri="{BB962C8B-B14F-4D97-AF65-F5344CB8AC3E}">
        <p14:creationId xmlns:p14="http://schemas.microsoft.com/office/powerpoint/2010/main" val="388012070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5B1283-1CAC-4C22-AE27-57A3D24587FD}" type="slidenum">
              <a:rPr lang="en-US" smtClean="0"/>
              <a:t>46</a:t>
            </a:fld>
            <a:endParaRPr lang="en-US"/>
          </a:p>
        </p:txBody>
      </p:sp>
    </p:spTree>
    <p:extLst>
      <p:ext uri="{BB962C8B-B14F-4D97-AF65-F5344CB8AC3E}">
        <p14:creationId xmlns:p14="http://schemas.microsoft.com/office/powerpoint/2010/main" val="2583576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5B1283-1CAC-4C22-AE27-57A3D24587FD}" type="slidenum">
              <a:rPr lang="en-US" smtClean="0"/>
              <a:t>47</a:t>
            </a:fld>
            <a:endParaRPr lang="en-US"/>
          </a:p>
        </p:txBody>
      </p:sp>
    </p:spTree>
    <p:extLst>
      <p:ext uri="{BB962C8B-B14F-4D97-AF65-F5344CB8AC3E}">
        <p14:creationId xmlns:p14="http://schemas.microsoft.com/office/powerpoint/2010/main" val="266084937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5B1283-1CAC-4C22-AE27-57A3D24587FD}" type="slidenum">
              <a:rPr lang="en-US" smtClean="0"/>
              <a:t>48</a:t>
            </a:fld>
            <a:endParaRPr lang="en-US"/>
          </a:p>
        </p:txBody>
      </p:sp>
    </p:spTree>
    <p:extLst>
      <p:ext uri="{BB962C8B-B14F-4D97-AF65-F5344CB8AC3E}">
        <p14:creationId xmlns:p14="http://schemas.microsoft.com/office/powerpoint/2010/main" val="30202287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5B1283-1CAC-4C22-AE27-57A3D24587FD}" type="slidenum">
              <a:rPr lang="en-US" smtClean="0"/>
              <a:t>49</a:t>
            </a:fld>
            <a:endParaRPr lang="en-US"/>
          </a:p>
        </p:txBody>
      </p:sp>
    </p:spTree>
    <p:extLst>
      <p:ext uri="{BB962C8B-B14F-4D97-AF65-F5344CB8AC3E}">
        <p14:creationId xmlns:p14="http://schemas.microsoft.com/office/powerpoint/2010/main" val="32805520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5B1283-1CAC-4C22-AE27-57A3D24587FD}" type="slidenum">
              <a:rPr lang="en-US" smtClean="0"/>
              <a:t>50</a:t>
            </a:fld>
            <a:endParaRPr lang="en-US"/>
          </a:p>
        </p:txBody>
      </p:sp>
    </p:spTree>
    <p:extLst>
      <p:ext uri="{BB962C8B-B14F-4D97-AF65-F5344CB8AC3E}">
        <p14:creationId xmlns:p14="http://schemas.microsoft.com/office/powerpoint/2010/main" val="183533743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5B1283-1CAC-4C22-AE27-57A3D24587FD}" type="slidenum">
              <a:rPr lang="en-US" smtClean="0"/>
              <a:t>51</a:t>
            </a:fld>
            <a:endParaRPr lang="en-US"/>
          </a:p>
        </p:txBody>
      </p:sp>
    </p:spTree>
    <p:extLst>
      <p:ext uri="{BB962C8B-B14F-4D97-AF65-F5344CB8AC3E}">
        <p14:creationId xmlns:p14="http://schemas.microsoft.com/office/powerpoint/2010/main" val="346838858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5B1283-1CAC-4C22-AE27-57A3D24587FD}" type="slidenum">
              <a:rPr lang="en-US" smtClean="0"/>
              <a:t>52</a:t>
            </a:fld>
            <a:endParaRPr lang="en-US"/>
          </a:p>
        </p:txBody>
      </p:sp>
    </p:spTree>
    <p:extLst>
      <p:ext uri="{BB962C8B-B14F-4D97-AF65-F5344CB8AC3E}">
        <p14:creationId xmlns:p14="http://schemas.microsoft.com/office/powerpoint/2010/main" val="163973702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5B1283-1CAC-4C22-AE27-57A3D24587FD}" type="slidenum">
              <a:rPr lang="en-US" smtClean="0"/>
              <a:t>53</a:t>
            </a:fld>
            <a:endParaRPr lang="en-US"/>
          </a:p>
        </p:txBody>
      </p:sp>
    </p:spTree>
    <p:extLst>
      <p:ext uri="{BB962C8B-B14F-4D97-AF65-F5344CB8AC3E}">
        <p14:creationId xmlns:p14="http://schemas.microsoft.com/office/powerpoint/2010/main" val="20079208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5B1283-1CAC-4C22-AE27-57A3D24587FD}" type="slidenum">
              <a:rPr lang="en-US" smtClean="0"/>
              <a:t>5</a:t>
            </a:fld>
            <a:endParaRPr lang="en-US"/>
          </a:p>
        </p:txBody>
      </p:sp>
    </p:spTree>
    <p:extLst>
      <p:ext uri="{BB962C8B-B14F-4D97-AF65-F5344CB8AC3E}">
        <p14:creationId xmlns:p14="http://schemas.microsoft.com/office/powerpoint/2010/main" val="309429971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5B1283-1CAC-4C22-AE27-57A3D24587FD}" type="slidenum">
              <a:rPr lang="en-US" smtClean="0"/>
              <a:t>54</a:t>
            </a:fld>
            <a:endParaRPr lang="en-US"/>
          </a:p>
        </p:txBody>
      </p:sp>
    </p:spTree>
    <p:extLst>
      <p:ext uri="{BB962C8B-B14F-4D97-AF65-F5344CB8AC3E}">
        <p14:creationId xmlns:p14="http://schemas.microsoft.com/office/powerpoint/2010/main" val="15292179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5B1283-1CAC-4C22-AE27-57A3D24587FD}" type="slidenum">
              <a:rPr lang="en-US" smtClean="0"/>
              <a:t>55</a:t>
            </a:fld>
            <a:endParaRPr lang="en-US"/>
          </a:p>
        </p:txBody>
      </p:sp>
    </p:spTree>
    <p:extLst>
      <p:ext uri="{BB962C8B-B14F-4D97-AF65-F5344CB8AC3E}">
        <p14:creationId xmlns:p14="http://schemas.microsoft.com/office/powerpoint/2010/main" val="322050168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5B1283-1CAC-4C22-AE27-57A3D24587FD}" type="slidenum">
              <a:rPr lang="en-US" smtClean="0"/>
              <a:t>56</a:t>
            </a:fld>
            <a:endParaRPr lang="en-US"/>
          </a:p>
        </p:txBody>
      </p:sp>
    </p:spTree>
    <p:extLst>
      <p:ext uri="{BB962C8B-B14F-4D97-AF65-F5344CB8AC3E}">
        <p14:creationId xmlns:p14="http://schemas.microsoft.com/office/powerpoint/2010/main" val="25566101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5B1283-1CAC-4C22-AE27-57A3D24587FD}" type="slidenum">
              <a:rPr lang="en-US" smtClean="0"/>
              <a:t>6</a:t>
            </a:fld>
            <a:endParaRPr lang="en-US"/>
          </a:p>
        </p:txBody>
      </p:sp>
    </p:spTree>
    <p:extLst>
      <p:ext uri="{BB962C8B-B14F-4D97-AF65-F5344CB8AC3E}">
        <p14:creationId xmlns:p14="http://schemas.microsoft.com/office/powerpoint/2010/main" val="6844317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5B1283-1CAC-4C22-AE27-57A3D24587FD}" type="slidenum">
              <a:rPr lang="en-US" smtClean="0"/>
              <a:t>7</a:t>
            </a:fld>
            <a:endParaRPr lang="en-US"/>
          </a:p>
        </p:txBody>
      </p:sp>
    </p:spTree>
    <p:extLst>
      <p:ext uri="{BB962C8B-B14F-4D97-AF65-F5344CB8AC3E}">
        <p14:creationId xmlns:p14="http://schemas.microsoft.com/office/powerpoint/2010/main" val="33853541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5B1283-1CAC-4C22-AE27-57A3D24587FD}" type="slidenum">
              <a:rPr lang="en-US" smtClean="0"/>
              <a:t>8</a:t>
            </a:fld>
            <a:endParaRPr lang="en-US"/>
          </a:p>
        </p:txBody>
      </p:sp>
    </p:spTree>
    <p:extLst>
      <p:ext uri="{BB962C8B-B14F-4D97-AF65-F5344CB8AC3E}">
        <p14:creationId xmlns:p14="http://schemas.microsoft.com/office/powerpoint/2010/main" val="42408266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5B1283-1CAC-4C22-AE27-57A3D24587FD}" type="slidenum">
              <a:rPr lang="en-US" smtClean="0"/>
              <a:t>11</a:t>
            </a:fld>
            <a:endParaRPr lang="en-US"/>
          </a:p>
        </p:txBody>
      </p:sp>
    </p:spTree>
    <p:extLst>
      <p:ext uri="{BB962C8B-B14F-4D97-AF65-F5344CB8AC3E}">
        <p14:creationId xmlns:p14="http://schemas.microsoft.com/office/powerpoint/2010/main" val="12916045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6/13/2023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1314451"/>
            <a:ext cx="8229600" cy="33944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520EE17-CFAB-4D26-B63C-0014F2997EC4}" type="datetimeFigureOut">
              <a:rPr lang="en-US" smtClean="0"/>
              <a:pPr/>
              <a:t>6/13/2023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34CEBB-2B45-44E7-9A9C-6831F2A34C7A}" type="slidenum">
              <a:rPr lang="en-US" smtClean="0"/>
              <a:pPr/>
              <a:t>‹#›</a:t>
            </a:fld>
            <a:endParaRPr lang="en-US"/>
          </a:p>
        </p:txBody>
      </p:sp>
    </p:spTree>
    <p:extLst>
      <p:ext uri="{BB962C8B-B14F-4D97-AF65-F5344CB8AC3E}">
        <p14:creationId xmlns:p14="http://schemas.microsoft.com/office/powerpoint/2010/main" val="193794992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6/13/2023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6/13/2023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6/13/2023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6/13/2023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6/13/2023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6/13/2023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6/13/2023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6/13/2023</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Lst>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3.jpeg"/><Relationship Id="rId5" Type="http://schemas.microsoft.com/office/2007/relationships/hdphoto" Target="../media/hdphoto1.wdp"/><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4" Type="http://schemas.microsoft.com/office/2007/relationships/hdphoto" Target="../media/hdphoto1.wdp"/></Relationships>
</file>

<file path=ppt/slides/_rels/slide11.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9.jpeg"/><Relationship Id="rId7"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12.xml"/><Relationship Id="rId6" Type="http://schemas.microsoft.com/office/2007/relationships/hdphoto" Target="../media/hdphoto1.wdp"/><Relationship Id="rId5" Type="http://schemas.openxmlformats.org/officeDocument/2006/relationships/image" Target="../media/image2.png"/><Relationship Id="rId4" Type="http://schemas.openxmlformats.org/officeDocument/2006/relationships/image" Target="../media/image1.pn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12.xml"/><Relationship Id="rId5" Type="http://schemas.microsoft.com/office/2007/relationships/hdphoto" Target="../media/hdphoto1.wdp"/><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4" Type="http://schemas.microsoft.com/office/2007/relationships/hdphoto" Target="../media/hdphoto1.wdp"/></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12.xml"/><Relationship Id="rId5" Type="http://schemas.microsoft.com/office/2007/relationships/hdphoto" Target="../media/hdphoto1.wdp"/><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8" Type="http://schemas.openxmlformats.org/officeDocument/2006/relationships/diagramQuickStyle" Target="../diagrams/quickStyle8.xml"/><Relationship Id="rId3" Type="http://schemas.openxmlformats.org/officeDocument/2006/relationships/image" Target="../media/image1.png"/><Relationship Id="rId7" Type="http://schemas.openxmlformats.org/officeDocument/2006/relationships/diagramLayout" Target="../diagrams/layout8.xml"/><Relationship Id="rId2" Type="http://schemas.openxmlformats.org/officeDocument/2006/relationships/notesSlide" Target="../notesSlides/notesSlide12.xml"/><Relationship Id="rId1" Type="http://schemas.openxmlformats.org/officeDocument/2006/relationships/slideLayout" Target="../slideLayouts/slideLayout12.xml"/><Relationship Id="rId6" Type="http://schemas.openxmlformats.org/officeDocument/2006/relationships/diagramData" Target="../diagrams/data8.xml"/><Relationship Id="rId5" Type="http://schemas.microsoft.com/office/2007/relationships/hdphoto" Target="../media/hdphoto1.wdp"/><Relationship Id="rId10" Type="http://schemas.microsoft.com/office/2007/relationships/diagramDrawing" Target="../diagrams/drawing8.xml"/><Relationship Id="rId4" Type="http://schemas.openxmlformats.org/officeDocument/2006/relationships/image" Target="../media/image2.png"/><Relationship Id="rId9" Type="http://schemas.openxmlformats.org/officeDocument/2006/relationships/diagramColors" Target="../diagrams/colors8.xm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12.xml"/><Relationship Id="rId5" Type="http://schemas.microsoft.com/office/2007/relationships/hdphoto" Target="../media/hdphoto1.wdp"/><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12.xml"/><Relationship Id="rId5" Type="http://schemas.microsoft.com/office/2007/relationships/hdphoto" Target="../media/hdphoto1.wdp"/><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12.xml"/><Relationship Id="rId5" Type="http://schemas.microsoft.com/office/2007/relationships/hdphoto" Target="../media/hdphoto1.wdp"/><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12.xml"/><Relationship Id="rId5" Type="http://schemas.microsoft.com/office/2007/relationships/hdphoto" Target="../media/hdphoto1.wdp"/><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microsoft.com/office/2018/10/relationships/comments" Target="../comments/modernComment_103_B62AE2BD.xml"/><Relationship Id="rId5" Type="http://schemas.microsoft.com/office/2007/relationships/hdphoto" Target="../media/hdphoto1.wdp"/><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12.xml"/><Relationship Id="rId5" Type="http://schemas.microsoft.com/office/2007/relationships/hdphoto" Target="../media/hdphoto1.wdp"/><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12.xml"/><Relationship Id="rId5" Type="http://schemas.microsoft.com/office/2007/relationships/hdphoto" Target="../media/hdphoto1.wdp"/><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12.xml"/><Relationship Id="rId5" Type="http://schemas.microsoft.com/office/2007/relationships/hdphoto" Target="../media/hdphoto1.wdp"/><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8" Type="http://schemas.openxmlformats.org/officeDocument/2006/relationships/diagramQuickStyle" Target="../diagrams/quickStyle9.xml"/><Relationship Id="rId13" Type="http://schemas.openxmlformats.org/officeDocument/2006/relationships/diagramQuickStyle" Target="../diagrams/quickStyle10.xml"/><Relationship Id="rId3" Type="http://schemas.openxmlformats.org/officeDocument/2006/relationships/image" Target="../media/image1.png"/><Relationship Id="rId7" Type="http://schemas.openxmlformats.org/officeDocument/2006/relationships/diagramLayout" Target="../diagrams/layout9.xml"/><Relationship Id="rId12" Type="http://schemas.openxmlformats.org/officeDocument/2006/relationships/diagramLayout" Target="../diagrams/layout10.xml"/><Relationship Id="rId2" Type="http://schemas.openxmlformats.org/officeDocument/2006/relationships/notesSlide" Target="../notesSlides/notesSlide20.xml"/><Relationship Id="rId1" Type="http://schemas.openxmlformats.org/officeDocument/2006/relationships/slideLayout" Target="../slideLayouts/slideLayout12.xml"/><Relationship Id="rId6" Type="http://schemas.openxmlformats.org/officeDocument/2006/relationships/diagramData" Target="../diagrams/data9.xml"/><Relationship Id="rId11" Type="http://schemas.openxmlformats.org/officeDocument/2006/relationships/diagramData" Target="../diagrams/data10.xml"/><Relationship Id="rId5" Type="http://schemas.microsoft.com/office/2007/relationships/hdphoto" Target="../media/hdphoto1.wdp"/><Relationship Id="rId15" Type="http://schemas.microsoft.com/office/2007/relationships/diagramDrawing" Target="../diagrams/drawing10.xml"/><Relationship Id="rId10" Type="http://schemas.microsoft.com/office/2007/relationships/diagramDrawing" Target="../diagrams/drawing9.xml"/><Relationship Id="rId4" Type="http://schemas.openxmlformats.org/officeDocument/2006/relationships/image" Target="../media/image2.png"/><Relationship Id="rId9" Type="http://schemas.openxmlformats.org/officeDocument/2006/relationships/diagramColors" Target="../diagrams/colors9.xml"/><Relationship Id="rId14" Type="http://schemas.openxmlformats.org/officeDocument/2006/relationships/diagramColors" Target="../diagrams/colors10.xml"/></Relationships>
</file>

<file path=ppt/slides/_rels/slide24.xml.rels><?xml version="1.0" encoding="UTF-8" standalone="yes"?>
<Relationships xmlns="http://schemas.openxmlformats.org/package/2006/relationships"><Relationship Id="rId8" Type="http://schemas.openxmlformats.org/officeDocument/2006/relationships/diagramQuickStyle" Target="../diagrams/quickStyle11.xml"/><Relationship Id="rId3" Type="http://schemas.openxmlformats.org/officeDocument/2006/relationships/image" Target="../media/image1.png"/><Relationship Id="rId7" Type="http://schemas.openxmlformats.org/officeDocument/2006/relationships/diagramLayout" Target="../diagrams/layout11.xml"/><Relationship Id="rId2" Type="http://schemas.openxmlformats.org/officeDocument/2006/relationships/notesSlide" Target="../notesSlides/notesSlide21.xml"/><Relationship Id="rId1" Type="http://schemas.openxmlformats.org/officeDocument/2006/relationships/slideLayout" Target="../slideLayouts/slideLayout12.xml"/><Relationship Id="rId6" Type="http://schemas.openxmlformats.org/officeDocument/2006/relationships/diagramData" Target="../diagrams/data11.xml"/><Relationship Id="rId5" Type="http://schemas.microsoft.com/office/2007/relationships/hdphoto" Target="../media/hdphoto1.wdp"/><Relationship Id="rId10" Type="http://schemas.microsoft.com/office/2007/relationships/diagramDrawing" Target="../diagrams/drawing11.xml"/><Relationship Id="rId4" Type="http://schemas.openxmlformats.org/officeDocument/2006/relationships/image" Target="../media/image2.png"/><Relationship Id="rId9" Type="http://schemas.openxmlformats.org/officeDocument/2006/relationships/diagramColors" Target="../diagrams/colors11.xml"/></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12.xml"/><Relationship Id="rId6" Type="http://schemas.openxmlformats.org/officeDocument/2006/relationships/image" Target="../media/image12.jpeg"/><Relationship Id="rId5" Type="http://schemas.microsoft.com/office/2007/relationships/hdphoto" Target="../media/hdphoto1.wdp"/><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8" Type="http://schemas.openxmlformats.org/officeDocument/2006/relationships/diagramQuickStyle" Target="../diagrams/quickStyle12.xml"/><Relationship Id="rId3" Type="http://schemas.openxmlformats.org/officeDocument/2006/relationships/image" Target="../media/image1.png"/><Relationship Id="rId7" Type="http://schemas.openxmlformats.org/officeDocument/2006/relationships/diagramLayout" Target="../diagrams/layout12.xml"/><Relationship Id="rId2" Type="http://schemas.openxmlformats.org/officeDocument/2006/relationships/notesSlide" Target="../notesSlides/notesSlide23.xml"/><Relationship Id="rId1" Type="http://schemas.openxmlformats.org/officeDocument/2006/relationships/slideLayout" Target="../slideLayouts/slideLayout12.xml"/><Relationship Id="rId6" Type="http://schemas.openxmlformats.org/officeDocument/2006/relationships/diagramData" Target="../diagrams/data12.xml"/><Relationship Id="rId5" Type="http://schemas.microsoft.com/office/2007/relationships/hdphoto" Target="../media/hdphoto1.wdp"/><Relationship Id="rId10" Type="http://schemas.microsoft.com/office/2007/relationships/diagramDrawing" Target="../diagrams/drawing12.xml"/><Relationship Id="rId4" Type="http://schemas.openxmlformats.org/officeDocument/2006/relationships/image" Target="../media/image2.png"/><Relationship Id="rId9" Type="http://schemas.openxmlformats.org/officeDocument/2006/relationships/diagramColors" Target="../diagrams/colors12.xml"/></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12.xml"/><Relationship Id="rId6" Type="http://schemas.openxmlformats.org/officeDocument/2006/relationships/image" Target="../media/image13.jpeg"/><Relationship Id="rId5" Type="http://schemas.microsoft.com/office/2007/relationships/hdphoto" Target="../media/hdphoto1.wdp"/><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12.xml"/><Relationship Id="rId6" Type="http://schemas.openxmlformats.org/officeDocument/2006/relationships/image" Target="../media/image14.jpeg"/><Relationship Id="rId5" Type="http://schemas.microsoft.com/office/2007/relationships/hdphoto" Target="../media/hdphoto1.wdp"/><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xml"/><Relationship Id="rId1" Type="http://schemas.openxmlformats.org/officeDocument/2006/relationships/slideLayout" Target="../slideLayouts/slideLayout12.xml"/><Relationship Id="rId5" Type="http://schemas.microsoft.com/office/2007/relationships/hdphoto" Target="../media/hdphoto1.wdp"/><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2.xml"/><Relationship Id="rId6" Type="http://schemas.openxmlformats.org/officeDocument/2006/relationships/image" Target="../media/image4.jpeg"/><Relationship Id="rId5" Type="http://schemas.microsoft.com/office/2007/relationships/hdphoto" Target="../media/hdphoto1.wdp"/><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12.xml"/><Relationship Id="rId5" Type="http://schemas.microsoft.com/office/2007/relationships/hdphoto" Target="../media/hdphoto1.wdp"/><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8.xml"/><Relationship Id="rId1" Type="http://schemas.openxmlformats.org/officeDocument/2006/relationships/slideLayout" Target="../slideLayouts/slideLayout12.xml"/><Relationship Id="rId5" Type="http://schemas.microsoft.com/office/2007/relationships/hdphoto" Target="../media/hdphoto1.wdp"/><Relationship Id="rId4" Type="http://schemas.openxmlformats.org/officeDocument/2006/relationships/image" Target="../media/image2.png"/></Relationships>
</file>

<file path=ppt/slides/_rels/slide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9.xml"/><Relationship Id="rId1" Type="http://schemas.openxmlformats.org/officeDocument/2006/relationships/slideLayout" Target="../slideLayouts/slideLayout12.xml"/><Relationship Id="rId5" Type="http://schemas.microsoft.com/office/2007/relationships/hdphoto" Target="../media/hdphoto1.wdp"/><Relationship Id="rId4" Type="http://schemas.openxmlformats.org/officeDocument/2006/relationships/image" Target="../media/image2.png"/></Relationships>
</file>

<file path=ppt/slides/_rels/slide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0.xml"/><Relationship Id="rId1" Type="http://schemas.openxmlformats.org/officeDocument/2006/relationships/slideLayout" Target="../slideLayouts/slideLayout12.xml"/><Relationship Id="rId5" Type="http://schemas.microsoft.com/office/2007/relationships/hdphoto" Target="../media/hdphoto1.wdp"/><Relationship Id="rId4" Type="http://schemas.openxmlformats.org/officeDocument/2006/relationships/image" Target="../media/image2.png"/></Relationships>
</file>

<file path=ppt/slides/_rels/slide3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1.xml"/><Relationship Id="rId1" Type="http://schemas.openxmlformats.org/officeDocument/2006/relationships/slideLayout" Target="../slideLayouts/slideLayout12.xml"/><Relationship Id="rId6" Type="http://schemas.openxmlformats.org/officeDocument/2006/relationships/image" Target="../media/image15.jpeg"/><Relationship Id="rId5" Type="http://schemas.microsoft.com/office/2007/relationships/hdphoto" Target="../media/hdphoto1.wdp"/><Relationship Id="rId4" Type="http://schemas.openxmlformats.org/officeDocument/2006/relationships/image" Target="../media/image2.png"/></Relationships>
</file>

<file path=ppt/slides/_rels/slide3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2.xml"/><Relationship Id="rId1" Type="http://schemas.openxmlformats.org/officeDocument/2006/relationships/slideLayout" Target="../slideLayouts/slideLayout12.xml"/><Relationship Id="rId6" Type="http://schemas.openxmlformats.org/officeDocument/2006/relationships/image" Target="../media/image16.png"/><Relationship Id="rId5" Type="http://schemas.microsoft.com/office/2007/relationships/hdphoto" Target="../media/hdphoto1.wdp"/><Relationship Id="rId4" Type="http://schemas.openxmlformats.org/officeDocument/2006/relationships/image" Target="../media/image2.png"/></Relationships>
</file>

<file path=ppt/slides/_rels/slide3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3.xml"/><Relationship Id="rId1" Type="http://schemas.openxmlformats.org/officeDocument/2006/relationships/slideLayout" Target="../slideLayouts/slideLayout12.xml"/><Relationship Id="rId5" Type="http://schemas.microsoft.com/office/2007/relationships/hdphoto" Target="../media/hdphoto1.wdp"/><Relationship Id="rId4" Type="http://schemas.openxmlformats.org/officeDocument/2006/relationships/image" Target="../media/image2.png"/></Relationships>
</file>

<file path=ppt/slides/_rels/slide3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4.xml"/><Relationship Id="rId1" Type="http://schemas.openxmlformats.org/officeDocument/2006/relationships/slideLayout" Target="../slideLayouts/slideLayout12.xml"/><Relationship Id="rId5" Type="http://schemas.microsoft.com/office/2007/relationships/hdphoto" Target="../media/hdphoto1.wdp"/><Relationship Id="rId4" Type="http://schemas.openxmlformats.org/officeDocument/2006/relationships/image" Target="../media/image2.png"/></Relationships>
</file>

<file path=ppt/slides/_rels/slide3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5.xml"/><Relationship Id="rId1" Type="http://schemas.openxmlformats.org/officeDocument/2006/relationships/slideLayout" Target="../slideLayouts/slideLayout12.xml"/><Relationship Id="rId5" Type="http://schemas.microsoft.com/office/2007/relationships/hdphoto" Target="../media/hdphoto1.wdp"/><Relationship Id="rId4" Type="http://schemas.openxmlformats.org/officeDocument/2006/relationships/image" Target="../media/image2.png"/></Relationships>
</file>

<file path=ppt/slides/_rels/slide3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6.xml"/><Relationship Id="rId1" Type="http://schemas.openxmlformats.org/officeDocument/2006/relationships/slideLayout" Target="../slideLayouts/slideLayout12.xml"/><Relationship Id="rId6" Type="http://schemas.openxmlformats.org/officeDocument/2006/relationships/image" Target="../media/image17.png"/><Relationship Id="rId5" Type="http://schemas.microsoft.com/office/2007/relationships/hdphoto" Target="../media/hdphoto1.wdp"/><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8" Type="http://schemas.openxmlformats.org/officeDocument/2006/relationships/diagramQuickStyle" Target="../diagrams/quickStyle1.xml"/><Relationship Id="rId13" Type="http://schemas.openxmlformats.org/officeDocument/2006/relationships/diagramQuickStyle" Target="../diagrams/quickStyle2.xml"/><Relationship Id="rId3" Type="http://schemas.openxmlformats.org/officeDocument/2006/relationships/image" Target="../media/image1.png"/><Relationship Id="rId7" Type="http://schemas.openxmlformats.org/officeDocument/2006/relationships/diagramLayout" Target="../diagrams/layout1.xml"/><Relationship Id="rId12" Type="http://schemas.openxmlformats.org/officeDocument/2006/relationships/diagramLayout" Target="../diagrams/layout2.xml"/><Relationship Id="rId2" Type="http://schemas.openxmlformats.org/officeDocument/2006/relationships/notesSlide" Target="../notesSlides/notesSlide4.xml"/><Relationship Id="rId1" Type="http://schemas.openxmlformats.org/officeDocument/2006/relationships/slideLayout" Target="../slideLayouts/slideLayout12.xml"/><Relationship Id="rId6" Type="http://schemas.openxmlformats.org/officeDocument/2006/relationships/diagramData" Target="../diagrams/data1.xml"/><Relationship Id="rId11" Type="http://schemas.openxmlformats.org/officeDocument/2006/relationships/diagramData" Target="../diagrams/data2.xml"/><Relationship Id="rId5" Type="http://schemas.microsoft.com/office/2007/relationships/hdphoto" Target="../media/hdphoto1.wdp"/><Relationship Id="rId15" Type="http://schemas.microsoft.com/office/2007/relationships/diagramDrawing" Target="../diagrams/drawing2.xml"/><Relationship Id="rId10" Type="http://schemas.microsoft.com/office/2007/relationships/diagramDrawing" Target="../diagrams/drawing1.xml"/><Relationship Id="rId4" Type="http://schemas.openxmlformats.org/officeDocument/2006/relationships/image" Target="../media/image2.png"/><Relationship Id="rId9" Type="http://schemas.openxmlformats.org/officeDocument/2006/relationships/diagramColors" Target="../diagrams/colors1.xml"/><Relationship Id="rId14" Type="http://schemas.openxmlformats.org/officeDocument/2006/relationships/diagramColors" Target="../diagrams/colors2.xml"/></Relationships>
</file>

<file path=ppt/slides/_rels/slide40.xml.rels><?xml version="1.0" encoding="UTF-8" standalone="yes"?>
<Relationships xmlns="http://schemas.openxmlformats.org/package/2006/relationships"><Relationship Id="rId8" Type="http://schemas.openxmlformats.org/officeDocument/2006/relationships/diagramQuickStyle" Target="../diagrams/quickStyle13.xml"/><Relationship Id="rId3" Type="http://schemas.openxmlformats.org/officeDocument/2006/relationships/image" Target="../media/image1.png"/><Relationship Id="rId7" Type="http://schemas.openxmlformats.org/officeDocument/2006/relationships/diagramLayout" Target="../diagrams/layout13.xml"/><Relationship Id="rId2" Type="http://schemas.openxmlformats.org/officeDocument/2006/relationships/notesSlide" Target="../notesSlides/notesSlide37.xml"/><Relationship Id="rId1" Type="http://schemas.openxmlformats.org/officeDocument/2006/relationships/slideLayout" Target="../slideLayouts/slideLayout12.xml"/><Relationship Id="rId6" Type="http://schemas.openxmlformats.org/officeDocument/2006/relationships/diagramData" Target="../diagrams/data13.xml"/><Relationship Id="rId5" Type="http://schemas.microsoft.com/office/2007/relationships/hdphoto" Target="../media/hdphoto1.wdp"/><Relationship Id="rId10" Type="http://schemas.microsoft.com/office/2007/relationships/diagramDrawing" Target="../diagrams/drawing13.xml"/><Relationship Id="rId4" Type="http://schemas.openxmlformats.org/officeDocument/2006/relationships/image" Target="../media/image2.png"/><Relationship Id="rId9" Type="http://schemas.openxmlformats.org/officeDocument/2006/relationships/diagramColors" Target="../diagrams/colors13.xml"/></Relationships>
</file>

<file path=ppt/slides/_rels/slide41.xml.rels><?xml version="1.0" encoding="UTF-8" standalone="yes"?>
<Relationships xmlns="http://schemas.openxmlformats.org/package/2006/relationships"><Relationship Id="rId8" Type="http://schemas.openxmlformats.org/officeDocument/2006/relationships/diagramQuickStyle" Target="../diagrams/quickStyle14.xml"/><Relationship Id="rId3" Type="http://schemas.openxmlformats.org/officeDocument/2006/relationships/image" Target="../media/image1.png"/><Relationship Id="rId7" Type="http://schemas.openxmlformats.org/officeDocument/2006/relationships/diagramLayout" Target="../diagrams/layout14.xml"/><Relationship Id="rId2" Type="http://schemas.openxmlformats.org/officeDocument/2006/relationships/notesSlide" Target="../notesSlides/notesSlide38.xml"/><Relationship Id="rId1" Type="http://schemas.openxmlformats.org/officeDocument/2006/relationships/slideLayout" Target="../slideLayouts/slideLayout12.xml"/><Relationship Id="rId6" Type="http://schemas.openxmlformats.org/officeDocument/2006/relationships/diagramData" Target="../diagrams/data14.xml"/><Relationship Id="rId11" Type="http://schemas.openxmlformats.org/officeDocument/2006/relationships/image" Target="../media/image18.jpeg"/><Relationship Id="rId5" Type="http://schemas.microsoft.com/office/2007/relationships/hdphoto" Target="../media/hdphoto1.wdp"/><Relationship Id="rId10" Type="http://schemas.microsoft.com/office/2007/relationships/diagramDrawing" Target="../diagrams/drawing14.xml"/><Relationship Id="rId4" Type="http://schemas.openxmlformats.org/officeDocument/2006/relationships/image" Target="../media/image2.png"/><Relationship Id="rId9" Type="http://schemas.openxmlformats.org/officeDocument/2006/relationships/diagramColors" Target="../diagrams/colors14.xml"/></Relationships>
</file>

<file path=ppt/slides/_rels/slide4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9.xml"/><Relationship Id="rId1" Type="http://schemas.openxmlformats.org/officeDocument/2006/relationships/slideLayout" Target="../slideLayouts/slideLayout12.xml"/><Relationship Id="rId6" Type="http://schemas.openxmlformats.org/officeDocument/2006/relationships/image" Target="../media/image19.png"/><Relationship Id="rId5" Type="http://schemas.microsoft.com/office/2007/relationships/hdphoto" Target="../media/hdphoto1.wdp"/><Relationship Id="rId4" Type="http://schemas.openxmlformats.org/officeDocument/2006/relationships/image" Target="../media/image2.png"/></Relationships>
</file>

<file path=ppt/slides/_rels/slide4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0.xml"/><Relationship Id="rId1" Type="http://schemas.openxmlformats.org/officeDocument/2006/relationships/slideLayout" Target="../slideLayouts/slideLayout12.xml"/><Relationship Id="rId5" Type="http://schemas.microsoft.com/office/2007/relationships/hdphoto" Target="../media/hdphoto1.wdp"/><Relationship Id="rId4" Type="http://schemas.openxmlformats.org/officeDocument/2006/relationships/image" Target="../media/image2.png"/></Relationships>
</file>

<file path=ppt/slides/_rels/slide4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1.xml"/><Relationship Id="rId1" Type="http://schemas.openxmlformats.org/officeDocument/2006/relationships/slideLayout" Target="../slideLayouts/slideLayout12.xml"/><Relationship Id="rId5" Type="http://schemas.microsoft.com/office/2007/relationships/hdphoto" Target="../media/hdphoto1.wdp"/><Relationship Id="rId4" Type="http://schemas.openxmlformats.org/officeDocument/2006/relationships/image" Target="../media/image2.png"/></Relationships>
</file>

<file path=ppt/slides/_rels/slide4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4" Type="http://schemas.microsoft.com/office/2007/relationships/hdphoto" Target="../media/hdphoto1.wdp"/></Relationships>
</file>

<file path=ppt/slides/_rels/slide4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2.xml"/><Relationship Id="rId1" Type="http://schemas.openxmlformats.org/officeDocument/2006/relationships/slideLayout" Target="../slideLayouts/slideLayout12.xml"/><Relationship Id="rId5" Type="http://schemas.microsoft.com/office/2007/relationships/hdphoto" Target="../media/hdphoto1.wdp"/><Relationship Id="rId4" Type="http://schemas.openxmlformats.org/officeDocument/2006/relationships/image" Target="../media/image2.png"/></Relationships>
</file>

<file path=ppt/slides/_rels/slide47.xml.rels><?xml version="1.0" encoding="UTF-8" standalone="yes"?>
<Relationships xmlns="http://schemas.openxmlformats.org/package/2006/relationships"><Relationship Id="rId8" Type="http://schemas.openxmlformats.org/officeDocument/2006/relationships/diagramQuickStyle" Target="../diagrams/quickStyle15.xml"/><Relationship Id="rId3" Type="http://schemas.openxmlformats.org/officeDocument/2006/relationships/image" Target="../media/image1.png"/><Relationship Id="rId7" Type="http://schemas.openxmlformats.org/officeDocument/2006/relationships/diagramLayout" Target="../diagrams/layout15.xml"/><Relationship Id="rId2" Type="http://schemas.openxmlformats.org/officeDocument/2006/relationships/notesSlide" Target="../notesSlides/notesSlide43.xml"/><Relationship Id="rId1" Type="http://schemas.openxmlformats.org/officeDocument/2006/relationships/slideLayout" Target="../slideLayouts/slideLayout12.xml"/><Relationship Id="rId6" Type="http://schemas.openxmlformats.org/officeDocument/2006/relationships/diagramData" Target="../diagrams/data15.xml"/><Relationship Id="rId5" Type="http://schemas.microsoft.com/office/2007/relationships/hdphoto" Target="../media/hdphoto1.wdp"/><Relationship Id="rId10" Type="http://schemas.microsoft.com/office/2007/relationships/diagramDrawing" Target="../diagrams/drawing15.xml"/><Relationship Id="rId4" Type="http://schemas.openxmlformats.org/officeDocument/2006/relationships/image" Target="../media/image2.png"/><Relationship Id="rId9" Type="http://schemas.openxmlformats.org/officeDocument/2006/relationships/diagramColors" Target="../diagrams/colors15.xml"/></Relationships>
</file>

<file path=ppt/slides/_rels/slide4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4.xml"/><Relationship Id="rId1" Type="http://schemas.openxmlformats.org/officeDocument/2006/relationships/slideLayout" Target="../slideLayouts/slideLayout12.xml"/><Relationship Id="rId6" Type="http://schemas.openxmlformats.org/officeDocument/2006/relationships/image" Target="../media/image20.jpeg"/><Relationship Id="rId5" Type="http://schemas.microsoft.com/office/2007/relationships/hdphoto" Target="../media/hdphoto1.wdp"/><Relationship Id="rId4" Type="http://schemas.openxmlformats.org/officeDocument/2006/relationships/image" Target="../media/image2.png"/></Relationships>
</file>

<file path=ppt/slides/_rels/slide4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5.xml"/><Relationship Id="rId1" Type="http://schemas.openxmlformats.org/officeDocument/2006/relationships/slideLayout" Target="../slideLayouts/slideLayout12.xml"/><Relationship Id="rId5" Type="http://schemas.microsoft.com/office/2007/relationships/hdphoto" Target="../media/hdphoto1.wdp"/><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8" Type="http://schemas.openxmlformats.org/officeDocument/2006/relationships/diagramQuickStyle" Target="../diagrams/quickStyle3.xml"/><Relationship Id="rId13" Type="http://schemas.openxmlformats.org/officeDocument/2006/relationships/diagramQuickStyle" Target="../diagrams/quickStyle4.xml"/><Relationship Id="rId18" Type="http://schemas.openxmlformats.org/officeDocument/2006/relationships/diagramQuickStyle" Target="../diagrams/quickStyle5.xml"/><Relationship Id="rId3" Type="http://schemas.openxmlformats.org/officeDocument/2006/relationships/image" Target="../media/image1.png"/><Relationship Id="rId7" Type="http://schemas.openxmlformats.org/officeDocument/2006/relationships/diagramLayout" Target="../diagrams/layout3.xml"/><Relationship Id="rId12" Type="http://schemas.openxmlformats.org/officeDocument/2006/relationships/diagramLayout" Target="../diagrams/layout4.xml"/><Relationship Id="rId17" Type="http://schemas.openxmlformats.org/officeDocument/2006/relationships/diagramLayout" Target="../diagrams/layout5.xml"/><Relationship Id="rId2" Type="http://schemas.openxmlformats.org/officeDocument/2006/relationships/notesSlide" Target="../notesSlides/notesSlide5.xml"/><Relationship Id="rId16" Type="http://schemas.openxmlformats.org/officeDocument/2006/relationships/diagramData" Target="../diagrams/data5.xml"/><Relationship Id="rId20" Type="http://schemas.microsoft.com/office/2007/relationships/diagramDrawing" Target="../diagrams/drawing5.xml"/><Relationship Id="rId1" Type="http://schemas.openxmlformats.org/officeDocument/2006/relationships/slideLayout" Target="../slideLayouts/slideLayout12.xml"/><Relationship Id="rId6" Type="http://schemas.openxmlformats.org/officeDocument/2006/relationships/diagramData" Target="../diagrams/data3.xml"/><Relationship Id="rId11" Type="http://schemas.openxmlformats.org/officeDocument/2006/relationships/diagramData" Target="../diagrams/data4.xml"/><Relationship Id="rId5" Type="http://schemas.microsoft.com/office/2007/relationships/hdphoto" Target="../media/hdphoto1.wdp"/><Relationship Id="rId15" Type="http://schemas.microsoft.com/office/2007/relationships/diagramDrawing" Target="../diagrams/drawing4.xml"/><Relationship Id="rId10" Type="http://schemas.microsoft.com/office/2007/relationships/diagramDrawing" Target="../diagrams/drawing3.xml"/><Relationship Id="rId19" Type="http://schemas.openxmlformats.org/officeDocument/2006/relationships/diagramColors" Target="../diagrams/colors5.xml"/><Relationship Id="rId4" Type="http://schemas.openxmlformats.org/officeDocument/2006/relationships/image" Target="../media/image2.png"/><Relationship Id="rId9" Type="http://schemas.openxmlformats.org/officeDocument/2006/relationships/diagramColors" Target="../diagrams/colors3.xml"/><Relationship Id="rId14" Type="http://schemas.openxmlformats.org/officeDocument/2006/relationships/diagramColors" Target="../diagrams/colors4.xml"/></Relationships>
</file>

<file path=ppt/slides/_rels/slide5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6.xml"/><Relationship Id="rId1" Type="http://schemas.openxmlformats.org/officeDocument/2006/relationships/slideLayout" Target="../slideLayouts/slideLayout12.xml"/><Relationship Id="rId5" Type="http://schemas.microsoft.com/office/2007/relationships/hdphoto" Target="../media/hdphoto1.wdp"/><Relationship Id="rId4" Type="http://schemas.openxmlformats.org/officeDocument/2006/relationships/image" Target="../media/image2.png"/></Relationships>
</file>

<file path=ppt/slides/_rels/slide5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7.xml"/><Relationship Id="rId1" Type="http://schemas.openxmlformats.org/officeDocument/2006/relationships/slideLayout" Target="../slideLayouts/slideLayout12.xml"/><Relationship Id="rId5" Type="http://schemas.microsoft.com/office/2007/relationships/hdphoto" Target="../media/hdphoto1.wdp"/><Relationship Id="rId4" Type="http://schemas.openxmlformats.org/officeDocument/2006/relationships/image" Target="../media/image2.png"/></Relationships>
</file>

<file path=ppt/slides/_rels/slide5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8.xml"/><Relationship Id="rId1" Type="http://schemas.openxmlformats.org/officeDocument/2006/relationships/slideLayout" Target="../slideLayouts/slideLayout12.xml"/><Relationship Id="rId5" Type="http://schemas.microsoft.com/office/2007/relationships/hdphoto" Target="../media/hdphoto1.wdp"/><Relationship Id="rId4" Type="http://schemas.openxmlformats.org/officeDocument/2006/relationships/image" Target="../media/image2.png"/></Relationships>
</file>

<file path=ppt/slides/_rels/slide5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9.xml"/><Relationship Id="rId1" Type="http://schemas.openxmlformats.org/officeDocument/2006/relationships/slideLayout" Target="../slideLayouts/slideLayout12.xml"/><Relationship Id="rId5" Type="http://schemas.microsoft.com/office/2007/relationships/hdphoto" Target="../media/hdphoto1.wdp"/><Relationship Id="rId4" Type="http://schemas.openxmlformats.org/officeDocument/2006/relationships/image" Target="../media/image2.png"/></Relationships>
</file>

<file path=ppt/slides/_rels/slide5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0.xml"/><Relationship Id="rId1" Type="http://schemas.openxmlformats.org/officeDocument/2006/relationships/slideLayout" Target="../slideLayouts/slideLayout12.xml"/><Relationship Id="rId5" Type="http://schemas.microsoft.com/office/2007/relationships/hdphoto" Target="../media/hdphoto1.wdp"/><Relationship Id="rId4" Type="http://schemas.openxmlformats.org/officeDocument/2006/relationships/image" Target="../media/image2.png"/></Relationships>
</file>

<file path=ppt/slides/_rels/slide5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1.xml"/><Relationship Id="rId1" Type="http://schemas.openxmlformats.org/officeDocument/2006/relationships/slideLayout" Target="../slideLayouts/slideLayout12.xml"/><Relationship Id="rId5" Type="http://schemas.microsoft.com/office/2007/relationships/hdphoto" Target="../media/hdphoto1.wdp"/><Relationship Id="rId4" Type="http://schemas.openxmlformats.org/officeDocument/2006/relationships/image" Target="../media/image2.png"/></Relationships>
</file>

<file path=ppt/slides/_rels/slide5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2.xml"/><Relationship Id="rId1" Type="http://schemas.openxmlformats.org/officeDocument/2006/relationships/slideLayout" Target="../slideLayouts/slideLayout12.xml"/><Relationship Id="rId5" Type="http://schemas.microsoft.com/office/2007/relationships/hdphoto" Target="../media/hdphoto1.wdp"/><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8" Type="http://schemas.openxmlformats.org/officeDocument/2006/relationships/diagramQuickStyle" Target="../diagrams/quickStyle6.xml"/><Relationship Id="rId13" Type="http://schemas.openxmlformats.org/officeDocument/2006/relationships/image" Target="../media/image7.jpeg"/><Relationship Id="rId3" Type="http://schemas.openxmlformats.org/officeDocument/2006/relationships/image" Target="../media/image1.png"/><Relationship Id="rId7" Type="http://schemas.openxmlformats.org/officeDocument/2006/relationships/diagramLayout" Target="../diagrams/layout6.xml"/><Relationship Id="rId12"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openxmlformats.org/officeDocument/2006/relationships/diagramData" Target="../diagrams/data6.xml"/><Relationship Id="rId11" Type="http://schemas.openxmlformats.org/officeDocument/2006/relationships/image" Target="../media/image5.jpeg"/><Relationship Id="rId5" Type="http://schemas.microsoft.com/office/2007/relationships/hdphoto" Target="../media/hdphoto1.wdp"/><Relationship Id="rId10" Type="http://schemas.microsoft.com/office/2007/relationships/diagramDrawing" Target="../diagrams/drawing6.xml"/><Relationship Id="rId4" Type="http://schemas.openxmlformats.org/officeDocument/2006/relationships/image" Target="../media/image2.png"/><Relationship Id="rId9" Type="http://schemas.openxmlformats.org/officeDocument/2006/relationships/diagramColors" Target="../diagrams/colors6.xml"/></Relationships>
</file>

<file path=ppt/slides/_rels/slide7.xml.rels><?xml version="1.0" encoding="UTF-8" standalone="yes"?>
<Relationships xmlns="http://schemas.openxmlformats.org/package/2006/relationships"><Relationship Id="rId8" Type="http://schemas.openxmlformats.org/officeDocument/2006/relationships/diagramQuickStyle" Target="../diagrams/quickStyle7.xml"/><Relationship Id="rId3" Type="http://schemas.openxmlformats.org/officeDocument/2006/relationships/image" Target="../media/image1.png"/><Relationship Id="rId7" Type="http://schemas.openxmlformats.org/officeDocument/2006/relationships/diagramLayout" Target="../diagrams/layout7.xml"/><Relationship Id="rId2" Type="http://schemas.openxmlformats.org/officeDocument/2006/relationships/notesSlide" Target="../notesSlides/notesSlide7.xml"/><Relationship Id="rId1" Type="http://schemas.openxmlformats.org/officeDocument/2006/relationships/slideLayout" Target="../slideLayouts/slideLayout12.xml"/><Relationship Id="rId6" Type="http://schemas.openxmlformats.org/officeDocument/2006/relationships/diagramData" Target="../diagrams/data7.xml"/><Relationship Id="rId5" Type="http://schemas.microsoft.com/office/2007/relationships/hdphoto" Target="../media/hdphoto1.wdp"/><Relationship Id="rId10" Type="http://schemas.microsoft.com/office/2007/relationships/diagramDrawing" Target="../diagrams/drawing7.xml"/><Relationship Id="rId4" Type="http://schemas.openxmlformats.org/officeDocument/2006/relationships/image" Target="../media/image2.png"/><Relationship Id="rId9" Type="http://schemas.openxmlformats.org/officeDocument/2006/relationships/diagramColors" Target="../diagrams/colors7.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12.xml"/><Relationship Id="rId6" Type="http://schemas.microsoft.com/office/2007/relationships/hdphoto" Target="../media/hdphoto1.wdp"/><Relationship Id="rId5" Type="http://schemas.openxmlformats.org/officeDocument/2006/relationships/image" Target="../media/image2.png"/><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833094"/>
            <a:ext cx="6019800" cy="707878"/>
          </a:xfrm>
          <a:prstGeom prst="rect">
            <a:avLst/>
          </a:prstGeom>
          <a:noFill/>
        </p:spPr>
        <p:txBody>
          <a:bodyPr wrap="square" lIns="91432" tIns="45716" rIns="91432" bIns="45716">
            <a:spAutoFit/>
          </a:bodyPr>
          <a:lstStyle/>
          <a:p>
            <a:pPr algn="ctr"/>
            <a:r>
              <a:rPr lang="en-US" sz="4000" b="1" noProof="1">
                <a:ln w="0"/>
                <a:solidFill>
                  <a:schemeClr val="tx2">
                    <a:lumMod val="50000"/>
                  </a:schemeClr>
                </a:solidFill>
                <a:effectLst>
                  <a:outerShdw blurRad="38100" dist="38100" dir="2700000" algn="tl">
                    <a:srgbClr val="000000">
                      <a:alpha val="43137"/>
                    </a:srgbClr>
                  </a:outerShdw>
                </a:effectLst>
                <a:latin typeface="Candara" pitchFamily="34" charset="0"/>
                <a:ea typeface="Cambria" pitchFamily="18" charset="0"/>
                <a:cs typeface="Calibri" pitchFamily="34" charset="0"/>
              </a:rPr>
              <a:t>MEDIA</a:t>
            </a:r>
            <a:r>
              <a:rPr lang="en-US" sz="3600" b="1" noProof="1">
                <a:ln w="0"/>
                <a:solidFill>
                  <a:schemeClr val="tx2">
                    <a:lumMod val="50000"/>
                  </a:schemeClr>
                </a:solidFill>
                <a:effectLst>
                  <a:outerShdw blurRad="38100" dist="38100" dir="2700000" algn="tl">
                    <a:srgbClr val="000000">
                      <a:alpha val="43137"/>
                    </a:srgbClr>
                  </a:outerShdw>
                </a:effectLst>
                <a:latin typeface="Candara" pitchFamily="34" charset="0"/>
                <a:ea typeface="Cambria" pitchFamily="18" charset="0"/>
                <a:cs typeface="Calibri" pitchFamily="34" charset="0"/>
              </a:rPr>
              <a:t> </a:t>
            </a:r>
            <a:r>
              <a:rPr lang="en-US" sz="4000" b="1" noProof="1">
                <a:ln w="0"/>
                <a:solidFill>
                  <a:schemeClr val="tx2">
                    <a:lumMod val="50000"/>
                  </a:schemeClr>
                </a:solidFill>
                <a:effectLst>
                  <a:outerShdw blurRad="38100" dist="38100" dir="2700000" algn="tl">
                    <a:srgbClr val="000000">
                      <a:alpha val="43137"/>
                    </a:srgbClr>
                  </a:outerShdw>
                </a:effectLst>
                <a:latin typeface="Candara" pitchFamily="34" charset="0"/>
                <a:ea typeface="Cambria" pitchFamily="18" charset="0"/>
                <a:cs typeface="Calibri" pitchFamily="34" charset="0"/>
              </a:rPr>
              <a:t>PEMBELAJARAN</a:t>
            </a:r>
            <a:endParaRPr lang="id-ID" sz="3600" b="1" noProof="1">
              <a:ln w="0"/>
              <a:solidFill>
                <a:schemeClr val="tx2">
                  <a:lumMod val="50000"/>
                </a:schemeClr>
              </a:solidFill>
              <a:effectLst>
                <a:outerShdw blurRad="38100" dist="38100" dir="2700000" algn="tl">
                  <a:srgbClr val="000000">
                    <a:alpha val="43137"/>
                  </a:srgbClr>
                </a:outerShdw>
              </a:effectLst>
              <a:latin typeface="Candara" pitchFamily="34" charset="0"/>
              <a:ea typeface="Cambria" pitchFamily="18" charset="0"/>
              <a:cs typeface="Calibri" pitchFamily="34" charset="0"/>
            </a:endParaRPr>
          </a:p>
        </p:txBody>
      </p:sp>
      <p:sp>
        <p:nvSpPr>
          <p:cNvPr id="6" name="Rectangle 5"/>
          <p:cNvSpPr/>
          <p:nvPr/>
        </p:nvSpPr>
        <p:spPr>
          <a:xfrm>
            <a:off x="338645" y="2522494"/>
            <a:ext cx="5669280" cy="1015655"/>
          </a:xfrm>
          <a:prstGeom prst="rect">
            <a:avLst/>
          </a:prstGeom>
          <a:noFill/>
        </p:spPr>
        <p:txBody>
          <a:bodyPr wrap="square" lIns="91432" tIns="45716" rIns="91432" bIns="45716">
            <a:spAutoFit/>
          </a:bodyPr>
          <a:lstStyle/>
          <a:p>
            <a:pPr algn="ctr"/>
            <a:r>
              <a:rPr lang="en-US" sz="3600" b="1" noProof="1">
                <a:ln w="0"/>
                <a:effectLst>
                  <a:outerShdw blurRad="38100" dist="19050" dir="2700000" algn="tl" rotWithShape="0">
                    <a:schemeClr val="dk1">
                      <a:alpha val="40000"/>
                    </a:schemeClr>
                  </a:outerShdw>
                </a:effectLst>
                <a:latin typeface="Batang" pitchFamily="18" charset="-127"/>
                <a:ea typeface="Batang" pitchFamily="18" charset="-127"/>
                <a:cs typeface="Calibri" pitchFamily="34" charset="0"/>
              </a:rPr>
              <a:t>IPS EKONOMI</a:t>
            </a:r>
            <a:endParaRPr lang="id-ID" sz="6000" b="1" noProof="1">
              <a:ln w="0"/>
              <a:effectLst>
                <a:outerShdw blurRad="38100" dist="19050" dir="2700000" algn="tl" rotWithShape="0">
                  <a:schemeClr val="dk1">
                    <a:alpha val="40000"/>
                  </a:schemeClr>
                </a:outerShdw>
              </a:effectLst>
              <a:latin typeface="Batang" pitchFamily="18" charset="-127"/>
              <a:ea typeface="Batang" pitchFamily="18" charset="-127"/>
              <a:cs typeface="Calibri" pitchFamily="34" charset="0"/>
            </a:endParaRPr>
          </a:p>
          <a:p>
            <a:pPr algn="ctr"/>
            <a:r>
              <a:rPr lang="id-ID" sz="2400" b="1" noProof="1">
                <a:ln w="0"/>
                <a:effectLst>
                  <a:outerShdw blurRad="38100" dist="19050" dir="2700000" algn="tl" rotWithShape="0">
                    <a:schemeClr val="dk1">
                      <a:alpha val="40000"/>
                    </a:schemeClr>
                  </a:outerShdw>
                </a:effectLst>
                <a:latin typeface="Batang" pitchFamily="18" charset="-127"/>
                <a:ea typeface="Batang" pitchFamily="18" charset="-127"/>
                <a:cs typeface="Calibri" pitchFamily="34" charset="0"/>
              </a:rPr>
              <a:t>untuk SMA/MA Kelas X</a:t>
            </a:r>
          </a:p>
        </p:txBody>
      </p:sp>
      <p:cxnSp>
        <p:nvCxnSpPr>
          <p:cNvPr id="7" name="Straight Connector 6"/>
          <p:cNvCxnSpPr/>
          <p:nvPr/>
        </p:nvCxnSpPr>
        <p:spPr>
          <a:xfrm>
            <a:off x="567245" y="2533650"/>
            <a:ext cx="5212080" cy="0"/>
          </a:xfrm>
          <a:prstGeom prst="line">
            <a:avLst/>
          </a:prstGeom>
          <a:ln w="57150"/>
        </p:spPr>
        <p:style>
          <a:lnRef idx="3">
            <a:schemeClr val="dk1"/>
          </a:lnRef>
          <a:fillRef idx="0">
            <a:schemeClr val="dk1"/>
          </a:fillRef>
          <a:effectRef idx="2">
            <a:schemeClr val="dk1"/>
          </a:effectRef>
          <a:fontRef idx="minor">
            <a:schemeClr val="tx1"/>
          </a:fontRef>
        </p:style>
      </p:cxnSp>
      <p:grpSp>
        <p:nvGrpSpPr>
          <p:cNvPr id="4" name="Group 3"/>
          <p:cNvGrpSpPr/>
          <p:nvPr/>
        </p:nvGrpSpPr>
        <p:grpSpPr>
          <a:xfrm>
            <a:off x="0" y="4302125"/>
            <a:ext cx="9144000" cy="841375"/>
            <a:chOff x="0" y="4302125"/>
            <a:chExt cx="9144000" cy="841375"/>
          </a:xfrm>
        </p:grpSpPr>
        <p:grpSp>
          <p:nvGrpSpPr>
            <p:cNvPr id="2" name="Group 1"/>
            <p:cNvGrpSpPr/>
            <p:nvPr/>
          </p:nvGrpSpPr>
          <p:grpSpPr>
            <a:xfrm>
              <a:off x="0" y="4302125"/>
              <a:ext cx="9144000" cy="841375"/>
              <a:chOff x="0" y="4302125"/>
              <a:chExt cx="9144000" cy="841375"/>
            </a:xfrm>
          </p:grpSpPr>
          <p:grpSp>
            <p:nvGrpSpPr>
              <p:cNvPr id="10" name="Group 9"/>
              <p:cNvGrpSpPr/>
              <p:nvPr/>
            </p:nvGrpSpPr>
            <p:grpSpPr>
              <a:xfrm>
                <a:off x="0" y="4302125"/>
                <a:ext cx="9144000" cy="841375"/>
                <a:chOff x="0" y="4302125"/>
                <a:chExt cx="9144000" cy="841375"/>
              </a:xfrm>
            </p:grpSpPr>
            <p:pic>
              <p:nvPicPr>
                <p:cNvPr id="8" name="Picture 2" descr="E:\ELISA\ERLANGGA LISA\2017\TEMPLATE PPT\SMP PPKN kelas X kelompok wajib\SMP PPKN kelas X kelompok wajib.png"/>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9" name="TextBox 16"/>
                <p:cNvSpPr txBox="1"/>
                <p:nvPr/>
              </p:nvSpPr>
              <p:spPr>
                <a:xfrm>
                  <a:off x="2057400" y="4732407"/>
                  <a:ext cx="5334000" cy="353943"/>
                </a:xfrm>
                <a:prstGeom prst="rect">
                  <a:avLst/>
                </a:prstGeom>
                <a:solidFill>
                  <a:srgbClr val="FFC000"/>
                </a:solidFill>
              </p:spPr>
              <p:txBody>
                <a:bodyPr wrap="square" rtlCol="0">
                  <a:spAutoFit/>
                </a:bodyPr>
                <a:lstStyle/>
                <a:p>
                  <a:r>
                    <a:rPr lang="en-US" sz="1700" b="1" dirty="0">
                      <a:solidFill>
                        <a:srgbClr val="002060"/>
                      </a:solidFill>
                      <a:latin typeface="Arial" pitchFamily="34" charset="0"/>
                      <a:cs typeface="Arial" pitchFamily="34" charset="0"/>
                    </a:rPr>
                    <a:t>IPS EKONOMI </a:t>
                  </a:r>
                </a:p>
              </p:txBody>
            </p:sp>
          </p:grpSp>
          <p:pic>
            <p:nvPicPr>
              <p:cNvPr id="12" name="Picture 11" descr="A picture containing text&#10;&#10;Description automatically generated">
                <a:extLst>
                  <a:ext uri="{FF2B5EF4-FFF2-40B4-BE49-F238E27FC236}">
                    <a16:creationId xmlns:a16="http://schemas.microsoft.com/office/drawing/2014/main" id="{D65625EF-D92B-4D38-A026-7B2925F9C466}"/>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3" name="Rectangle 2"/>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pic>
        <p:nvPicPr>
          <p:cNvPr id="13" name="Picture 12">
            <a:extLst>
              <a:ext uri="{FF2B5EF4-FFF2-40B4-BE49-F238E27FC236}">
                <a16:creationId xmlns:a16="http://schemas.microsoft.com/office/drawing/2014/main" id="{85C11815-BC5C-44EA-8ED3-BBE32AFFAC53}"/>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5823574" y="214090"/>
            <a:ext cx="2863934" cy="4088035"/>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92882353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370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anim calcmode="lin" valueType="num">
                                      <p:cBhvr>
                                        <p:cTn id="8" dur="2000" fill="hold"/>
                                        <p:tgtEl>
                                          <p:spTgt spid="5"/>
                                        </p:tgtEl>
                                        <p:attrNameLst>
                                          <p:attrName>ppt_x</p:attrName>
                                        </p:attrNameLst>
                                      </p:cBhvr>
                                      <p:tavLst>
                                        <p:tav tm="0">
                                          <p:val>
                                            <p:strVal val="#ppt_x"/>
                                          </p:val>
                                        </p:tav>
                                        <p:tav tm="100000">
                                          <p:val>
                                            <p:strVal val="#ppt_x"/>
                                          </p:val>
                                        </p:tav>
                                      </p:tavLst>
                                    </p:anim>
                                    <p:anim calcmode="lin" valueType="num">
                                      <p:cBhvr>
                                        <p:cTn id="9" dur="2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840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900"/>
                                        <p:tgtEl>
                                          <p:spTgt spid="6"/>
                                        </p:tgtEl>
                                      </p:cBhvr>
                                    </p:animEffect>
                                    <p:anim calcmode="lin" valueType="num">
                                      <p:cBhvr>
                                        <p:cTn id="13" dur="1900" fill="hold"/>
                                        <p:tgtEl>
                                          <p:spTgt spid="6"/>
                                        </p:tgtEl>
                                        <p:attrNameLst>
                                          <p:attrName>ppt_x</p:attrName>
                                        </p:attrNameLst>
                                      </p:cBhvr>
                                      <p:tavLst>
                                        <p:tav tm="0">
                                          <p:val>
                                            <p:strVal val="#ppt_x"/>
                                          </p:val>
                                        </p:tav>
                                        <p:tav tm="100000">
                                          <p:val>
                                            <p:strVal val="#ppt_x"/>
                                          </p:val>
                                        </p:tav>
                                      </p:tavLst>
                                    </p:anim>
                                    <p:anim calcmode="lin" valueType="num">
                                      <p:cBhvr>
                                        <p:cTn id="14" dur="19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600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2300"/>
                                        <p:tgtEl>
                                          <p:spTgt spid="7"/>
                                        </p:tgtEl>
                                      </p:cBhvr>
                                    </p:animEffect>
                                    <p:anim calcmode="lin" valueType="num">
                                      <p:cBhvr>
                                        <p:cTn id="18" dur="2300" fill="hold"/>
                                        <p:tgtEl>
                                          <p:spTgt spid="7"/>
                                        </p:tgtEl>
                                        <p:attrNameLst>
                                          <p:attrName>ppt_x</p:attrName>
                                        </p:attrNameLst>
                                      </p:cBhvr>
                                      <p:tavLst>
                                        <p:tav tm="0">
                                          <p:val>
                                            <p:strVal val="#ppt_x"/>
                                          </p:val>
                                        </p:tav>
                                        <p:tav tm="100000">
                                          <p:val>
                                            <p:strVal val="#ppt_x"/>
                                          </p:val>
                                        </p:tav>
                                      </p:tavLst>
                                    </p:anim>
                                    <p:anim calcmode="lin" valueType="num">
                                      <p:cBhvr>
                                        <p:cTn id="19" dur="23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34">
            <a:extLst>
              <a:ext uri="{FF2B5EF4-FFF2-40B4-BE49-F238E27FC236}">
                <a16:creationId xmlns:a16="http://schemas.microsoft.com/office/drawing/2014/main" id="{CDA21B7F-BA06-9F9B-6562-0FFDFFFD799B}"/>
              </a:ext>
            </a:extLst>
          </p:cNvPr>
          <p:cNvSpPr txBox="1"/>
          <p:nvPr/>
        </p:nvSpPr>
        <p:spPr>
          <a:xfrm>
            <a:off x="0" y="133350"/>
            <a:ext cx="9143999" cy="401816"/>
          </a:xfrm>
          <a:prstGeom prst="rect">
            <a:avLst/>
          </a:prstGeom>
          <a:solidFill>
            <a:srgbClr val="2C987E"/>
          </a:solidFill>
          <a:ln>
            <a:noFill/>
          </a:ln>
        </p:spPr>
        <p:style>
          <a:lnRef idx="2">
            <a:schemeClr val="accent5">
              <a:shade val="50000"/>
            </a:schemeClr>
          </a:lnRef>
          <a:fillRef idx="1">
            <a:schemeClr val="accent5"/>
          </a:fillRef>
          <a:effectRef idx="0">
            <a:schemeClr val="accent5"/>
          </a:effectRef>
          <a:fontRef idx="minor">
            <a:schemeClr val="lt1"/>
          </a:fontRef>
        </p:style>
        <p:txBody>
          <a:bodyPr wrap="square" lIns="93128" tIns="46565" rIns="93128" bIns="46565" rtlCol="0">
            <a:spAutoFit/>
          </a:bodyPr>
          <a:lstStyle/>
          <a:p>
            <a:pPr marL="0" lvl="1">
              <a:tabLst>
                <a:tab pos="692185" algn="l"/>
              </a:tabLst>
            </a:pPr>
            <a:r>
              <a:rPr lang="it-IT" sz="2000" b="1" dirty="0">
                <a:solidFill>
                  <a:schemeClr val="bg1"/>
                </a:solidFill>
                <a:latin typeface="Candara" pitchFamily="34" charset="0"/>
              </a:rPr>
              <a:t>A. Uang</a:t>
            </a:r>
            <a:endParaRPr lang="en-US" sz="2000" b="1" dirty="0">
              <a:solidFill>
                <a:schemeClr val="bg1"/>
              </a:solidFill>
              <a:latin typeface="Candara" pitchFamily="34" charset="0"/>
            </a:endParaRPr>
          </a:p>
        </p:txBody>
      </p:sp>
      <p:grpSp>
        <p:nvGrpSpPr>
          <p:cNvPr id="4" name="Group 3">
            <a:extLst>
              <a:ext uri="{FF2B5EF4-FFF2-40B4-BE49-F238E27FC236}">
                <a16:creationId xmlns:a16="http://schemas.microsoft.com/office/drawing/2014/main" id="{3A28702D-B9BB-9CDA-BC39-68AFBBE16212}"/>
              </a:ext>
            </a:extLst>
          </p:cNvPr>
          <p:cNvGrpSpPr/>
          <p:nvPr/>
        </p:nvGrpSpPr>
        <p:grpSpPr>
          <a:xfrm>
            <a:off x="12551" y="4320996"/>
            <a:ext cx="9144000" cy="841375"/>
            <a:chOff x="0" y="4302125"/>
            <a:chExt cx="9144000" cy="841375"/>
          </a:xfrm>
        </p:grpSpPr>
        <p:grpSp>
          <p:nvGrpSpPr>
            <p:cNvPr id="5" name="Group 4">
              <a:extLst>
                <a:ext uri="{FF2B5EF4-FFF2-40B4-BE49-F238E27FC236}">
                  <a16:creationId xmlns:a16="http://schemas.microsoft.com/office/drawing/2014/main" id="{B4635115-5331-BD91-99E7-BBD5C67404CE}"/>
                </a:ext>
              </a:extLst>
            </p:cNvPr>
            <p:cNvGrpSpPr/>
            <p:nvPr/>
          </p:nvGrpSpPr>
          <p:grpSpPr>
            <a:xfrm>
              <a:off x="0" y="4302125"/>
              <a:ext cx="9144000" cy="841375"/>
              <a:chOff x="0" y="4302125"/>
              <a:chExt cx="9144000" cy="841375"/>
            </a:xfrm>
          </p:grpSpPr>
          <p:grpSp>
            <p:nvGrpSpPr>
              <p:cNvPr id="7" name="Group 6">
                <a:extLst>
                  <a:ext uri="{FF2B5EF4-FFF2-40B4-BE49-F238E27FC236}">
                    <a16:creationId xmlns:a16="http://schemas.microsoft.com/office/drawing/2014/main" id="{2524FE84-F3D0-8A68-01EF-581A81812899}"/>
                  </a:ext>
                </a:extLst>
              </p:cNvPr>
              <p:cNvGrpSpPr/>
              <p:nvPr/>
            </p:nvGrpSpPr>
            <p:grpSpPr>
              <a:xfrm>
                <a:off x="0" y="4302125"/>
                <a:ext cx="9144000" cy="841375"/>
                <a:chOff x="0" y="4302125"/>
                <a:chExt cx="9144000" cy="841375"/>
              </a:xfrm>
            </p:grpSpPr>
            <p:pic>
              <p:nvPicPr>
                <p:cNvPr id="9" name="Picture 2" descr="E:\ELISA\ERLANGGA LISA\2017\TEMPLATE PPT\SMP PPKN kelas X kelompok wajib\SMP PPKN kelas X kelompok wajib.png">
                  <a:extLst>
                    <a:ext uri="{FF2B5EF4-FFF2-40B4-BE49-F238E27FC236}">
                      <a16:creationId xmlns:a16="http://schemas.microsoft.com/office/drawing/2014/main" id="{AEFE2516-686E-2A3C-F9D4-DD50B7573C91}"/>
                    </a:ext>
                  </a:extLst>
                </p:cNvPr>
                <p:cNvPicPr>
                  <a:picLocks noChangeAspect="1" noChangeArrowheads="1"/>
                </p:cNvPicPr>
                <p:nvPr/>
              </p:nvPicPr>
              <p:blipFill>
                <a:blip r:embed="rId2" cstate="print"/>
                <a:srcRect/>
                <a:stretch>
                  <a:fillRect/>
                </a:stretch>
              </p:blipFill>
              <p:spPr bwMode="auto">
                <a:xfrm>
                  <a:off x="0" y="4302125"/>
                  <a:ext cx="9144000" cy="841375"/>
                </a:xfrm>
                <a:prstGeom prst="rect">
                  <a:avLst/>
                </a:prstGeom>
                <a:noFill/>
              </p:spPr>
            </p:pic>
            <p:sp>
              <p:nvSpPr>
                <p:cNvPr id="10" name="TextBox 16">
                  <a:extLst>
                    <a:ext uri="{FF2B5EF4-FFF2-40B4-BE49-F238E27FC236}">
                      <a16:creationId xmlns:a16="http://schemas.microsoft.com/office/drawing/2014/main" id="{DCAFC76D-6382-D69B-6668-7CDA2B957772}"/>
                    </a:ext>
                  </a:extLst>
                </p:cNvPr>
                <p:cNvSpPr txBox="1"/>
                <p:nvPr/>
              </p:nvSpPr>
              <p:spPr>
                <a:xfrm>
                  <a:off x="2057400" y="4732407"/>
                  <a:ext cx="5334000" cy="353943"/>
                </a:xfrm>
                <a:prstGeom prst="rect">
                  <a:avLst/>
                </a:prstGeom>
                <a:solidFill>
                  <a:srgbClr val="FFC000"/>
                </a:solidFill>
              </p:spPr>
              <p:txBody>
                <a:bodyPr wrap="square" rtlCol="0">
                  <a:spAutoFit/>
                </a:bodyPr>
                <a:lstStyle/>
                <a:p>
                  <a:r>
                    <a:rPr lang="en-US" sz="1700" b="1" dirty="0">
                      <a:solidFill>
                        <a:srgbClr val="002060"/>
                      </a:solidFill>
                      <a:latin typeface="Arial" pitchFamily="34" charset="0"/>
                      <a:cs typeface="Arial" pitchFamily="34" charset="0"/>
                    </a:rPr>
                    <a:t>IPS EKONOMI </a:t>
                  </a:r>
                </a:p>
              </p:txBody>
            </p:sp>
          </p:grpSp>
          <p:pic>
            <p:nvPicPr>
              <p:cNvPr id="8" name="Picture 7" descr="A picture containing text&#10;&#10;Description automatically generated">
                <a:extLst>
                  <a:ext uri="{FF2B5EF4-FFF2-40B4-BE49-F238E27FC236}">
                    <a16:creationId xmlns:a16="http://schemas.microsoft.com/office/drawing/2014/main" id="{2BB9B8D0-FE73-33F6-813D-AA1A3FF4EAAF}"/>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6" name="Rectangle 5">
              <a:extLst>
                <a:ext uri="{FF2B5EF4-FFF2-40B4-BE49-F238E27FC236}">
                  <a16:creationId xmlns:a16="http://schemas.microsoft.com/office/drawing/2014/main" id="{336417B2-81ED-C481-E30C-1AA3E3C789EA}"/>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11" name="TextBox 10">
            <a:extLst>
              <a:ext uri="{FF2B5EF4-FFF2-40B4-BE49-F238E27FC236}">
                <a16:creationId xmlns:a16="http://schemas.microsoft.com/office/drawing/2014/main" id="{8665A58D-94BA-4020-5255-92570917A957}"/>
              </a:ext>
            </a:extLst>
          </p:cNvPr>
          <p:cNvSpPr txBox="1"/>
          <p:nvPr/>
        </p:nvSpPr>
        <p:spPr>
          <a:xfrm>
            <a:off x="152400" y="666750"/>
            <a:ext cx="2514599" cy="369332"/>
          </a:xfrm>
          <a:prstGeom prst="rect">
            <a:avLst/>
          </a:prstGeom>
          <a:solidFill>
            <a:schemeClr val="bg2">
              <a:lumMod val="75000"/>
            </a:schemeClr>
          </a:solidFill>
        </p:spPr>
        <p:txBody>
          <a:bodyPr wrap="square">
            <a:spAutoFit/>
          </a:bodyPr>
          <a:lstStyle/>
          <a:p>
            <a:r>
              <a:rPr lang="en-US" b="1" dirty="0"/>
              <a:t>6. </a:t>
            </a:r>
            <a:r>
              <a:rPr lang="en-US" b="1" dirty="0" err="1"/>
              <a:t>Standar</a:t>
            </a:r>
            <a:r>
              <a:rPr lang="en-US" b="1" dirty="0"/>
              <a:t> Mata Uang</a:t>
            </a:r>
          </a:p>
        </p:txBody>
      </p:sp>
      <p:sp>
        <p:nvSpPr>
          <p:cNvPr id="13" name="TextBox 12">
            <a:extLst>
              <a:ext uri="{FF2B5EF4-FFF2-40B4-BE49-F238E27FC236}">
                <a16:creationId xmlns:a16="http://schemas.microsoft.com/office/drawing/2014/main" id="{030DCCBE-F46A-BE4A-5E49-F5BE041600CB}"/>
              </a:ext>
            </a:extLst>
          </p:cNvPr>
          <p:cNvSpPr txBox="1"/>
          <p:nvPr/>
        </p:nvSpPr>
        <p:spPr>
          <a:xfrm>
            <a:off x="361726" y="1120706"/>
            <a:ext cx="3416449" cy="307777"/>
          </a:xfrm>
          <a:prstGeom prst="rect">
            <a:avLst/>
          </a:prstGeom>
          <a:noFill/>
        </p:spPr>
        <p:txBody>
          <a:bodyPr wrap="square" rtlCol="0">
            <a:spAutoFit/>
          </a:bodyPr>
          <a:lstStyle/>
          <a:p>
            <a:r>
              <a:rPr lang="id-ID" sz="1400" b="1" dirty="0"/>
              <a:t>b. Standar Kertas</a:t>
            </a:r>
            <a:endParaRPr lang="id-ID" sz="1400" b="1" i="1" dirty="0"/>
          </a:p>
        </p:txBody>
      </p:sp>
      <p:sp>
        <p:nvSpPr>
          <p:cNvPr id="2" name="TextBox 1">
            <a:extLst>
              <a:ext uri="{FF2B5EF4-FFF2-40B4-BE49-F238E27FC236}">
                <a16:creationId xmlns:a16="http://schemas.microsoft.com/office/drawing/2014/main" id="{03EA0DFC-E415-6F38-A7EC-8CBA030D5955}"/>
              </a:ext>
            </a:extLst>
          </p:cNvPr>
          <p:cNvSpPr txBox="1"/>
          <p:nvPr/>
        </p:nvSpPr>
        <p:spPr>
          <a:xfrm>
            <a:off x="545951" y="1390960"/>
            <a:ext cx="7848600" cy="1169551"/>
          </a:xfrm>
          <a:prstGeom prst="rect">
            <a:avLst/>
          </a:prstGeom>
          <a:noFill/>
        </p:spPr>
        <p:txBody>
          <a:bodyPr wrap="square" rtlCol="0">
            <a:spAutoFit/>
          </a:bodyPr>
          <a:lstStyle/>
          <a:p>
            <a:pPr algn="just"/>
            <a:r>
              <a:rPr lang="id-ID" sz="1400" dirty="0"/>
              <a:t>Apabila dalam suatu negara beredar uang kertas dalam jumlah tidak terbatas, dan uang itu tidak dijamin atau tidak bisa ditukar dengan emas, maka negara tersebut menganut standar kertas. Agar dapat berfungsi dengan baik, perekonomian internasional memerlukan sistem moneter internasional yang juga berfungsi dengan baik. Sistem moneter internasional terkait dengan penentuan kurs (nilai tukar) mata uang.</a:t>
            </a:r>
          </a:p>
        </p:txBody>
      </p:sp>
      <p:sp>
        <p:nvSpPr>
          <p:cNvPr id="15" name="TextBox 14">
            <a:extLst>
              <a:ext uri="{FF2B5EF4-FFF2-40B4-BE49-F238E27FC236}">
                <a16:creationId xmlns:a16="http://schemas.microsoft.com/office/drawing/2014/main" id="{18AB8DB6-1516-1CE4-0F75-1BDD61D8A1D7}"/>
              </a:ext>
            </a:extLst>
          </p:cNvPr>
          <p:cNvSpPr txBox="1"/>
          <p:nvPr/>
        </p:nvSpPr>
        <p:spPr>
          <a:xfrm>
            <a:off x="152400" y="2621461"/>
            <a:ext cx="3625775" cy="369332"/>
          </a:xfrm>
          <a:prstGeom prst="rect">
            <a:avLst/>
          </a:prstGeom>
          <a:solidFill>
            <a:schemeClr val="bg2">
              <a:lumMod val="75000"/>
            </a:schemeClr>
          </a:solidFill>
        </p:spPr>
        <p:txBody>
          <a:bodyPr wrap="square">
            <a:spAutoFit/>
          </a:bodyPr>
          <a:lstStyle/>
          <a:p>
            <a:r>
              <a:rPr lang="en-US" b="1" dirty="0"/>
              <a:t>7. </a:t>
            </a:r>
            <a:r>
              <a:rPr lang="en-US" b="1" dirty="0" err="1"/>
              <a:t>Unsur</a:t>
            </a:r>
            <a:r>
              <a:rPr lang="en-US" b="1" dirty="0"/>
              <a:t> </a:t>
            </a:r>
            <a:r>
              <a:rPr lang="en-US" b="1" dirty="0" err="1"/>
              <a:t>Pengaman</a:t>
            </a:r>
            <a:r>
              <a:rPr lang="en-US" b="1" dirty="0"/>
              <a:t> Uang Rupiah</a:t>
            </a:r>
          </a:p>
        </p:txBody>
      </p:sp>
      <p:sp>
        <p:nvSpPr>
          <p:cNvPr id="16" name="TextBox 15">
            <a:extLst>
              <a:ext uri="{FF2B5EF4-FFF2-40B4-BE49-F238E27FC236}">
                <a16:creationId xmlns:a16="http://schemas.microsoft.com/office/drawing/2014/main" id="{F7A60B2F-F10C-AE8B-898F-892E3D69488F}"/>
              </a:ext>
            </a:extLst>
          </p:cNvPr>
          <p:cNvSpPr txBox="1"/>
          <p:nvPr/>
        </p:nvSpPr>
        <p:spPr>
          <a:xfrm>
            <a:off x="361726" y="3108370"/>
            <a:ext cx="7848600" cy="1384995"/>
          </a:xfrm>
          <a:prstGeom prst="rect">
            <a:avLst/>
          </a:prstGeom>
          <a:noFill/>
        </p:spPr>
        <p:txBody>
          <a:bodyPr wrap="square" rtlCol="0">
            <a:spAutoFit/>
          </a:bodyPr>
          <a:lstStyle/>
          <a:p>
            <a:pPr marL="342900" indent="-342900" algn="just">
              <a:buFont typeface="+mj-lt"/>
              <a:buAutoNum type="alphaLcPeriod"/>
            </a:pPr>
            <a:r>
              <a:rPr lang="id-ID" sz="1400" dirty="0"/>
              <a:t>Unsur pengaman yang terbuka </a:t>
            </a:r>
            <a:r>
              <a:rPr lang="id-ID" sz="1400" i="1" dirty="0"/>
              <a:t>(</a:t>
            </a:r>
            <a:r>
              <a:rPr lang="id-ID" sz="1400" i="1" dirty="0" err="1"/>
              <a:t>overt</a:t>
            </a:r>
            <a:r>
              <a:rPr lang="id-ID" sz="1400" i="1" dirty="0"/>
              <a:t> </a:t>
            </a:r>
            <a:r>
              <a:rPr lang="id-ID" sz="1400" i="1" dirty="0" err="1"/>
              <a:t>security</a:t>
            </a:r>
            <a:r>
              <a:rPr lang="id-ID" sz="1400" i="1" dirty="0"/>
              <a:t> </a:t>
            </a:r>
            <a:r>
              <a:rPr lang="id-ID" sz="1400" i="1" dirty="0" err="1"/>
              <a:t>features</a:t>
            </a:r>
            <a:r>
              <a:rPr lang="id-ID" sz="1400" i="1" dirty="0"/>
              <a:t>). </a:t>
            </a:r>
            <a:r>
              <a:rPr lang="id-ID" sz="1400" dirty="0"/>
              <a:t>Unsur pengaman terbuka dapat dilihat dengan mudah oleh masyarakat. Pendeteksian unsur pengaman dapat dilakukan dengan mata telanjang (kasatmata), perabaan tangan, dan peralatan sederhana.</a:t>
            </a:r>
          </a:p>
          <a:p>
            <a:pPr marL="342900" indent="-342900" algn="just">
              <a:buFont typeface="+mj-lt"/>
              <a:buAutoNum type="alphaLcPeriod"/>
            </a:pPr>
            <a:r>
              <a:rPr lang="id-ID" sz="1400" dirty="0"/>
              <a:t>Unsur pengaman yang tidak terbuka </a:t>
            </a:r>
            <a:r>
              <a:rPr lang="id-ID" sz="1400" i="1" dirty="0"/>
              <a:t>(</a:t>
            </a:r>
            <a:r>
              <a:rPr lang="id-ID" sz="1400" i="1" dirty="0" err="1"/>
              <a:t>covert</a:t>
            </a:r>
            <a:r>
              <a:rPr lang="id-ID" sz="1400" i="1" dirty="0"/>
              <a:t> </a:t>
            </a:r>
            <a:r>
              <a:rPr lang="id-ID" sz="1400" i="1" dirty="0" err="1"/>
              <a:t>security</a:t>
            </a:r>
            <a:r>
              <a:rPr lang="id-ID" sz="1400" i="1" dirty="0"/>
              <a:t> </a:t>
            </a:r>
            <a:r>
              <a:rPr lang="id-ID" sz="1400" i="1" dirty="0" err="1"/>
              <a:t>features</a:t>
            </a:r>
            <a:r>
              <a:rPr lang="id-ID" sz="1400" i="1" dirty="0"/>
              <a:t>). </a:t>
            </a:r>
            <a:r>
              <a:rPr lang="id-ID" sz="1400" dirty="0"/>
              <a:t>Pendeteksian unsur pengaman yang tidak terbuka hanya dapat dilakukan dengan mesin yang memiliki sensor dengan tingkat kepastian dan kecepatan yang cukup tinggi. </a:t>
            </a:r>
            <a:endParaRPr lang="id-ID" sz="1400" i="1" dirty="0"/>
          </a:p>
        </p:txBody>
      </p:sp>
    </p:spTree>
    <p:extLst>
      <p:ext uri="{BB962C8B-B14F-4D97-AF65-F5344CB8AC3E}">
        <p14:creationId xmlns:p14="http://schemas.microsoft.com/office/powerpoint/2010/main" val="213311141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25">
            <a:extLst>
              <a:ext uri="{FF2B5EF4-FFF2-40B4-BE49-F238E27FC236}">
                <a16:creationId xmlns:a16="http://schemas.microsoft.com/office/drawing/2014/main" id="{8ADE7112-4FDF-483B-88C3-D64179EB066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158730" y="2495550"/>
            <a:ext cx="2701634" cy="1188720"/>
          </a:xfrm>
          <a:prstGeom prst="rect">
            <a:avLst/>
          </a:prstGeom>
        </p:spPr>
      </p:pic>
      <p:sp>
        <p:nvSpPr>
          <p:cNvPr id="11" name="TextBox 34"/>
          <p:cNvSpPr txBox="1"/>
          <p:nvPr/>
        </p:nvSpPr>
        <p:spPr>
          <a:xfrm>
            <a:off x="0" y="133350"/>
            <a:ext cx="9143999" cy="401816"/>
          </a:xfrm>
          <a:prstGeom prst="rect">
            <a:avLst/>
          </a:prstGeom>
          <a:solidFill>
            <a:srgbClr val="2C987E"/>
          </a:solidFill>
          <a:ln>
            <a:noFill/>
          </a:ln>
        </p:spPr>
        <p:style>
          <a:lnRef idx="2">
            <a:schemeClr val="accent5">
              <a:shade val="50000"/>
            </a:schemeClr>
          </a:lnRef>
          <a:fillRef idx="1">
            <a:schemeClr val="accent5"/>
          </a:fillRef>
          <a:effectRef idx="0">
            <a:schemeClr val="accent5"/>
          </a:effectRef>
          <a:fontRef idx="minor">
            <a:schemeClr val="lt1"/>
          </a:fontRef>
        </p:style>
        <p:txBody>
          <a:bodyPr wrap="square" lIns="93128" tIns="46565" rIns="93128" bIns="46565" rtlCol="0">
            <a:spAutoFit/>
          </a:bodyPr>
          <a:lstStyle/>
          <a:p>
            <a:pPr marL="0" lvl="1">
              <a:tabLst>
                <a:tab pos="692185" algn="l"/>
              </a:tabLst>
            </a:pPr>
            <a:r>
              <a:rPr lang="it-IT" sz="2000" b="1" dirty="0">
                <a:solidFill>
                  <a:schemeClr val="bg1"/>
                </a:solidFill>
                <a:latin typeface="Candara" pitchFamily="34" charset="0"/>
              </a:rPr>
              <a:t>A. Uang</a:t>
            </a:r>
            <a:endParaRPr lang="en-US" sz="2000" b="1" dirty="0">
              <a:solidFill>
                <a:schemeClr val="bg1"/>
              </a:solidFill>
              <a:latin typeface="Candara" pitchFamily="34" charset="0"/>
            </a:endParaRPr>
          </a:p>
        </p:txBody>
      </p:sp>
      <p:grpSp>
        <p:nvGrpSpPr>
          <p:cNvPr id="9" name="Group 8"/>
          <p:cNvGrpSpPr/>
          <p:nvPr/>
        </p:nvGrpSpPr>
        <p:grpSpPr>
          <a:xfrm>
            <a:off x="12551" y="4320996"/>
            <a:ext cx="9144000" cy="841375"/>
            <a:chOff x="0" y="4302125"/>
            <a:chExt cx="9144000" cy="841375"/>
          </a:xfrm>
        </p:grpSpPr>
        <p:grpSp>
          <p:nvGrpSpPr>
            <p:cNvPr id="10" name="Group 9"/>
            <p:cNvGrpSpPr/>
            <p:nvPr/>
          </p:nvGrpSpPr>
          <p:grpSpPr>
            <a:xfrm>
              <a:off x="0" y="4302125"/>
              <a:ext cx="9144000" cy="841375"/>
              <a:chOff x="0" y="4302125"/>
              <a:chExt cx="9144000" cy="841375"/>
            </a:xfrm>
          </p:grpSpPr>
          <p:grpSp>
            <p:nvGrpSpPr>
              <p:cNvPr id="13" name="Group 12"/>
              <p:cNvGrpSpPr/>
              <p:nvPr/>
            </p:nvGrpSpPr>
            <p:grpSpPr>
              <a:xfrm>
                <a:off x="0" y="4302125"/>
                <a:ext cx="9144000" cy="841375"/>
                <a:chOff x="0" y="4302125"/>
                <a:chExt cx="9144000" cy="841375"/>
              </a:xfrm>
            </p:grpSpPr>
            <p:pic>
              <p:nvPicPr>
                <p:cNvPr id="15" name="Picture 2" descr="E:\ELISA\ERLANGGA LISA\2017\TEMPLATE PPT\SMP PPKN kelas X kelompok wajib\SMP PPKN kelas X kelompok wajib.png"/>
                <p:cNvPicPr>
                  <a:picLocks noChangeAspect="1" noChangeArrowheads="1"/>
                </p:cNvPicPr>
                <p:nvPr/>
              </p:nvPicPr>
              <p:blipFill>
                <a:blip r:embed="rId4" cstate="print"/>
                <a:srcRect/>
                <a:stretch>
                  <a:fillRect/>
                </a:stretch>
              </p:blipFill>
              <p:spPr bwMode="auto">
                <a:xfrm>
                  <a:off x="0" y="4302125"/>
                  <a:ext cx="9144000" cy="841375"/>
                </a:xfrm>
                <a:prstGeom prst="rect">
                  <a:avLst/>
                </a:prstGeom>
                <a:noFill/>
              </p:spPr>
            </p:pic>
            <p:sp>
              <p:nvSpPr>
                <p:cNvPr id="22" name="TextBox 16"/>
                <p:cNvSpPr txBox="1"/>
                <p:nvPr/>
              </p:nvSpPr>
              <p:spPr>
                <a:xfrm>
                  <a:off x="2057400" y="4732407"/>
                  <a:ext cx="5334000" cy="353943"/>
                </a:xfrm>
                <a:prstGeom prst="rect">
                  <a:avLst/>
                </a:prstGeom>
                <a:solidFill>
                  <a:srgbClr val="FFC000"/>
                </a:solidFill>
              </p:spPr>
              <p:txBody>
                <a:bodyPr wrap="square" rtlCol="0">
                  <a:spAutoFit/>
                </a:bodyPr>
                <a:lstStyle/>
                <a:p>
                  <a:r>
                    <a:rPr lang="en-US" sz="1700" b="1" dirty="0">
                      <a:solidFill>
                        <a:srgbClr val="002060"/>
                      </a:solidFill>
                      <a:latin typeface="Arial" pitchFamily="34" charset="0"/>
                      <a:cs typeface="Arial" pitchFamily="34" charset="0"/>
                    </a:rPr>
                    <a:t>IPS EKONOMI </a:t>
                  </a:r>
                </a:p>
              </p:txBody>
            </p:sp>
          </p:grpSp>
          <p:pic>
            <p:nvPicPr>
              <p:cNvPr id="14" name="Picture 13" descr="A picture containing text&#10;&#10;Description automatically generated">
                <a:extLst>
                  <a:ext uri="{FF2B5EF4-FFF2-40B4-BE49-F238E27FC236}">
                    <a16:creationId xmlns:a16="http://schemas.microsoft.com/office/drawing/2014/main" id="{D65625EF-D92B-4D38-A026-7B2925F9C466}"/>
                  </a:ext>
                </a:extLst>
              </p:cNvPr>
              <p:cNvPicPr>
                <a:picLocks noChangeAspect="1"/>
              </p:cNvPicPr>
              <p:nvPr/>
            </p:nvPicPr>
            <p:blipFill rotWithShape="1">
              <a:blip r:embed="rId5" cstate="screen">
                <a:extLst>
                  <a:ext uri="{BEBA8EAE-BF5A-486C-A8C5-ECC9F3942E4B}">
                    <a14:imgProps xmlns:a14="http://schemas.microsoft.com/office/drawing/2010/main">
                      <a14:imgLayer r:embed="rId6">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12" name="Rectangle 11"/>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16" name="TextBox 15">
            <a:extLst>
              <a:ext uri="{FF2B5EF4-FFF2-40B4-BE49-F238E27FC236}">
                <a16:creationId xmlns:a16="http://schemas.microsoft.com/office/drawing/2014/main" id="{7C031EFC-7AA9-4297-BAB0-3B5B67E845A7}"/>
              </a:ext>
            </a:extLst>
          </p:cNvPr>
          <p:cNvSpPr txBox="1"/>
          <p:nvPr/>
        </p:nvSpPr>
        <p:spPr>
          <a:xfrm>
            <a:off x="216050" y="594665"/>
            <a:ext cx="2984350" cy="338554"/>
          </a:xfrm>
          <a:prstGeom prst="rect">
            <a:avLst/>
          </a:prstGeom>
          <a:solidFill>
            <a:schemeClr val="bg2">
              <a:lumMod val="75000"/>
            </a:schemeClr>
          </a:solidFill>
        </p:spPr>
        <p:txBody>
          <a:bodyPr wrap="square">
            <a:spAutoFit/>
          </a:bodyPr>
          <a:lstStyle/>
          <a:p>
            <a:r>
              <a:rPr lang="en-US" sz="1600" b="1" dirty="0"/>
              <a:t>8. Alat </a:t>
            </a:r>
            <a:r>
              <a:rPr lang="en-US" sz="1600" b="1" dirty="0" err="1"/>
              <a:t>Pembayaran</a:t>
            </a:r>
            <a:r>
              <a:rPr lang="en-US" sz="1600" b="1" dirty="0"/>
              <a:t> </a:t>
            </a:r>
            <a:r>
              <a:rPr lang="en-US" sz="1600" b="1" dirty="0" err="1"/>
              <a:t>Nontunai</a:t>
            </a:r>
            <a:endParaRPr lang="en-US" sz="1600" b="1" dirty="0"/>
          </a:p>
        </p:txBody>
      </p:sp>
      <p:sp>
        <p:nvSpPr>
          <p:cNvPr id="18" name="TextBox 17">
            <a:extLst>
              <a:ext uri="{FF2B5EF4-FFF2-40B4-BE49-F238E27FC236}">
                <a16:creationId xmlns:a16="http://schemas.microsoft.com/office/drawing/2014/main" id="{E1173A66-619D-44C3-8295-6C85B1BF6627}"/>
              </a:ext>
            </a:extLst>
          </p:cNvPr>
          <p:cNvSpPr txBox="1"/>
          <p:nvPr/>
        </p:nvSpPr>
        <p:spPr>
          <a:xfrm>
            <a:off x="216051" y="1358979"/>
            <a:ext cx="4203550" cy="2554545"/>
          </a:xfrm>
          <a:prstGeom prst="rect">
            <a:avLst/>
          </a:prstGeom>
          <a:solidFill>
            <a:schemeClr val="bg2">
              <a:lumMod val="90000"/>
            </a:schemeClr>
          </a:solidFill>
        </p:spPr>
        <p:txBody>
          <a:bodyPr wrap="square">
            <a:spAutoFit/>
          </a:bodyPr>
          <a:lstStyle/>
          <a:p>
            <a:pPr marL="342900" indent="-342900">
              <a:buFont typeface="+mj-lt"/>
              <a:buAutoNum type="alphaLcPeriod"/>
            </a:pPr>
            <a:r>
              <a:rPr lang="en-US" sz="1600" b="1" dirty="0" err="1"/>
              <a:t>Pengertian</a:t>
            </a:r>
            <a:r>
              <a:rPr lang="en-US" sz="1600" b="1" dirty="0"/>
              <a:t> Alat </a:t>
            </a:r>
            <a:r>
              <a:rPr lang="en-US" sz="1600" b="1" dirty="0" err="1"/>
              <a:t>Pembayaran</a:t>
            </a:r>
            <a:r>
              <a:rPr lang="en-US" sz="1600" b="1" dirty="0"/>
              <a:t> </a:t>
            </a:r>
            <a:r>
              <a:rPr lang="en-US" sz="1600" b="1" dirty="0" err="1"/>
              <a:t>Nontunai</a:t>
            </a:r>
            <a:endParaRPr lang="en-US" sz="1600" b="1" dirty="0"/>
          </a:p>
          <a:p>
            <a:pPr marL="342900" indent="-342900">
              <a:buFont typeface="+mj-lt"/>
              <a:buAutoNum type="alphaLcPeriod"/>
            </a:pPr>
            <a:endParaRPr lang="en-US" sz="1600" b="1" dirty="0"/>
          </a:p>
          <a:p>
            <a:r>
              <a:rPr lang="en-US" sz="1600" dirty="0"/>
              <a:t>Alat </a:t>
            </a:r>
            <a:r>
              <a:rPr lang="en-US" sz="1600" dirty="0" err="1"/>
              <a:t>pembayaran</a:t>
            </a:r>
            <a:r>
              <a:rPr lang="en-US" sz="1600" dirty="0"/>
              <a:t> </a:t>
            </a:r>
            <a:r>
              <a:rPr lang="en-US" sz="1600" dirty="0" err="1"/>
              <a:t>nontunai</a:t>
            </a:r>
            <a:r>
              <a:rPr lang="en-US" sz="1600" dirty="0"/>
              <a:t> </a:t>
            </a:r>
            <a:r>
              <a:rPr lang="en-US" sz="1600" dirty="0" err="1"/>
              <a:t>merupakan</a:t>
            </a:r>
            <a:r>
              <a:rPr lang="en-US" sz="1600" dirty="0"/>
              <a:t> </a:t>
            </a:r>
            <a:r>
              <a:rPr lang="en-US" sz="1600" dirty="0" err="1"/>
              <a:t>metode</a:t>
            </a:r>
            <a:r>
              <a:rPr lang="en-US" sz="1600" dirty="0"/>
              <a:t> </a:t>
            </a:r>
            <a:r>
              <a:rPr lang="en-US" sz="1600" dirty="0" err="1"/>
              <a:t>pembayaran</a:t>
            </a:r>
            <a:r>
              <a:rPr lang="en-US" sz="1600" dirty="0"/>
              <a:t> </a:t>
            </a:r>
            <a:r>
              <a:rPr lang="en-US" sz="1600" dirty="0" err="1"/>
              <a:t>atas</a:t>
            </a:r>
            <a:r>
              <a:rPr lang="en-US" sz="1600" dirty="0"/>
              <a:t> </a:t>
            </a:r>
            <a:r>
              <a:rPr lang="en-US" sz="1600" dirty="0" err="1"/>
              <a:t>barang</a:t>
            </a:r>
            <a:r>
              <a:rPr lang="en-US" sz="1600" dirty="0"/>
              <a:t> dan </a:t>
            </a:r>
            <a:r>
              <a:rPr lang="en-US" sz="1600" dirty="0" err="1"/>
              <a:t>jasa</a:t>
            </a:r>
            <a:r>
              <a:rPr lang="en-US" sz="1600" dirty="0"/>
              <a:t> yang </a:t>
            </a:r>
            <a:r>
              <a:rPr lang="en-US" sz="1600" dirty="0" err="1"/>
              <a:t>tidak</a:t>
            </a:r>
            <a:r>
              <a:rPr lang="en-US" sz="1600" dirty="0"/>
              <a:t> </a:t>
            </a:r>
            <a:r>
              <a:rPr lang="en-US" sz="1600" dirty="0" err="1"/>
              <a:t>melibatkan</a:t>
            </a:r>
            <a:r>
              <a:rPr lang="en-US" sz="1600" dirty="0"/>
              <a:t> </a:t>
            </a:r>
            <a:r>
              <a:rPr lang="en-US" sz="1600" dirty="0" err="1"/>
              <a:t>pertukaran</a:t>
            </a:r>
            <a:r>
              <a:rPr lang="en-US" sz="1600" dirty="0"/>
              <a:t> uang </a:t>
            </a:r>
            <a:r>
              <a:rPr lang="en-US" sz="1600" dirty="0" err="1"/>
              <a:t>tunai</a:t>
            </a:r>
            <a:r>
              <a:rPr lang="en-US" sz="1600" dirty="0"/>
              <a:t>. Alat </a:t>
            </a:r>
            <a:r>
              <a:rPr lang="en-US" sz="1600" dirty="0" err="1"/>
              <a:t>pembayaran</a:t>
            </a:r>
            <a:r>
              <a:rPr lang="en-US" sz="1600" dirty="0"/>
              <a:t> </a:t>
            </a:r>
            <a:r>
              <a:rPr lang="en-US" sz="1600" dirty="0" err="1"/>
              <a:t>nontunai</a:t>
            </a:r>
            <a:r>
              <a:rPr lang="en-US" sz="1600" dirty="0"/>
              <a:t> </a:t>
            </a:r>
            <a:r>
              <a:rPr lang="en-US" sz="1600" dirty="0" err="1"/>
              <a:t>sudah</a:t>
            </a:r>
            <a:r>
              <a:rPr lang="en-US" sz="1600" dirty="0"/>
              <a:t> </a:t>
            </a:r>
            <a:r>
              <a:rPr lang="en-US" sz="1600" dirty="0" err="1"/>
              <a:t>berkembang</a:t>
            </a:r>
            <a:r>
              <a:rPr lang="en-US" sz="1600" dirty="0"/>
              <a:t> dan </a:t>
            </a:r>
            <a:r>
              <a:rPr lang="en-US" sz="1600" dirty="0" err="1"/>
              <a:t>semakin</a:t>
            </a:r>
            <a:r>
              <a:rPr lang="en-US" sz="1600" dirty="0"/>
              <a:t> </a:t>
            </a:r>
            <a:r>
              <a:rPr lang="en-US" sz="1600" dirty="0" err="1"/>
              <a:t>lazim</a:t>
            </a:r>
            <a:r>
              <a:rPr lang="en-US" sz="1600" dirty="0"/>
              <a:t> </a:t>
            </a:r>
            <a:r>
              <a:rPr lang="en-US" sz="1600" dirty="0" err="1"/>
              <a:t>digunakan</a:t>
            </a:r>
            <a:r>
              <a:rPr lang="en-US" sz="1600" dirty="0"/>
              <a:t> </a:t>
            </a:r>
            <a:r>
              <a:rPr lang="en-US" sz="1600" dirty="0" err="1"/>
              <a:t>masyarakat</a:t>
            </a:r>
            <a:r>
              <a:rPr lang="en-US" sz="1600" dirty="0"/>
              <a:t>. Alat </a:t>
            </a:r>
            <a:r>
              <a:rPr lang="en-US" sz="1600" dirty="0" err="1"/>
              <a:t>pembayaran</a:t>
            </a:r>
            <a:r>
              <a:rPr lang="en-US" sz="1600" dirty="0"/>
              <a:t> </a:t>
            </a:r>
            <a:r>
              <a:rPr lang="en-US" sz="1600" dirty="0" err="1"/>
              <a:t>nontunai</a:t>
            </a:r>
            <a:r>
              <a:rPr lang="en-US" sz="1600" dirty="0"/>
              <a:t> </a:t>
            </a:r>
            <a:r>
              <a:rPr lang="en-US" sz="1600" dirty="0" err="1"/>
              <a:t>memerlukan</a:t>
            </a:r>
            <a:r>
              <a:rPr lang="en-US" sz="1600" dirty="0"/>
              <a:t> </a:t>
            </a:r>
            <a:r>
              <a:rPr lang="en-US" sz="1600" dirty="0" err="1"/>
              <a:t>penggunaan</a:t>
            </a:r>
            <a:r>
              <a:rPr lang="en-US" sz="1600" dirty="0"/>
              <a:t> </a:t>
            </a:r>
            <a:r>
              <a:rPr lang="en-US" sz="1600" dirty="0" err="1"/>
              <a:t>satu</a:t>
            </a:r>
            <a:r>
              <a:rPr lang="en-US" sz="1600" dirty="0"/>
              <a:t> </a:t>
            </a:r>
            <a:r>
              <a:rPr lang="en-US" sz="1600" dirty="0" err="1"/>
              <a:t>atau</a:t>
            </a:r>
            <a:r>
              <a:rPr lang="en-US" sz="1600" dirty="0"/>
              <a:t> </a:t>
            </a:r>
            <a:r>
              <a:rPr lang="en-US" sz="1600" dirty="0" err="1"/>
              <a:t>lebih</a:t>
            </a:r>
            <a:r>
              <a:rPr lang="en-US" sz="1600" dirty="0"/>
              <a:t> bank </a:t>
            </a:r>
            <a:r>
              <a:rPr lang="en-US" sz="1600" dirty="0" err="1"/>
              <a:t>untuk</a:t>
            </a:r>
            <a:r>
              <a:rPr lang="en-US" sz="1600" dirty="0"/>
              <a:t> </a:t>
            </a:r>
            <a:r>
              <a:rPr lang="en-US" sz="1600" dirty="0" err="1"/>
              <a:t>menyelesaikan</a:t>
            </a:r>
            <a:r>
              <a:rPr lang="en-US" sz="1600" dirty="0"/>
              <a:t> </a:t>
            </a:r>
            <a:r>
              <a:rPr lang="en-US" sz="1600" dirty="0" err="1"/>
              <a:t>transaksi</a:t>
            </a:r>
            <a:r>
              <a:rPr lang="en-US" sz="1600" dirty="0"/>
              <a:t>.</a:t>
            </a:r>
          </a:p>
        </p:txBody>
      </p:sp>
      <p:pic>
        <p:nvPicPr>
          <p:cNvPr id="17" name="Picture 16">
            <a:extLst>
              <a:ext uri="{FF2B5EF4-FFF2-40B4-BE49-F238E27FC236}">
                <a16:creationId xmlns:a16="http://schemas.microsoft.com/office/drawing/2014/main" id="{8ADE7112-4FDF-483B-88C3-D64179EB066A}"/>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6158730" y="1346470"/>
            <a:ext cx="2701634" cy="1188720"/>
          </a:xfrm>
          <a:prstGeom prst="rect">
            <a:avLst/>
          </a:prstGeom>
        </p:spPr>
      </p:pic>
      <p:pic>
        <p:nvPicPr>
          <p:cNvPr id="19" name="Picture 18">
            <a:extLst>
              <a:ext uri="{FF2B5EF4-FFF2-40B4-BE49-F238E27FC236}">
                <a16:creationId xmlns:a16="http://schemas.microsoft.com/office/drawing/2014/main" id="{8ADE7112-4FDF-483B-88C3-D64179EB066A}"/>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4987809" y="2008313"/>
            <a:ext cx="1170921" cy="1188720"/>
          </a:xfrm>
          <a:prstGeom prst="rect">
            <a:avLst/>
          </a:prstGeom>
        </p:spPr>
      </p:pic>
    </p:spTree>
    <p:extLst>
      <p:ext uri="{BB962C8B-B14F-4D97-AF65-F5344CB8AC3E}">
        <p14:creationId xmlns:p14="http://schemas.microsoft.com/office/powerpoint/2010/main" val="405308166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34"/>
          <p:cNvSpPr txBox="1"/>
          <p:nvPr/>
        </p:nvSpPr>
        <p:spPr>
          <a:xfrm>
            <a:off x="0" y="133350"/>
            <a:ext cx="9143999" cy="401816"/>
          </a:xfrm>
          <a:prstGeom prst="rect">
            <a:avLst/>
          </a:prstGeom>
          <a:solidFill>
            <a:srgbClr val="2C987E"/>
          </a:solidFill>
          <a:ln>
            <a:noFill/>
          </a:ln>
        </p:spPr>
        <p:style>
          <a:lnRef idx="2">
            <a:schemeClr val="accent5">
              <a:shade val="50000"/>
            </a:schemeClr>
          </a:lnRef>
          <a:fillRef idx="1">
            <a:schemeClr val="accent5"/>
          </a:fillRef>
          <a:effectRef idx="0">
            <a:schemeClr val="accent5"/>
          </a:effectRef>
          <a:fontRef idx="minor">
            <a:schemeClr val="lt1"/>
          </a:fontRef>
        </p:style>
        <p:txBody>
          <a:bodyPr wrap="square" lIns="93128" tIns="46565" rIns="93128" bIns="46565" rtlCol="0">
            <a:spAutoFit/>
          </a:bodyPr>
          <a:lstStyle/>
          <a:p>
            <a:pPr marL="0" lvl="1">
              <a:tabLst>
                <a:tab pos="692185" algn="l"/>
              </a:tabLst>
            </a:pPr>
            <a:r>
              <a:rPr lang="it-IT" sz="2000" b="1" dirty="0">
                <a:solidFill>
                  <a:schemeClr val="bg1"/>
                </a:solidFill>
                <a:latin typeface="Candara" pitchFamily="34" charset="0"/>
              </a:rPr>
              <a:t>A. Uang</a:t>
            </a:r>
            <a:endParaRPr lang="en-US" sz="2000" b="1" dirty="0">
              <a:solidFill>
                <a:schemeClr val="bg1"/>
              </a:solidFill>
              <a:latin typeface="Candara" pitchFamily="34" charset="0"/>
            </a:endParaRPr>
          </a:p>
        </p:txBody>
      </p:sp>
      <p:grpSp>
        <p:nvGrpSpPr>
          <p:cNvPr id="9" name="Group 8"/>
          <p:cNvGrpSpPr/>
          <p:nvPr/>
        </p:nvGrpSpPr>
        <p:grpSpPr>
          <a:xfrm>
            <a:off x="12551" y="4320996"/>
            <a:ext cx="9144000" cy="841375"/>
            <a:chOff x="0" y="4302125"/>
            <a:chExt cx="9144000" cy="841375"/>
          </a:xfrm>
        </p:grpSpPr>
        <p:grpSp>
          <p:nvGrpSpPr>
            <p:cNvPr id="10" name="Group 9"/>
            <p:cNvGrpSpPr/>
            <p:nvPr/>
          </p:nvGrpSpPr>
          <p:grpSpPr>
            <a:xfrm>
              <a:off x="0" y="4302125"/>
              <a:ext cx="9144000" cy="841375"/>
              <a:chOff x="0" y="4302125"/>
              <a:chExt cx="9144000" cy="841375"/>
            </a:xfrm>
          </p:grpSpPr>
          <p:grpSp>
            <p:nvGrpSpPr>
              <p:cNvPr id="13" name="Group 12"/>
              <p:cNvGrpSpPr/>
              <p:nvPr/>
            </p:nvGrpSpPr>
            <p:grpSpPr>
              <a:xfrm>
                <a:off x="0" y="4302125"/>
                <a:ext cx="9144000" cy="841375"/>
                <a:chOff x="0" y="4302125"/>
                <a:chExt cx="9144000" cy="841375"/>
              </a:xfrm>
            </p:grpSpPr>
            <p:pic>
              <p:nvPicPr>
                <p:cNvPr id="15" name="Picture 2" descr="E:\ELISA\ERLANGGA LISA\2017\TEMPLATE PPT\SMP PPKN kelas X kelompok wajib\SMP PPKN kelas X kelompok wajib.png"/>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22" name="TextBox 16"/>
                <p:cNvSpPr txBox="1"/>
                <p:nvPr/>
              </p:nvSpPr>
              <p:spPr>
                <a:xfrm>
                  <a:off x="2057400" y="4732407"/>
                  <a:ext cx="5334000" cy="353943"/>
                </a:xfrm>
                <a:prstGeom prst="rect">
                  <a:avLst/>
                </a:prstGeom>
                <a:solidFill>
                  <a:srgbClr val="FFC000"/>
                </a:solidFill>
              </p:spPr>
              <p:txBody>
                <a:bodyPr wrap="square" rtlCol="0">
                  <a:spAutoFit/>
                </a:bodyPr>
                <a:lstStyle/>
                <a:p>
                  <a:r>
                    <a:rPr lang="en-US" sz="1700" b="1" dirty="0">
                      <a:solidFill>
                        <a:srgbClr val="002060"/>
                      </a:solidFill>
                      <a:latin typeface="Arial" pitchFamily="34" charset="0"/>
                      <a:cs typeface="Arial" pitchFamily="34" charset="0"/>
                    </a:rPr>
                    <a:t>IPS EKONOMI </a:t>
                  </a:r>
                </a:p>
              </p:txBody>
            </p:sp>
          </p:grpSp>
          <p:pic>
            <p:nvPicPr>
              <p:cNvPr id="14" name="Picture 13" descr="A picture containing text&#10;&#10;Description automatically generated">
                <a:extLst>
                  <a:ext uri="{FF2B5EF4-FFF2-40B4-BE49-F238E27FC236}">
                    <a16:creationId xmlns:a16="http://schemas.microsoft.com/office/drawing/2014/main" id="{D65625EF-D92B-4D38-A026-7B2925F9C466}"/>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12" name="Rectangle 11"/>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16" name="TextBox 15">
            <a:extLst>
              <a:ext uri="{FF2B5EF4-FFF2-40B4-BE49-F238E27FC236}">
                <a16:creationId xmlns:a16="http://schemas.microsoft.com/office/drawing/2014/main" id="{7C031EFC-7AA9-4297-BAB0-3B5B67E845A7}"/>
              </a:ext>
            </a:extLst>
          </p:cNvPr>
          <p:cNvSpPr txBox="1"/>
          <p:nvPr/>
        </p:nvSpPr>
        <p:spPr>
          <a:xfrm>
            <a:off x="216050" y="594665"/>
            <a:ext cx="2984350" cy="338554"/>
          </a:xfrm>
          <a:prstGeom prst="rect">
            <a:avLst/>
          </a:prstGeom>
          <a:solidFill>
            <a:schemeClr val="bg2">
              <a:lumMod val="75000"/>
            </a:schemeClr>
          </a:solidFill>
        </p:spPr>
        <p:txBody>
          <a:bodyPr wrap="square">
            <a:spAutoFit/>
          </a:bodyPr>
          <a:lstStyle/>
          <a:p>
            <a:r>
              <a:rPr lang="en-US" sz="1600" b="1" dirty="0"/>
              <a:t>8. Alat </a:t>
            </a:r>
            <a:r>
              <a:rPr lang="en-US" sz="1600" b="1" dirty="0" err="1"/>
              <a:t>Pembayaran</a:t>
            </a:r>
            <a:r>
              <a:rPr lang="en-US" sz="1600" b="1" dirty="0"/>
              <a:t> </a:t>
            </a:r>
            <a:r>
              <a:rPr lang="en-US" sz="1600" b="1" dirty="0" err="1"/>
              <a:t>Nontunai</a:t>
            </a:r>
            <a:endParaRPr lang="en-US" sz="1600" b="1" dirty="0"/>
          </a:p>
        </p:txBody>
      </p:sp>
      <p:sp>
        <p:nvSpPr>
          <p:cNvPr id="20" name="TextBox 19">
            <a:extLst>
              <a:ext uri="{FF2B5EF4-FFF2-40B4-BE49-F238E27FC236}">
                <a16:creationId xmlns:a16="http://schemas.microsoft.com/office/drawing/2014/main" id="{48B0B774-1DD8-437C-AF3A-C24027E545BA}"/>
              </a:ext>
            </a:extLst>
          </p:cNvPr>
          <p:cNvSpPr txBox="1"/>
          <p:nvPr/>
        </p:nvSpPr>
        <p:spPr>
          <a:xfrm>
            <a:off x="203051" y="965033"/>
            <a:ext cx="5232698" cy="338554"/>
          </a:xfrm>
          <a:prstGeom prst="rect">
            <a:avLst/>
          </a:prstGeom>
          <a:noFill/>
        </p:spPr>
        <p:txBody>
          <a:bodyPr wrap="square">
            <a:spAutoFit/>
          </a:bodyPr>
          <a:lstStyle/>
          <a:p>
            <a:r>
              <a:rPr lang="en-US" sz="1600" b="1" dirty="0"/>
              <a:t>b.  </a:t>
            </a:r>
            <a:r>
              <a:rPr lang="en-US" sz="1600" b="1" dirty="0" err="1"/>
              <a:t>Arus</a:t>
            </a:r>
            <a:r>
              <a:rPr lang="en-US" sz="1600" b="1" dirty="0"/>
              <a:t> Proses </a:t>
            </a:r>
            <a:r>
              <a:rPr lang="en-US" sz="1600" b="1" dirty="0" err="1"/>
              <a:t>Transaksi</a:t>
            </a:r>
            <a:r>
              <a:rPr lang="en-US" sz="1600" b="1" dirty="0"/>
              <a:t> dan </a:t>
            </a:r>
            <a:r>
              <a:rPr lang="en-US" sz="1600" b="1" dirty="0" err="1"/>
              <a:t>Aliran</a:t>
            </a:r>
            <a:r>
              <a:rPr lang="en-US" sz="1600" b="1" dirty="0"/>
              <a:t> </a:t>
            </a:r>
            <a:r>
              <a:rPr lang="en-US" sz="1600" b="1" dirty="0" err="1"/>
              <a:t>Pembayaran</a:t>
            </a:r>
            <a:r>
              <a:rPr lang="en-US" sz="1600" b="1" dirty="0"/>
              <a:t> </a:t>
            </a:r>
            <a:r>
              <a:rPr lang="en-US" sz="1600" b="1" dirty="0" err="1"/>
              <a:t>Nontunai</a:t>
            </a:r>
            <a:endParaRPr lang="en-US" sz="1600" b="1" dirty="0"/>
          </a:p>
        </p:txBody>
      </p:sp>
      <p:sp>
        <p:nvSpPr>
          <p:cNvPr id="23" name="TextBox 22">
            <a:extLst>
              <a:ext uri="{FF2B5EF4-FFF2-40B4-BE49-F238E27FC236}">
                <a16:creationId xmlns:a16="http://schemas.microsoft.com/office/drawing/2014/main" id="{64706D86-90A8-4FEA-B175-C4838AA4888D}"/>
              </a:ext>
            </a:extLst>
          </p:cNvPr>
          <p:cNvSpPr txBox="1"/>
          <p:nvPr/>
        </p:nvSpPr>
        <p:spPr>
          <a:xfrm>
            <a:off x="277357" y="1581150"/>
            <a:ext cx="3585187" cy="1569660"/>
          </a:xfrm>
          <a:prstGeom prst="rect">
            <a:avLst/>
          </a:prstGeom>
          <a:noFill/>
        </p:spPr>
        <p:txBody>
          <a:bodyPr wrap="square">
            <a:spAutoFit/>
          </a:bodyPr>
          <a:lstStyle/>
          <a:p>
            <a:pPr marL="342900" indent="-342900">
              <a:buFont typeface="+mj-lt"/>
              <a:buAutoNum type="arabicParenR"/>
            </a:pPr>
            <a:r>
              <a:rPr lang="en-US" sz="1600" b="1" dirty="0"/>
              <a:t>Credit transfer </a:t>
            </a:r>
            <a:r>
              <a:rPr lang="en-US" sz="1600" dirty="0" err="1"/>
              <a:t>adalah</a:t>
            </a:r>
            <a:r>
              <a:rPr lang="en-US" sz="1600" dirty="0"/>
              <a:t> </a:t>
            </a:r>
            <a:r>
              <a:rPr lang="en-US" sz="1600" dirty="0" err="1"/>
              <a:t>perintah</a:t>
            </a:r>
            <a:r>
              <a:rPr lang="en-US" sz="1600" dirty="0"/>
              <a:t> </a:t>
            </a:r>
            <a:r>
              <a:rPr lang="en-US" sz="1600" dirty="0" err="1"/>
              <a:t>penempatan</a:t>
            </a:r>
            <a:r>
              <a:rPr lang="en-US" sz="1600" dirty="0"/>
              <a:t> dana </a:t>
            </a:r>
            <a:r>
              <a:rPr lang="en-US" sz="1600" dirty="0" err="1"/>
              <a:t>dari</a:t>
            </a:r>
            <a:r>
              <a:rPr lang="en-US" sz="1600" dirty="0"/>
              <a:t> </a:t>
            </a:r>
            <a:r>
              <a:rPr lang="en-US" sz="1600" dirty="0" err="1"/>
              <a:t>pengirim</a:t>
            </a:r>
            <a:r>
              <a:rPr lang="en-US" sz="1600" dirty="0"/>
              <a:t> </a:t>
            </a:r>
            <a:r>
              <a:rPr lang="en-US" sz="1600" dirty="0" err="1"/>
              <a:t>ke</a:t>
            </a:r>
            <a:r>
              <a:rPr lang="en-US" sz="1600" dirty="0"/>
              <a:t> </a:t>
            </a:r>
            <a:r>
              <a:rPr lang="en-US" sz="1600" dirty="0" err="1"/>
              <a:t>penerima</a:t>
            </a:r>
            <a:r>
              <a:rPr lang="en-US" sz="1600" dirty="0"/>
              <a:t> </a:t>
            </a:r>
            <a:r>
              <a:rPr lang="en-US" sz="1600" dirty="0" err="1"/>
              <a:t>melalui</a:t>
            </a:r>
            <a:r>
              <a:rPr lang="en-US" sz="1600" dirty="0"/>
              <a:t> </a:t>
            </a:r>
            <a:r>
              <a:rPr lang="en-US" sz="1600" dirty="0" err="1"/>
              <a:t>jalur</a:t>
            </a:r>
            <a:r>
              <a:rPr lang="en-US" sz="1600" dirty="0"/>
              <a:t> transfer dana </a:t>
            </a:r>
            <a:r>
              <a:rPr lang="en-US" sz="1600" dirty="0" err="1"/>
              <a:t>dari</a:t>
            </a:r>
            <a:r>
              <a:rPr lang="en-US" sz="1600" dirty="0"/>
              <a:t> bank </a:t>
            </a:r>
            <a:r>
              <a:rPr lang="en-US" sz="1600" dirty="0" err="1"/>
              <a:t>pengirim</a:t>
            </a:r>
            <a:r>
              <a:rPr lang="en-US" sz="1600" dirty="0"/>
              <a:t> </a:t>
            </a:r>
            <a:r>
              <a:rPr lang="en-US" sz="1600" dirty="0" err="1"/>
              <a:t>ke</a:t>
            </a:r>
            <a:r>
              <a:rPr lang="en-US" sz="1600" dirty="0"/>
              <a:t> bank </a:t>
            </a:r>
            <a:r>
              <a:rPr lang="en-US" sz="1600" dirty="0" err="1"/>
              <a:t>penerima</a:t>
            </a:r>
            <a:r>
              <a:rPr lang="en-US" sz="1600" dirty="0"/>
              <a:t> dan </a:t>
            </a:r>
            <a:r>
              <a:rPr lang="en-US" sz="1600" dirty="0" err="1"/>
              <a:t>dimungkinkan</a:t>
            </a:r>
            <a:r>
              <a:rPr lang="en-US" sz="1600" dirty="0"/>
              <a:t> </a:t>
            </a:r>
            <a:r>
              <a:rPr lang="en-US" sz="1600" dirty="0" err="1"/>
              <a:t>melalui</a:t>
            </a:r>
            <a:r>
              <a:rPr lang="en-US" sz="1600" dirty="0"/>
              <a:t> bank lain </a:t>
            </a:r>
            <a:r>
              <a:rPr lang="en-US" sz="1600" dirty="0" err="1"/>
              <a:t>sebagai</a:t>
            </a:r>
            <a:r>
              <a:rPr lang="en-US" sz="1600" dirty="0"/>
              <a:t> intermediary. </a:t>
            </a:r>
          </a:p>
        </p:txBody>
      </p:sp>
      <p:sp>
        <p:nvSpPr>
          <p:cNvPr id="25" name="TextBox 24">
            <a:extLst>
              <a:ext uri="{FF2B5EF4-FFF2-40B4-BE49-F238E27FC236}">
                <a16:creationId xmlns:a16="http://schemas.microsoft.com/office/drawing/2014/main" id="{5C44AB2E-F3BA-4E4A-B580-422F3A1B86D9}"/>
              </a:ext>
            </a:extLst>
          </p:cNvPr>
          <p:cNvSpPr txBox="1"/>
          <p:nvPr/>
        </p:nvSpPr>
        <p:spPr>
          <a:xfrm>
            <a:off x="4798258" y="1634633"/>
            <a:ext cx="3858770" cy="1077218"/>
          </a:xfrm>
          <a:prstGeom prst="rect">
            <a:avLst/>
          </a:prstGeom>
          <a:noFill/>
        </p:spPr>
        <p:txBody>
          <a:bodyPr wrap="square">
            <a:spAutoFit/>
          </a:bodyPr>
          <a:lstStyle/>
          <a:p>
            <a:r>
              <a:rPr lang="en-US" sz="1600" b="1" dirty="0"/>
              <a:t>2)   Debit transfer </a:t>
            </a:r>
            <a:r>
              <a:rPr lang="en-US" sz="1600" dirty="0" err="1"/>
              <a:t>adalah</a:t>
            </a:r>
            <a:r>
              <a:rPr lang="en-US" sz="1600" dirty="0"/>
              <a:t> </a:t>
            </a:r>
            <a:r>
              <a:rPr lang="en-US" sz="1600" dirty="0" err="1"/>
              <a:t>sistem</a:t>
            </a:r>
            <a:r>
              <a:rPr lang="en-US" sz="1600" dirty="0"/>
              <a:t> transfer dana di   mana </a:t>
            </a:r>
            <a:r>
              <a:rPr lang="en-US" sz="1600" dirty="0" err="1"/>
              <a:t>perintah</a:t>
            </a:r>
            <a:r>
              <a:rPr lang="en-US" sz="1600" dirty="0"/>
              <a:t> debit transfer </a:t>
            </a:r>
            <a:r>
              <a:rPr lang="en-US" sz="1600" dirty="0" err="1"/>
              <a:t>dibuat</a:t>
            </a:r>
            <a:r>
              <a:rPr lang="en-US" sz="1600" dirty="0"/>
              <a:t> </a:t>
            </a:r>
            <a:r>
              <a:rPr lang="en-US" sz="1600" dirty="0" err="1"/>
              <a:t>atau</a:t>
            </a:r>
            <a:r>
              <a:rPr lang="en-US" sz="1600" dirty="0"/>
              <a:t> </a:t>
            </a:r>
            <a:r>
              <a:rPr lang="en-US" sz="1600" dirty="0" err="1"/>
              <a:t>diotorisasi</a:t>
            </a:r>
            <a:r>
              <a:rPr lang="en-US" sz="1600" dirty="0"/>
              <a:t> oleh </a:t>
            </a:r>
            <a:r>
              <a:rPr lang="en-US" sz="1600" dirty="0" err="1"/>
              <a:t>pihak</a:t>
            </a:r>
            <a:r>
              <a:rPr lang="en-US" sz="1600" dirty="0"/>
              <a:t> yang </a:t>
            </a:r>
            <a:r>
              <a:rPr lang="en-US" sz="1600" dirty="0" err="1"/>
              <a:t>memiliki</a:t>
            </a:r>
            <a:r>
              <a:rPr lang="en-US" sz="1600" dirty="0"/>
              <a:t> dana.</a:t>
            </a:r>
          </a:p>
        </p:txBody>
      </p:sp>
    </p:spTree>
    <p:extLst>
      <p:ext uri="{BB962C8B-B14F-4D97-AF65-F5344CB8AC3E}">
        <p14:creationId xmlns:p14="http://schemas.microsoft.com/office/powerpoint/2010/main" val="38901933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34">
            <a:extLst>
              <a:ext uri="{FF2B5EF4-FFF2-40B4-BE49-F238E27FC236}">
                <a16:creationId xmlns:a16="http://schemas.microsoft.com/office/drawing/2014/main" id="{7DDF1378-58B3-1699-9CE6-B1BC54C2C165}"/>
              </a:ext>
            </a:extLst>
          </p:cNvPr>
          <p:cNvSpPr txBox="1"/>
          <p:nvPr/>
        </p:nvSpPr>
        <p:spPr>
          <a:xfrm>
            <a:off x="0" y="133350"/>
            <a:ext cx="9143999" cy="401816"/>
          </a:xfrm>
          <a:prstGeom prst="rect">
            <a:avLst/>
          </a:prstGeom>
          <a:solidFill>
            <a:srgbClr val="2C987E"/>
          </a:solidFill>
          <a:ln>
            <a:noFill/>
          </a:ln>
        </p:spPr>
        <p:style>
          <a:lnRef idx="2">
            <a:schemeClr val="accent5">
              <a:shade val="50000"/>
            </a:schemeClr>
          </a:lnRef>
          <a:fillRef idx="1">
            <a:schemeClr val="accent5"/>
          </a:fillRef>
          <a:effectRef idx="0">
            <a:schemeClr val="accent5"/>
          </a:effectRef>
          <a:fontRef idx="minor">
            <a:schemeClr val="lt1"/>
          </a:fontRef>
        </p:style>
        <p:txBody>
          <a:bodyPr wrap="square" lIns="93128" tIns="46565" rIns="93128" bIns="46565" rtlCol="0">
            <a:spAutoFit/>
          </a:bodyPr>
          <a:lstStyle/>
          <a:p>
            <a:pPr marL="0" lvl="1">
              <a:tabLst>
                <a:tab pos="692185" algn="l"/>
              </a:tabLst>
            </a:pPr>
            <a:r>
              <a:rPr lang="it-IT" sz="2000" b="1" dirty="0">
                <a:solidFill>
                  <a:schemeClr val="bg1"/>
                </a:solidFill>
                <a:latin typeface="Candara" pitchFamily="34" charset="0"/>
              </a:rPr>
              <a:t>A. Uang</a:t>
            </a:r>
            <a:endParaRPr lang="en-US" sz="2000" b="1" dirty="0">
              <a:solidFill>
                <a:schemeClr val="bg1"/>
              </a:solidFill>
              <a:latin typeface="Candara" pitchFamily="34" charset="0"/>
            </a:endParaRPr>
          </a:p>
        </p:txBody>
      </p:sp>
      <p:grpSp>
        <p:nvGrpSpPr>
          <p:cNvPr id="4" name="Group 3">
            <a:extLst>
              <a:ext uri="{FF2B5EF4-FFF2-40B4-BE49-F238E27FC236}">
                <a16:creationId xmlns:a16="http://schemas.microsoft.com/office/drawing/2014/main" id="{700C7F9F-10F1-00AE-68C6-EDED10CB8D87}"/>
              </a:ext>
            </a:extLst>
          </p:cNvPr>
          <p:cNvGrpSpPr/>
          <p:nvPr/>
        </p:nvGrpSpPr>
        <p:grpSpPr>
          <a:xfrm>
            <a:off x="12551" y="4320996"/>
            <a:ext cx="9144000" cy="841375"/>
            <a:chOff x="0" y="4302125"/>
            <a:chExt cx="9144000" cy="841375"/>
          </a:xfrm>
        </p:grpSpPr>
        <p:grpSp>
          <p:nvGrpSpPr>
            <p:cNvPr id="5" name="Group 4">
              <a:extLst>
                <a:ext uri="{FF2B5EF4-FFF2-40B4-BE49-F238E27FC236}">
                  <a16:creationId xmlns:a16="http://schemas.microsoft.com/office/drawing/2014/main" id="{914122DF-95D2-FEEE-BD8B-AD3235982F9A}"/>
                </a:ext>
              </a:extLst>
            </p:cNvPr>
            <p:cNvGrpSpPr/>
            <p:nvPr/>
          </p:nvGrpSpPr>
          <p:grpSpPr>
            <a:xfrm>
              <a:off x="0" y="4302125"/>
              <a:ext cx="9144000" cy="841375"/>
              <a:chOff x="0" y="4302125"/>
              <a:chExt cx="9144000" cy="841375"/>
            </a:xfrm>
          </p:grpSpPr>
          <p:grpSp>
            <p:nvGrpSpPr>
              <p:cNvPr id="7" name="Group 6">
                <a:extLst>
                  <a:ext uri="{FF2B5EF4-FFF2-40B4-BE49-F238E27FC236}">
                    <a16:creationId xmlns:a16="http://schemas.microsoft.com/office/drawing/2014/main" id="{C15176E6-7F43-9A1A-F7BC-336E82C6E516}"/>
                  </a:ext>
                </a:extLst>
              </p:cNvPr>
              <p:cNvGrpSpPr/>
              <p:nvPr/>
            </p:nvGrpSpPr>
            <p:grpSpPr>
              <a:xfrm>
                <a:off x="0" y="4302125"/>
                <a:ext cx="9144000" cy="841375"/>
                <a:chOff x="0" y="4302125"/>
                <a:chExt cx="9144000" cy="841375"/>
              </a:xfrm>
            </p:grpSpPr>
            <p:pic>
              <p:nvPicPr>
                <p:cNvPr id="9" name="Picture 2" descr="E:\ELISA\ERLANGGA LISA\2017\TEMPLATE PPT\SMP PPKN kelas X kelompok wajib\SMP PPKN kelas X kelompok wajib.png">
                  <a:extLst>
                    <a:ext uri="{FF2B5EF4-FFF2-40B4-BE49-F238E27FC236}">
                      <a16:creationId xmlns:a16="http://schemas.microsoft.com/office/drawing/2014/main" id="{7488DB4A-1B01-84B8-E951-AAB15104FB53}"/>
                    </a:ext>
                  </a:extLst>
                </p:cNvPr>
                <p:cNvPicPr>
                  <a:picLocks noChangeAspect="1" noChangeArrowheads="1"/>
                </p:cNvPicPr>
                <p:nvPr/>
              </p:nvPicPr>
              <p:blipFill>
                <a:blip r:embed="rId2" cstate="print"/>
                <a:srcRect/>
                <a:stretch>
                  <a:fillRect/>
                </a:stretch>
              </p:blipFill>
              <p:spPr bwMode="auto">
                <a:xfrm>
                  <a:off x="0" y="4302125"/>
                  <a:ext cx="9144000" cy="841375"/>
                </a:xfrm>
                <a:prstGeom prst="rect">
                  <a:avLst/>
                </a:prstGeom>
                <a:noFill/>
              </p:spPr>
            </p:pic>
            <p:sp>
              <p:nvSpPr>
                <p:cNvPr id="10" name="TextBox 16">
                  <a:extLst>
                    <a:ext uri="{FF2B5EF4-FFF2-40B4-BE49-F238E27FC236}">
                      <a16:creationId xmlns:a16="http://schemas.microsoft.com/office/drawing/2014/main" id="{FA9BF47E-A703-DD90-026D-AFE1060BEF60}"/>
                    </a:ext>
                  </a:extLst>
                </p:cNvPr>
                <p:cNvSpPr txBox="1"/>
                <p:nvPr/>
              </p:nvSpPr>
              <p:spPr>
                <a:xfrm>
                  <a:off x="2057400" y="4732407"/>
                  <a:ext cx="5334000" cy="353943"/>
                </a:xfrm>
                <a:prstGeom prst="rect">
                  <a:avLst/>
                </a:prstGeom>
                <a:solidFill>
                  <a:srgbClr val="FFC000"/>
                </a:solidFill>
              </p:spPr>
              <p:txBody>
                <a:bodyPr wrap="square" rtlCol="0">
                  <a:spAutoFit/>
                </a:bodyPr>
                <a:lstStyle/>
                <a:p>
                  <a:r>
                    <a:rPr lang="en-US" sz="1700" b="1" dirty="0">
                      <a:solidFill>
                        <a:srgbClr val="002060"/>
                      </a:solidFill>
                      <a:latin typeface="Arial" pitchFamily="34" charset="0"/>
                      <a:cs typeface="Arial" pitchFamily="34" charset="0"/>
                    </a:rPr>
                    <a:t>IPS EKONOMI </a:t>
                  </a:r>
                </a:p>
              </p:txBody>
            </p:sp>
          </p:grpSp>
          <p:pic>
            <p:nvPicPr>
              <p:cNvPr id="8" name="Picture 7" descr="A picture containing text&#10;&#10;Description automatically generated">
                <a:extLst>
                  <a:ext uri="{FF2B5EF4-FFF2-40B4-BE49-F238E27FC236}">
                    <a16:creationId xmlns:a16="http://schemas.microsoft.com/office/drawing/2014/main" id="{0D681CD2-6329-6480-C220-CDB8A790B2B0}"/>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6" name="Rectangle 5">
              <a:extLst>
                <a:ext uri="{FF2B5EF4-FFF2-40B4-BE49-F238E27FC236}">
                  <a16:creationId xmlns:a16="http://schemas.microsoft.com/office/drawing/2014/main" id="{724C20BF-BED2-26BB-B8D4-DCABD906374A}"/>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11" name="TextBox 10">
            <a:extLst>
              <a:ext uri="{FF2B5EF4-FFF2-40B4-BE49-F238E27FC236}">
                <a16:creationId xmlns:a16="http://schemas.microsoft.com/office/drawing/2014/main" id="{6368F6E6-E9F7-069B-D269-AA704EDCEF8B}"/>
              </a:ext>
            </a:extLst>
          </p:cNvPr>
          <p:cNvSpPr txBox="1"/>
          <p:nvPr/>
        </p:nvSpPr>
        <p:spPr>
          <a:xfrm>
            <a:off x="216050" y="594665"/>
            <a:ext cx="2984350" cy="338554"/>
          </a:xfrm>
          <a:prstGeom prst="rect">
            <a:avLst/>
          </a:prstGeom>
          <a:solidFill>
            <a:schemeClr val="bg2">
              <a:lumMod val="75000"/>
            </a:schemeClr>
          </a:solidFill>
        </p:spPr>
        <p:txBody>
          <a:bodyPr wrap="square">
            <a:spAutoFit/>
          </a:bodyPr>
          <a:lstStyle/>
          <a:p>
            <a:r>
              <a:rPr lang="en-US" sz="1600" b="1" dirty="0"/>
              <a:t>8. Alat </a:t>
            </a:r>
            <a:r>
              <a:rPr lang="en-US" sz="1600" b="1" dirty="0" err="1"/>
              <a:t>Pembayaran</a:t>
            </a:r>
            <a:r>
              <a:rPr lang="en-US" sz="1600" b="1" dirty="0"/>
              <a:t> </a:t>
            </a:r>
            <a:r>
              <a:rPr lang="en-US" sz="1600" b="1" dirty="0" err="1"/>
              <a:t>Nontunai</a:t>
            </a:r>
            <a:endParaRPr lang="en-US" sz="1600" b="1" dirty="0"/>
          </a:p>
        </p:txBody>
      </p:sp>
      <p:sp>
        <p:nvSpPr>
          <p:cNvPr id="12" name="TextBox 11">
            <a:extLst>
              <a:ext uri="{FF2B5EF4-FFF2-40B4-BE49-F238E27FC236}">
                <a16:creationId xmlns:a16="http://schemas.microsoft.com/office/drawing/2014/main" id="{3669BE02-006B-D0EA-9043-4DA2A10D3D9E}"/>
              </a:ext>
            </a:extLst>
          </p:cNvPr>
          <p:cNvSpPr txBox="1"/>
          <p:nvPr/>
        </p:nvSpPr>
        <p:spPr>
          <a:xfrm>
            <a:off x="533399" y="1562218"/>
            <a:ext cx="8077201" cy="2246769"/>
          </a:xfrm>
          <a:prstGeom prst="rect">
            <a:avLst/>
          </a:prstGeom>
          <a:noFill/>
        </p:spPr>
        <p:txBody>
          <a:bodyPr wrap="square" rtlCol="0">
            <a:spAutoFit/>
          </a:bodyPr>
          <a:lstStyle/>
          <a:p>
            <a:pPr algn="just"/>
            <a:r>
              <a:rPr lang="id-ID" sz="1400" dirty="0"/>
              <a:t>Ada tiga jenis media pembayaran </a:t>
            </a:r>
            <a:r>
              <a:rPr lang="id-ID" sz="1400" dirty="0" err="1"/>
              <a:t>nontunai</a:t>
            </a:r>
            <a:r>
              <a:rPr lang="id-ID" sz="1400" dirty="0"/>
              <a:t> yang digunakan, yaitu sebagai berikut.</a:t>
            </a:r>
          </a:p>
          <a:p>
            <a:pPr marL="342900" indent="-342900" algn="just">
              <a:buFont typeface="+mj-lt"/>
              <a:buAutoNum type="arabicParenR"/>
            </a:pPr>
            <a:r>
              <a:rPr lang="id-ID" sz="1400" dirty="0"/>
              <a:t>Media pembayaran berbasis kertas </a:t>
            </a:r>
            <a:r>
              <a:rPr lang="id-ID" sz="1400" i="1" dirty="0"/>
              <a:t>(</a:t>
            </a:r>
            <a:r>
              <a:rPr lang="id-ID" sz="1400" i="1" dirty="0" err="1"/>
              <a:t>paper-based</a:t>
            </a:r>
            <a:r>
              <a:rPr lang="id-ID" sz="1400" i="1" dirty="0"/>
              <a:t> </a:t>
            </a:r>
            <a:r>
              <a:rPr lang="id-ID" sz="1400" i="1" dirty="0" err="1"/>
              <a:t>payment</a:t>
            </a:r>
            <a:r>
              <a:rPr lang="id-ID" sz="1400" i="1" dirty="0"/>
              <a:t>). </a:t>
            </a:r>
            <a:r>
              <a:rPr lang="id-ID" sz="1400" dirty="0"/>
              <a:t>Misalnya, cek atau perintah pembayaran yang dapat ditulis dengan tangan atau mesin tik, seperti nota kredit dan nota debit.</a:t>
            </a:r>
          </a:p>
          <a:p>
            <a:pPr marL="342900" indent="-342900" algn="just">
              <a:buFont typeface="+mj-lt"/>
              <a:buAutoNum type="arabicParenR"/>
            </a:pPr>
            <a:r>
              <a:rPr lang="id-ID" sz="1400" dirty="0"/>
              <a:t>Media pembayaran elektronik </a:t>
            </a:r>
            <a:r>
              <a:rPr lang="id-ID" sz="1400" i="1" dirty="0"/>
              <a:t>(</a:t>
            </a:r>
            <a:r>
              <a:rPr lang="id-ID" sz="1400" i="1" dirty="0" err="1"/>
              <a:t>electronic</a:t>
            </a:r>
            <a:r>
              <a:rPr lang="id-ID" sz="1400" i="1" dirty="0"/>
              <a:t> </a:t>
            </a:r>
            <a:r>
              <a:rPr lang="id-ID" sz="1400" i="1" dirty="0" err="1"/>
              <a:t>payment</a:t>
            </a:r>
            <a:r>
              <a:rPr lang="id-ID" sz="1400" i="1" dirty="0"/>
              <a:t>),</a:t>
            </a:r>
            <a:r>
              <a:rPr lang="id-ID" sz="1400" dirty="0"/>
              <a:t> yaitu </a:t>
            </a:r>
            <a:r>
              <a:rPr lang="id-ID" sz="1400" dirty="0" err="1"/>
              <a:t>intruksi</a:t>
            </a:r>
            <a:r>
              <a:rPr lang="id-ID" sz="1400" dirty="0"/>
              <a:t> </a:t>
            </a:r>
            <a:r>
              <a:rPr lang="id-ID" sz="1400" dirty="0" err="1"/>
              <a:t>antarbank</a:t>
            </a:r>
            <a:r>
              <a:rPr lang="id-ID" sz="1400" dirty="0"/>
              <a:t> tanpa ketergantungan pada pengolahan atau pengiriman kertas. Misalnya, SMS </a:t>
            </a:r>
            <a:r>
              <a:rPr lang="id-ID" sz="1400" i="1" dirty="0" err="1"/>
              <a:t>banking</a:t>
            </a:r>
            <a:r>
              <a:rPr lang="id-ID" sz="1400" i="1" dirty="0"/>
              <a:t>, </a:t>
            </a:r>
            <a:r>
              <a:rPr lang="id-ID" sz="1400" dirty="0"/>
              <a:t>transfer kredit via </a:t>
            </a:r>
            <a:r>
              <a:rPr lang="id-ID" sz="1400" i="1" dirty="0"/>
              <a:t>Real </a:t>
            </a:r>
            <a:r>
              <a:rPr lang="id-ID" sz="1400" i="1" dirty="0" err="1"/>
              <a:t>Time</a:t>
            </a:r>
            <a:r>
              <a:rPr lang="id-ID" sz="1400" i="1" dirty="0"/>
              <a:t> </a:t>
            </a:r>
            <a:r>
              <a:rPr lang="id-ID" sz="1400" i="1" dirty="0" err="1"/>
              <a:t>Gross</a:t>
            </a:r>
            <a:r>
              <a:rPr lang="id-ID" sz="1400" i="1" dirty="0"/>
              <a:t> </a:t>
            </a:r>
            <a:r>
              <a:rPr lang="id-ID" sz="1400" i="1" dirty="0" err="1"/>
              <a:t>Settlement</a:t>
            </a:r>
            <a:r>
              <a:rPr lang="id-ID" sz="1400" i="1" dirty="0"/>
              <a:t> Systems, </a:t>
            </a:r>
            <a:r>
              <a:rPr lang="id-ID" sz="1400" dirty="0"/>
              <a:t>dan Sistem Kliring Nasional Bank Indonesia </a:t>
            </a:r>
            <a:r>
              <a:rPr lang="id-ID" sz="1400" i="1" dirty="0"/>
              <a:t>(server-</a:t>
            </a:r>
            <a:r>
              <a:rPr lang="id-ID" sz="1400" i="1" dirty="0" err="1"/>
              <a:t>based</a:t>
            </a:r>
            <a:r>
              <a:rPr lang="id-ID" sz="1400" i="1" dirty="0"/>
              <a:t> </a:t>
            </a:r>
            <a:r>
              <a:rPr lang="id-ID" sz="1400" i="1" dirty="0" err="1"/>
              <a:t>e-money</a:t>
            </a:r>
            <a:r>
              <a:rPr lang="id-ID" sz="1400" i="1" dirty="0"/>
              <a:t>).</a:t>
            </a:r>
          </a:p>
          <a:p>
            <a:pPr marL="342900" indent="-342900" algn="just">
              <a:buFont typeface="+mj-lt"/>
              <a:buAutoNum type="arabicParenR"/>
            </a:pPr>
            <a:r>
              <a:rPr lang="id-ID" sz="1400" dirty="0"/>
              <a:t>Media pembayaran berbasis kartu </a:t>
            </a:r>
            <a:r>
              <a:rPr lang="id-ID" sz="1400" i="1" dirty="0"/>
              <a:t>(</a:t>
            </a:r>
            <a:r>
              <a:rPr lang="id-ID" sz="1400" i="1" dirty="0" err="1"/>
              <a:t>card-based</a:t>
            </a:r>
            <a:r>
              <a:rPr lang="id-ID" sz="1400" i="1" dirty="0"/>
              <a:t> </a:t>
            </a:r>
            <a:r>
              <a:rPr lang="id-ID" sz="1400" i="1" dirty="0" err="1"/>
              <a:t>payment</a:t>
            </a:r>
            <a:r>
              <a:rPr lang="id-ID" sz="1400" i="1" dirty="0"/>
              <a:t>)</a:t>
            </a:r>
            <a:r>
              <a:rPr lang="id-ID" sz="1400" dirty="0"/>
              <a:t>. Pembayaran berbasis kartu digunakan untuk pembayaran konsumen pada titik penjualan. Misalnya, kartu ATM, kartu kredit, kartu debit, dan kartu </a:t>
            </a:r>
            <a:r>
              <a:rPr lang="id-ID" sz="1400" i="1" dirty="0" err="1"/>
              <a:t>e-money</a:t>
            </a:r>
            <a:r>
              <a:rPr lang="id-ID" sz="1400" i="1" dirty="0"/>
              <a:t>.</a:t>
            </a:r>
          </a:p>
          <a:p>
            <a:pPr algn="just"/>
            <a:endParaRPr lang="id-ID" sz="1400" dirty="0"/>
          </a:p>
        </p:txBody>
      </p:sp>
      <p:sp>
        <p:nvSpPr>
          <p:cNvPr id="13" name="TextBox 12">
            <a:extLst>
              <a:ext uri="{FF2B5EF4-FFF2-40B4-BE49-F238E27FC236}">
                <a16:creationId xmlns:a16="http://schemas.microsoft.com/office/drawing/2014/main" id="{17A8F60B-1615-739B-57BF-0C9E0380D179}"/>
              </a:ext>
            </a:extLst>
          </p:cNvPr>
          <p:cNvSpPr txBox="1"/>
          <p:nvPr/>
        </p:nvSpPr>
        <p:spPr>
          <a:xfrm>
            <a:off x="279251" y="1265673"/>
            <a:ext cx="5232698" cy="338554"/>
          </a:xfrm>
          <a:prstGeom prst="rect">
            <a:avLst/>
          </a:prstGeom>
          <a:noFill/>
        </p:spPr>
        <p:txBody>
          <a:bodyPr wrap="square">
            <a:spAutoFit/>
          </a:bodyPr>
          <a:lstStyle/>
          <a:p>
            <a:r>
              <a:rPr lang="en-US" sz="1600" b="1" dirty="0"/>
              <a:t>c.  </a:t>
            </a:r>
            <a:r>
              <a:rPr lang="en-US" sz="1600" b="1" dirty="0" err="1"/>
              <a:t>Jenis</a:t>
            </a:r>
            <a:r>
              <a:rPr lang="en-US" sz="1600" b="1" dirty="0"/>
              <a:t> Media </a:t>
            </a:r>
            <a:r>
              <a:rPr lang="en-US" sz="1600" b="1" dirty="0" err="1"/>
              <a:t>Pembayaran</a:t>
            </a:r>
            <a:r>
              <a:rPr lang="en-US" sz="1600" b="1" dirty="0"/>
              <a:t> </a:t>
            </a:r>
            <a:r>
              <a:rPr lang="en-US" sz="1600" b="1" dirty="0" err="1"/>
              <a:t>Nontunai</a:t>
            </a:r>
            <a:endParaRPr lang="en-US" sz="1600" b="1" dirty="0"/>
          </a:p>
        </p:txBody>
      </p:sp>
    </p:spTree>
    <p:extLst>
      <p:ext uri="{BB962C8B-B14F-4D97-AF65-F5344CB8AC3E}">
        <p14:creationId xmlns:p14="http://schemas.microsoft.com/office/powerpoint/2010/main" val="236380899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34"/>
          <p:cNvSpPr txBox="1"/>
          <p:nvPr/>
        </p:nvSpPr>
        <p:spPr>
          <a:xfrm>
            <a:off x="0" y="133350"/>
            <a:ext cx="9143999" cy="401816"/>
          </a:xfrm>
          <a:prstGeom prst="rect">
            <a:avLst/>
          </a:prstGeom>
          <a:solidFill>
            <a:srgbClr val="2C987E"/>
          </a:solidFill>
          <a:ln>
            <a:noFill/>
          </a:ln>
        </p:spPr>
        <p:style>
          <a:lnRef idx="2">
            <a:schemeClr val="accent5">
              <a:shade val="50000"/>
            </a:schemeClr>
          </a:lnRef>
          <a:fillRef idx="1">
            <a:schemeClr val="accent5"/>
          </a:fillRef>
          <a:effectRef idx="0">
            <a:schemeClr val="accent5"/>
          </a:effectRef>
          <a:fontRef idx="minor">
            <a:schemeClr val="lt1"/>
          </a:fontRef>
        </p:style>
        <p:txBody>
          <a:bodyPr wrap="square" lIns="93128" tIns="46565" rIns="93128" bIns="46565" rtlCol="0">
            <a:spAutoFit/>
          </a:bodyPr>
          <a:lstStyle/>
          <a:p>
            <a:pPr marL="0" lvl="1">
              <a:tabLst>
                <a:tab pos="692185" algn="l"/>
              </a:tabLst>
            </a:pPr>
            <a:r>
              <a:rPr lang="en-US" sz="2000" b="1" dirty="0">
                <a:solidFill>
                  <a:schemeClr val="bg1"/>
                </a:solidFill>
                <a:latin typeface="Candara" pitchFamily="34" charset="0"/>
              </a:rPr>
              <a:t>B. Lembaga </a:t>
            </a:r>
            <a:r>
              <a:rPr lang="en-US" sz="2000" b="1" dirty="0" err="1">
                <a:solidFill>
                  <a:schemeClr val="bg1"/>
                </a:solidFill>
                <a:latin typeface="Candara" pitchFamily="34" charset="0"/>
              </a:rPr>
              <a:t>Keuangan</a:t>
            </a:r>
            <a:r>
              <a:rPr lang="en-US" sz="2000" b="1" dirty="0">
                <a:solidFill>
                  <a:schemeClr val="bg1"/>
                </a:solidFill>
                <a:latin typeface="Candara" pitchFamily="34" charset="0"/>
              </a:rPr>
              <a:t> </a:t>
            </a:r>
          </a:p>
        </p:txBody>
      </p:sp>
      <p:grpSp>
        <p:nvGrpSpPr>
          <p:cNvPr id="9" name="Group 8"/>
          <p:cNvGrpSpPr/>
          <p:nvPr/>
        </p:nvGrpSpPr>
        <p:grpSpPr>
          <a:xfrm>
            <a:off x="-1" y="4302125"/>
            <a:ext cx="9144000" cy="841375"/>
            <a:chOff x="0" y="4302125"/>
            <a:chExt cx="9144000" cy="841375"/>
          </a:xfrm>
        </p:grpSpPr>
        <p:grpSp>
          <p:nvGrpSpPr>
            <p:cNvPr id="10" name="Group 9"/>
            <p:cNvGrpSpPr/>
            <p:nvPr/>
          </p:nvGrpSpPr>
          <p:grpSpPr>
            <a:xfrm>
              <a:off x="0" y="4302125"/>
              <a:ext cx="9144000" cy="841375"/>
              <a:chOff x="0" y="4302125"/>
              <a:chExt cx="9144000" cy="841375"/>
            </a:xfrm>
          </p:grpSpPr>
          <p:grpSp>
            <p:nvGrpSpPr>
              <p:cNvPr id="13" name="Group 12"/>
              <p:cNvGrpSpPr/>
              <p:nvPr/>
            </p:nvGrpSpPr>
            <p:grpSpPr>
              <a:xfrm>
                <a:off x="0" y="4302125"/>
                <a:ext cx="9144000" cy="841375"/>
                <a:chOff x="0" y="4302125"/>
                <a:chExt cx="9144000" cy="841375"/>
              </a:xfrm>
            </p:grpSpPr>
            <p:pic>
              <p:nvPicPr>
                <p:cNvPr id="15" name="Picture 2" descr="E:\ELISA\ERLANGGA LISA\2017\TEMPLATE PPT\SMP PPKN kelas X kelompok wajib\SMP PPKN kelas X kelompok wajib.png"/>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22" name="TextBox 16"/>
                <p:cNvSpPr txBox="1"/>
                <p:nvPr/>
              </p:nvSpPr>
              <p:spPr>
                <a:xfrm>
                  <a:off x="2057400" y="4732407"/>
                  <a:ext cx="5334000" cy="353943"/>
                </a:xfrm>
                <a:prstGeom prst="rect">
                  <a:avLst/>
                </a:prstGeom>
                <a:solidFill>
                  <a:srgbClr val="FFC000"/>
                </a:solidFill>
              </p:spPr>
              <p:txBody>
                <a:bodyPr wrap="square" rtlCol="0">
                  <a:spAutoFit/>
                </a:bodyPr>
                <a:lstStyle/>
                <a:p>
                  <a:r>
                    <a:rPr lang="en-US" sz="1700" b="1" dirty="0">
                      <a:solidFill>
                        <a:srgbClr val="002060"/>
                      </a:solidFill>
                      <a:latin typeface="Arial" pitchFamily="34" charset="0"/>
                      <a:cs typeface="Arial" pitchFamily="34" charset="0"/>
                    </a:rPr>
                    <a:t>IPS EKONOMI </a:t>
                  </a:r>
                </a:p>
              </p:txBody>
            </p:sp>
          </p:grpSp>
          <p:pic>
            <p:nvPicPr>
              <p:cNvPr id="14" name="Picture 13" descr="A picture containing text&#10;&#10;Description automatically generated">
                <a:extLst>
                  <a:ext uri="{FF2B5EF4-FFF2-40B4-BE49-F238E27FC236}">
                    <a16:creationId xmlns:a16="http://schemas.microsoft.com/office/drawing/2014/main" id="{D65625EF-D92B-4D38-A026-7B2925F9C466}"/>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12" name="Rectangle 11"/>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17" name="TextBox 16">
            <a:extLst>
              <a:ext uri="{FF2B5EF4-FFF2-40B4-BE49-F238E27FC236}">
                <a16:creationId xmlns:a16="http://schemas.microsoft.com/office/drawing/2014/main" id="{DD2641FB-D5B8-4FC6-A6EA-83B975DCF8CC}"/>
              </a:ext>
            </a:extLst>
          </p:cNvPr>
          <p:cNvSpPr txBox="1"/>
          <p:nvPr/>
        </p:nvSpPr>
        <p:spPr>
          <a:xfrm>
            <a:off x="1096817" y="1423351"/>
            <a:ext cx="7162800" cy="2462213"/>
          </a:xfrm>
          <a:prstGeom prst="rect">
            <a:avLst/>
          </a:prstGeom>
          <a:solidFill>
            <a:schemeClr val="tx2">
              <a:lumMod val="20000"/>
              <a:lumOff val="80000"/>
            </a:schemeClr>
          </a:solidFill>
        </p:spPr>
        <p:txBody>
          <a:bodyPr wrap="square">
            <a:spAutoFit/>
          </a:bodyPr>
          <a:lstStyle/>
          <a:p>
            <a:pPr algn="just"/>
            <a:r>
              <a:rPr lang="en-US" sz="1400" i="1" dirty="0"/>
              <a:t>Prof. </a:t>
            </a:r>
            <a:r>
              <a:rPr lang="en-US" sz="1400" i="1" dirty="0" err="1"/>
              <a:t>Verryn</a:t>
            </a:r>
            <a:r>
              <a:rPr lang="en-US" sz="1400" i="1" dirty="0"/>
              <a:t> Stuart </a:t>
            </a:r>
            <a:r>
              <a:rPr lang="en-US" sz="1400" dirty="0" err="1"/>
              <a:t>mendefinisikan</a:t>
            </a:r>
            <a:r>
              <a:rPr lang="en-US" sz="1400" dirty="0"/>
              <a:t> bank </a:t>
            </a:r>
            <a:r>
              <a:rPr lang="en-US" sz="1400" dirty="0" err="1"/>
              <a:t>sebagai</a:t>
            </a:r>
            <a:r>
              <a:rPr lang="en-US" sz="1400" dirty="0"/>
              <a:t> </a:t>
            </a:r>
            <a:r>
              <a:rPr lang="en-US" sz="1400" dirty="0" err="1"/>
              <a:t>lembaga</a:t>
            </a:r>
            <a:r>
              <a:rPr lang="en-US" sz="1400" dirty="0"/>
              <a:t> </a:t>
            </a:r>
            <a:r>
              <a:rPr lang="en-US" sz="1400" dirty="0" err="1"/>
              <a:t>atau</a:t>
            </a:r>
            <a:r>
              <a:rPr lang="en-US" sz="1400" dirty="0"/>
              <a:t> badan </a:t>
            </a:r>
            <a:r>
              <a:rPr lang="en-US" sz="1400" dirty="0" err="1"/>
              <a:t>usaha</a:t>
            </a:r>
            <a:r>
              <a:rPr lang="en-US" sz="1400" dirty="0"/>
              <a:t> yang </a:t>
            </a:r>
            <a:r>
              <a:rPr lang="en-US" sz="1400" dirty="0" err="1"/>
              <a:t>memiliki</a:t>
            </a:r>
            <a:r>
              <a:rPr lang="en-US" sz="1400" dirty="0"/>
              <a:t> </a:t>
            </a:r>
            <a:r>
              <a:rPr lang="en-US" sz="1400" dirty="0" err="1"/>
              <a:t>tugas</a:t>
            </a:r>
            <a:r>
              <a:rPr lang="en-US" sz="1400" dirty="0"/>
              <a:t> </a:t>
            </a:r>
            <a:r>
              <a:rPr lang="en-US" sz="1400" dirty="0" err="1"/>
              <a:t>memberikan</a:t>
            </a:r>
            <a:r>
              <a:rPr lang="en-US" sz="1400" dirty="0"/>
              <a:t> </a:t>
            </a:r>
            <a:r>
              <a:rPr lang="en-US" sz="1400" dirty="0" err="1"/>
              <a:t>bantuan</a:t>
            </a:r>
            <a:r>
              <a:rPr lang="en-US" sz="1400" dirty="0"/>
              <a:t> </a:t>
            </a:r>
            <a:r>
              <a:rPr lang="en-US" sz="1400" dirty="0" err="1"/>
              <a:t>kredit</a:t>
            </a:r>
            <a:r>
              <a:rPr lang="en-US" sz="1400" dirty="0"/>
              <a:t>, </a:t>
            </a:r>
            <a:r>
              <a:rPr lang="en-US" sz="1400" dirty="0" err="1"/>
              <a:t>baik</a:t>
            </a:r>
            <a:r>
              <a:rPr lang="en-US" sz="1400" dirty="0"/>
              <a:t> </a:t>
            </a:r>
            <a:r>
              <a:rPr lang="en-US" sz="1400" dirty="0" err="1"/>
              <a:t>dari</a:t>
            </a:r>
            <a:r>
              <a:rPr lang="en-US" sz="1400" dirty="0"/>
              <a:t> dana yang </a:t>
            </a:r>
            <a:r>
              <a:rPr lang="en-US" sz="1400" dirty="0" err="1"/>
              <a:t>berhasil</a:t>
            </a:r>
            <a:r>
              <a:rPr lang="en-US" sz="1400" dirty="0"/>
              <a:t> </a:t>
            </a:r>
            <a:r>
              <a:rPr lang="en-US" sz="1400" dirty="0" err="1"/>
              <a:t>dikumpulkan</a:t>
            </a:r>
            <a:r>
              <a:rPr lang="en-US" sz="1400" dirty="0"/>
              <a:t> </a:t>
            </a:r>
            <a:r>
              <a:rPr lang="en-US" sz="1400" dirty="0" err="1"/>
              <a:t>dari</a:t>
            </a:r>
            <a:r>
              <a:rPr lang="en-US" sz="1400" dirty="0"/>
              <a:t> orang lain </a:t>
            </a:r>
            <a:r>
              <a:rPr lang="en-US" sz="1400" dirty="0" err="1"/>
              <a:t>ataupun</a:t>
            </a:r>
            <a:r>
              <a:rPr lang="en-US" sz="1400" dirty="0"/>
              <a:t> </a:t>
            </a:r>
            <a:r>
              <a:rPr lang="en-US" sz="1400" dirty="0" err="1"/>
              <a:t>dari</a:t>
            </a:r>
            <a:r>
              <a:rPr lang="en-US" sz="1400" dirty="0"/>
              <a:t> modal yang </a:t>
            </a:r>
            <a:r>
              <a:rPr lang="en-US" sz="1400" dirty="0" err="1"/>
              <a:t>dimiliki</a:t>
            </a:r>
            <a:r>
              <a:rPr lang="en-US" sz="1400" dirty="0"/>
              <a:t> oleh bank </a:t>
            </a:r>
            <a:r>
              <a:rPr lang="en-US" sz="1400" dirty="0" err="1"/>
              <a:t>sendiri</a:t>
            </a:r>
            <a:r>
              <a:rPr lang="en-US" sz="1400" dirty="0"/>
              <a:t>, </a:t>
            </a:r>
            <a:r>
              <a:rPr lang="en-US" sz="1400" dirty="0" err="1"/>
              <a:t>alat</a:t>
            </a:r>
            <a:r>
              <a:rPr lang="en-US" sz="1400" dirty="0"/>
              <a:t> </a:t>
            </a:r>
            <a:r>
              <a:rPr lang="en-US" sz="1400" dirty="0" err="1"/>
              <a:t>transaksinya</a:t>
            </a:r>
            <a:r>
              <a:rPr lang="en-US" sz="1400" dirty="0"/>
              <a:t> </a:t>
            </a:r>
            <a:r>
              <a:rPr lang="en-US" sz="1400" dirty="0" err="1"/>
              <a:t>melalui</a:t>
            </a:r>
            <a:r>
              <a:rPr lang="en-US" sz="1400" dirty="0"/>
              <a:t> uang </a:t>
            </a:r>
            <a:r>
              <a:rPr lang="en-US" sz="1400" dirty="0" err="1"/>
              <a:t>giral</a:t>
            </a:r>
            <a:r>
              <a:rPr lang="en-US" sz="1400" dirty="0"/>
              <a:t>, </a:t>
            </a:r>
            <a:r>
              <a:rPr lang="en-US" sz="1400" dirty="0" err="1"/>
              <a:t>atau</a:t>
            </a:r>
            <a:r>
              <a:rPr lang="en-US" sz="1400" dirty="0"/>
              <a:t> uang yang </a:t>
            </a:r>
            <a:r>
              <a:rPr lang="en-US" sz="1400" dirty="0" err="1"/>
              <a:t>diciptakan</a:t>
            </a:r>
            <a:r>
              <a:rPr lang="en-US" sz="1400" dirty="0"/>
              <a:t> </a:t>
            </a:r>
            <a:r>
              <a:rPr lang="en-US" sz="1400" dirty="0" err="1"/>
              <a:t>sendiri</a:t>
            </a:r>
            <a:r>
              <a:rPr lang="en-US" sz="1400" dirty="0"/>
              <a:t> oleh </a:t>
            </a:r>
            <a:r>
              <a:rPr lang="en-US" sz="1400" dirty="0" err="1"/>
              <a:t>pihak</a:t>
            </a:r>
            <a:r>
              <a:rPr lang="en-US" sz="1400" dirty="0"/>
              <a:t> bank .</a:t>
            </a:r>
          </a:p>
          <a:p>
            <a:pPr algn="just"/>
            <a:endParaRPr lang="en-US" sz="1400" dirty="0"/>
          </a:p>
          <a:p>
            <a:pPr algn="just"/>
            <a:r>
              <a:rPr lang="en-US" sz="1400" dirty="0" err="1"/>
              <a:t>Dalam</a:t>
            </a:r>
            <a:r>
              <a:rPr lang="en-US" sz="1400" dirty="0"/>
              <a:t> UU RI No. 10 </a:t>
            </a:r>
            <a:r>
              <a:rPr lang="en-US" sz="1400" dirty="0" err="1"/>
              <a:t>Tahun</a:t>
            </a:r>
            <a:r>
              <a:rPr lang="en-US" sz="1400" dirty="0"/>
              <a:t> 1998 </a:t>
            </a:r>
            <a:r>
              <a:rPr lang="en-US" sz="1400" dirty="0" err="1"/>
              <a:t>tentang</a:t>
            </a:r>
            <a:r>
              <a:rPr lang="en-US" sz="1400" dirty="0"/>
              <a:t> </a:t>
            </a:r>
            <a:r>
              <a:rPr lang="en-US" sz="1400" dirty="0" err="1"/>
              <a:t>Perubahan</a:t>
            </a:r>
            <a:r>
              <a:rPr lang="en-US" sz="1400" dirty="0"/>
              <a:t> Atas UU RI No. 7 </a:t>
            </a:r>
            <a:r>
              <a:rPr lang="en-US" sz="1400" dirty="0" err="1"/>
              <a:t>Tahun</a:t>
            </a:r>
            <a:r>
              <a:rPr lang="en-US" sz="1400" dirty="0"/>
              <a:t> 1992 </a:t>
            </a:r>
            <a:r>
              <a:rPr lang="en-US" sz="1400" dirty="0" err="1"/>
              <a:t>tentang</a:t>
            </a:r>
            <a:r>
              <a:rPr lang="en-US" sz="1400" dirty="0"/>
              <a:t> </a:t>
            </a:r>
            <a:r>
              <a:rPr lang="en-US" sz="1400" dirty="0" err="1"/>
              <a:t>Perbankan</a:t>
            </a:r>
            <a:r>
              <a:rPr lang="en-US" sz="1400" dirty="0"/>
              <a:t> </a:t>
            </a:r>
            <a:r>
              <a:rPr lang="en-US" sz="1400" dirty="0" err="1"/>
              <a:t>sebagaimana</a:t>
            </a:r>
            <a:r>
              <a:rPr lang="en-US" sz="1400" dirty="0"/>
              <a:t> </a:t>
            </a:r>
            <a:r>
              <a:rPr lang="en-US" sz="1400" dirty="0" err="1"/>
              <a:t>diubah</a:t>
            </a:r>
            <a:r>
              <a:rPr lang="en-US" sz="1400" dirty="0"/>
              <a:t> </a:t>
            </a:r>
            <a:r>
              <a:rPr lang="en-US" sz="1400" dirty="0" err="1"/>
              <a:t>dengan</a:t>
            </a:r>
            <a:r>
              <a:rPr lang="en-US" sz="1400" dirty="0"/>
              <a:t> UU RI No. 4 </a:t>
            </a:r>
            <a:r>
              <a:rPr lang="en-US" sz="1400" dirty="0" err="1"/>
              <a:t>Tahun</a:t>
            </a:r>
            <a:r>
              <a:rPr lang="en-US" sz="1400" dirty="0"/>
              <a:t> 2023 </a:t>
            </a:r>
            <a:r>
              <a:rPr lang="en-US" sz="1400" dirty="0" err="1"/>
              <a:t>tentang</a:t>
            </a:r>
            <a:r>
              <a:rPr lang="en-US" sz="1400" dirty="0"/>
              <a:t> </a:t>
            </a:r>
            <a:r>
              <a:rPr lang="en-US" sz="1400" dirty="0" err="1"/>
              <a:t>Pengembangan</a:t>
            </a:r>
            <a:r>
              <a:rPr lang="en-US" sz="1400" dirty="0"/>
              <a:t> dan </a:t>
            </a:r>
            <a:r>
              <a:rPr lang="en-US" sz="1400" dirty="0" err="1"/>
              <a:t>Penguatan</a:t>
            </a:r>
            <a:r>
              <a:rPr lang="en-US" sz="1400" dirty="0"/>
              <a:t> </a:t>
            </a:r>
            <a:r>
              <a:rPr lang="en-US" sz="1400" dirty="0" err="1"/>
              <a:t>Sektor</a:t>
            </a:r>
            <a:r>
              <a:rPr lang="en-US" sz="1400" dirty="0"/>
              <a:t> </a:t>
            </a:r>
            <a:r>
              <a:rPr lang="en-US" sz="1400" dirty="0" err="1"/>
              <a:t>Keuangan</a:t>
            </a:r>
            <a:r>
              <a:rPr lang="en-US" sz="1400" dirty="0"/>
              <a:t> pada </a:t>
            </a:r>
            <a:r>
              <a:rPr lang="en-US" sz="1400" dirty="0" err="1"/>
              <a:t>Pasal</a:t>
            </a:r>
            <a:r>
              <a:rPr lang="en-US" sz="1400" dirty="0"/>
              <a:t> 14, </a:t>
            </a:r>
            <a:r>
              <a:rPr lang="en-US" sz="1400" dirty="0" err="1"/>
              <a:t>dijelaskan</a:t>
            </a:r>
            <a:r>
              <a:rPr lang="en-US" sz="1400" dirty="0"/>
              <a:t> </a:t>
            </a:r>
            <a:r>
              <a:rPr lang="en-US" sz="1400" dirty="0" err="1"/>
              <a:t>bahwa</a:t>
            </a:r>
            <a:r>
              <a:rPr lang="en-US" sz="1400" dirty="0"/>
              <a:t> bank </a:t>
            </a:r>
            <a:r>
              <a:rPr lang="en-US" sz="1400" dirty="0" err="1"/>
              <a:t>adalah</a:t>
            </a:r>
            <a:r>
              <a:rPr lang="en-US" sz="1400" dirty="0"/>
              <a:t> badan </a:t>
            </a:r>
            <a:r>
              <a:rPr lang="en-US" sz="1400" dirty="0" err="1"/>
              <a:t>usaha</a:t>
            </a:r>
            <a:r>
              <a:rPr lang="en-US" sz="1400" dirty="0"/>
              <a:t> yang </a:t>
            </a:r>
            <a:r>
              <a:rPr lang="en-US" sz="1400" dirty="0" err="1"/>
              <a:t>menghimpun</a:t>
            </a:r>
            <a:r>
              <a:rPr lang="en-US" sz="1400" dirty="0"/>
              <a:t> dana </a:t>
            </a:r>
            <a:r>
              <a:rPr lang="en-US" sz="1400" dirty="0" err="1"/>
              <a:t>dari</a:t>
            </a:r>
            <a:r>
              <a:rPr lang="en-US" sz="1400" dirty="0"/>
              <a:t> </a:t>
            </a:r>
            <a:r>
              <a:rPr lang="en-US" sz="1400" dirty="0" err="1"/>
              <a:t>masyarakat</a:t>
            </a:r>
            <a:r>
              <a:rPr lang="en-US" sz="1400" dirty="0"/>
              <a:t> </a:t>
            </a:r>
            <a:r>
              <a:rPr lang="en-US" sz="1400" dirty="0" err="1"/>
              <a:t>dalam</a:t>
            </a:r>
            <a:r>
              <a:rPr lang="en-US" sz="1400" dirty="0"/>
              <a:t> </a:t>
            </a:r>
            <a:r>
              <a:rPr lang="en-US" sz="1400" dirty="0" err="1"/>
              <a:t>bentuk</a:t>
            </a:r>
            <a:r>
              <a:rPr lang="en-US" sz="1400" dirty="0"/>
              <a:t> </a:t>
            </a:r>
            <a:r>
              <a:rPr lang="en-US" sz="1400" dirty="0" err="1"/>
              <a:t>simpanan</a:t>
            </a:r>
            <a:r>
              <a:rPr lang="en-US" sz="1400" dirty="0"/>
              <a:t> dan </a:t>
            </a:r>
            <a:r>
              <a:rPr lang="en-US" sz="1400" dirty="0" err="1"/>
              <a:t>menyalurkannya</a:t>
            </a:r>
            <a:r>
              <a:rPr lang="en-US" sz="1400" dirty="0"/>
              <a:t> </a:t>
            </a:r>
            <a:r>
              <a:rPr lang="en-US" sz="1400" dirty="0" err="1"/>
              <a:t>kepada</a:t>
            </a:r>
            <a:r>
              <a:rPr lang="en-US" sz="1400" dirty="0"/>
              <a:t> </a:t>
            </a:r>
            <a:r>
              <a:rPr lang="en-US" sz="1400" dirty="0" err="1"/>
              <a:t>masyarakat</a:t>
            </a:r>
            <a:r>
              <a:rPr lang="en-US" sz="1400" dirty="0"/>
              <a:t> </a:t>
            </a:r>
            <a:r>
              <a:rPr lang="en-US" sz="1400" dirty="0" err="1"/>
              <a:t>dalam</a:t>
            </a:r>
            <a:r>
              <a:rPr lang="en-US" sz="1400" dirty="0"/>
              <a:t> </a:t>
            </a:r>
            <a:r>
              <a:rPr lang="en-US" sz="1400" dirty="0" err="1"/>
              <a:t>bentuk</a:t>
            </a:r>
            <a:r>
              <a:rPr lang="en-US" sz="1400" dirty="0"/>
              <a:t> </a:t>
            </a:r>
            <a:r>
              <a:rPr lang="en-US" sz="1400" dirty="0" err="1"/>
              <a:t>kredit</a:t>
            </a:r>
            <a:r>
              <a:rPr lang="en-US" sz="1400" dirty="0"/>
              <a:t> </a:t>
            </a:r>
            <a:r>
              <a:rPr lang="en-US" sz="1400" dirty="0" err="1"/>
              <a:t>atau</a:t>
            </a:r>
            <a:r>
              <a:rPr lang="en-US" sz="1400" dirty="0"/>
              <a:t> </a:t>
            </a:r>
            <a:r>
              <a:rPr lang="en-US" sz="1400" dirty="0" err="1"/>
              <a:t>pembiayaan</a:t>
            </a:r>
            <a:r>
              <a:rPr lang="en-US" sz="1400" dirty="0"/>
              <a:t> dan/</a:t>
            </a:r>
            <a:r>
              <a:rPr lang="en-US" sz="1400" dirty="0" err="1"/>
              <a:t>atau</a:t>
            </a:r>
            <a:r>
              <a:rPr lang="en-US" sz="1400" dirty="0"/>
              <a:t> </a:t>
            </a:r>
            <a:r>
              <a:rPr lang="en-US" sz="1400" dirty="0" err="1"/>
              <a:t>bentuk</a:t>
            </a:r>
            <a:r>
              <a:rPr lang="en-US" sz="1400" dirty="0"/>
              <a:t> </a:t>
            </a:r>
            <a:r>
              <a:rPr lang="en-US" sz="1400" dirty="0" err="1"/>
              <a:t>lainnya</a:t>
            </a:r>
            <a:r>
              <a:rPr lang="en-US" sz="1400" dirty="0"/>
              <a:t> </a:t>
            </a:r>
            <a:r>
              <a:rPr lang="en-US" sz="1400" dirty="0" err="1"/>
              <a:t>dalam</a:t>
            </a:r>
            <a:r>
              <a:rPr lang="en-US" sz="1400" dirty="0"/>
              <a:t> </a:t>
            </a:r>
            <a:r>
              <a:rPr lang="en-US" sz="1400" dirty="0" err="1"/>
              <a:t>rangka</a:t>
            </a:r>
            <a:r>
              <a:rPr lang="en-US" sz="1400" dirty="0"/>
              <a:t> </a:t>
            </a:r>
            <a:r>
              <a:rPr lang="en-US" sz="1400" dirty="0" err="1"/>
              <a:t>meningkatkan</a:t>
            </a:r>
            <a:r>
              <a:rPr lang="en-US" sz="1400" dirty="0"/>
              <a:t> </a:t>
            </a:r>
            <a:r>
              <a:rPr lang="en-US" sz="1400" dirty="0" err="1"/>
              <a:t>taraf</a:t>
            </a:r>
            <a:r>
              <a:rPr lang="en-US" sz="1400" dirty="0"/>
              <a:t> </a:t>
            </a:r>
            <a:r>
              <a:rPr lang="en-US" sz="1400" dirty="0" err="1"/>
              <a:t>hidup</a:t>
            </a:r>
            <a:r>
              <a:rPr lang="en-US" sz="1400" dirty="0"/>
              <a:t> </a:t>
            </a:r>
            <a:r>
              <a:rPr lang="en-US" sz="1400" dirty="0" err="1"/>
              <a:t>rakyat</a:t>
            </a:r>
            <a:r>
              <a:rPr lang="en-US" sz="1400" dirty="0"/>
              <a:t>.</a:t>
            </a:r>
          </a:p>
        </p:txBody>
      </p:sp>
      <p:sp>
        <p:nvSpPr>
          <p:cNvPr id="7" name="TextBox 6">
            <a:extLst>
              <a:ext uri="{FF2B5EF4-FFF2-40B4-BE49-F238E27FC236}">
                <a16:creationId xmlns:a16="http://schemas.microsoft.com/office/drawing/2014/main" id="{09AE5E9B-F486-45BF-BBDE-F5BEB97D21B0}"/>
              </a:ext>
            </a:extLst>
          </p:cNvPr>
          <p:cNvSpPr txBox="1"/>
          <p:nvPr/>
        </p:nvSpPr>
        <p:spPr>
          <a:xfrm>
            <a:off x="762000" y="1064266"/>
            <a:ext cx="2057400" cy="338554"/>
          </a:xfrm>
          <a:prstGeom prst="rect">
            <a:avLst/>
          </a:prstGeom>
          <a:noFill/>
        </p:spPr>
        <p:txBody>
          <a:bodyPr wrap="square" rtlCol="0">
            <a:spAutoFit/>
          </a:bodyPr>
          <a:lstStyle/>
          <a:p>
            <a:r>
              <a:rPr lang="en-US" sz="1600" b="1" dirty="0"/>
              <a:t>a.  </a:t>
            </a:r>
            <a:r>
              <a:rPr lang="en-US" sz="1600" b="1" dirty="0" err="1"/>
              <a:t>Pengertian</a:t>
            </a:r>
            <a:r>
              <a:rPr lang="en-US" sz="1600" b="1" dirty="0"/>
              <a:t> Bank </a:t>
            </a:r>
          </a:p>
        </p:txBody>
      </p:sp>
      <p:sp>
        <p:nvSpPr>
          <p:cNvPr id="2" name="TextBox 1">
            <a:extLst>
              <a:ext uri="{FF2B5EF4-FFF2-40B4-BE49-F238E27FC236}">
                <a16:creationId xmlns:a16="http://schemas.microsoft.com/office/drawing/2014/main" id="{D128F049-851F-A48F-1655-47412884C37B}"/>
              </a:ext>
            </a:extLst>
          </p:cNvPr>
          <p:cNvSpPr txBox="1"/>
          <p:nvPr/>
        </p:nvSpPr>
        <p:spPr>
          <a:xfrm>
            <a:off x="32326" y="644644"/>
            <a:ext cx="1219200" cy="381000"/>
          </a:xfrm>
          <a:prstGeom prst="rect">
            <a:avLst/>
          </a:prstGeom>
          <a:noFill/>
        </p:spPr>
        <p:txBody>
          <a:bodyPr wrap="square" rtlCol="0">
            <a:spAutoFit/>
          </a:bodyPr>
          <a:lstStyle/>
          <a:p>
            <a:r>
              <a:rPr lang="id-ID" b="1" dirty="0"/>
              <a:t>1. Bank</a:t>
            </a:r>
          </a:p>
        </p:txBody>
      </p:sp>
    </p:spTree>
    <p:extLst>
      <p:ext uri="{BB962C8B-B14F-4D97-AF65-F5344CB8AC3E}">
        <p14:creationId xmlns:p14="http://schemas.microsoft.com/office/powerpoint/2010/main" val="408507365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34"/>
          <p:cNvSpPr txBox="1"/>
          <p:nvPr/>
        </p:nvSpPr>
        <p:spPr>
          <a:xfrm>
            <a:off x="0" y="133350"/>
            <a:ext cx="9143999" cy="401816"/>
          </a:xfrm>
          <a:prstGeom prst="rect">
            <a:avLst/>
          </a:prstGeom>
          <a:solidFill>
            <a:srgbClr val="2C987E"/>
          </a:solidFill>
          <a:ln>
            <a:noFill/>
          </a:ln>
        </p:spPr>
        <p:style>
          <a:lnRef idx="2">
            <a:schemeClr val="accent5">
              <a:shade val="50000"/>
            </a:schemeClr>
          </a:lnRef>
          <a:fillRef idx="1">
            <a:schemeClr val="accent5"/>
          </a:fillRef>
          <a:effectRef idx="0">
            <a:schemeClr val="accent5"/>
          </a:effectRef>
          <a:fontRef idx="minor">
            <a:schemeClr val="lt1"/>
          </a:fontRef>
        </p:style>
        <p:txBody>
          <a:bodyPr wrap="square" lIns="93128" tIns="46565" rIns="93128" bIns="46565" rtlCol="0">
            <a:spAutoFit/>
          </a:bodyPr>
          <a:lstStyle/>
          <a:p>
            <a:pPr marL="0" lvl="1">
              <a:tabLst>
                <a:tab pos="692185" algn="l"/>
              </a:tabLst>
            </a:pPr>
            <a:r>
              <a:rPr lang="en-US" sz="2000" b="1" dirty="0">
                <a:solidFill>
                  <a:schemeClr val="bg1"/>
                </a:solidFill>
                <a:latin typeface="Candara" pitchFamily="34" charset="0"/>
              </a:rPr>
              <a:t>B. Lembaga </a:t>
            </a:r>
            <a:r>
              <a:rPr lang="en-US" sz="2000" b="1" dirty="0" err="1">
                <a:solidFill>
                  <a:schemeClr val="bg1"/>
                </a:solidFill>
                <a:latin typeface="Candara" pitchFamily="34" charset="0"/>
              </a:rPr>
              <a:t>Keuangan</a:t>
            </a:r>
            <a:r>
              <a:rPr lang="en-US" sz="2000" b="1" dirty="0">
                <a:solidFill>
                  <a:schemeClr val="bg1"/>
                </a:solidFill>
                <a:latin typeface="Candara" pitchFamily="34" charset="0"/>
              </a:rPr>
              <a:t> </a:t>
            </a:r>
          </a:p>
        </p:txBody>
      </p:sp>
      <p:grpSp>
        <p:nvGrpSpPr>
          <p:cNvPr id="9" name="Group 8"/>
          <p:cNvGrpSpPr/>
          <p:nvPr/>
        </p:nvGrpSpPr>
        <p:grpSpPr>
          <a:xfrm>
            <a:off x="-1" y="4302125"/>
            <a:ext cx="9144000" cy="841375"/>
            <a:chOff x="0" y="4302125"/>
            <a:chExt cx="9144000" cy="841375"/>
          </a:xfrm>
        </p:grpSpPr>
        <p:grpSp>
          <p:nvGrpSpPr>
            <p:cNvPr id="10" name="Group 9"/>
            <p:cNvGrpSpPr/>
            <p:nvPr/>
          </p:nvGrpSpPr>
          <p:grpSpPr>
            <a:xfrm>
              <a:off x="0" y="4302125"/>
              <a:ext cx="9144000" cy="841375"/>
              <a:chOff x="0" y="4302125"/>
              <a:chExt cx="9144000" cy="841375"/>
            </a:xfrm>
          </p:grpSpPr>
          <p:grpSp>
            <p:nvGrpSpPr>
              <p:cNvPr id="13" name="Group 12"/>
              <p:cNvGrpSpPr/>
              <p:nvPr/>
            </p:nvGrpSpPr>
            <p:grpSpPr>
              <a:xfrm>
                <a:off x="0" y="4302125"/>
                <a:ext cx="9144000" cy="841375"/>
                <a:chOff x="0" y="4302125"/>
                <a:chExt cx="9144000" cy="841375"/>
              </a:xfrm>
            </p:grpSpPr>
            <p:pic>
              <p:nvPicPr>
                <p:cNvPr id="15" name="Picture 2" descr="E:\ELISA\ERLANGGA LISA\2017\TEMPLATE PPT\SMP PPKN kelas X kelompok wajib\SMP PPKN kelas X kelompok wajib.png"/>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22" name="TextBox 16"/>
                <p:cNvSpPr txBox="1"/>
                <p:nvPr/>
              </p:nvSpPr>
              <p:spPr>
                <a:xfrm>
                  <a:off x="2057400" y="4732407"/>
                  <a:ext cx="5334000" cy="353943"/>
                </a:xfrm>
                <a:prstGeom prst="rect">
                  <a:avLst/>
                </a:prstGeom>
                <a:solidFill>
                  <a:srgbClr val="FFC000"/>
                </a:solidFill>
              </p:spPr>
              <p:txBody>
                <a:bodyPr wrap="square" rtlCol="0">
                  <a:spAutoFit/>
                </a:bodyPr>
                <a:lstStyle/>
                <a:p>
                  <a:r>
                    <a:rPr lang="en-US" sz="1700" b="1" dirty="0">
                      <a:solidFill>
                        <a:srgbClr val="002060"/>
                      </a:solidFill>
                      <a:latin typeface="Arial" pitchFamily="34" charset="0"/>
                      <a:cs typeface="Arial" pitchFamily="34" charset="0"/>
                    </a:rPr>
                    <a:t>IPS EKONOMI </a:t>
                  </a:r>
                </a:p>
              </p:txBody>
            </p:sp>
          </p:grpSp>
          <p:pic>
            <p:nvPicPr>
              <p:cNvPr id="14" name="Picture 13" descr="A picture containing text&#10;&#10;Description automatically generated">
                <a:extLst>
                  <a:ext uri="{FF2B5EF4-FFF2-40B4-BE49-F238E27FC236}">
                    <a16:creationId xmlns:a16="http://schemas.microsoft.com/office/drawing/2014/main" id="{D65625EF-D92B-4D38-A026-7B2925F9C466}"/>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12" name="Rectangle 11"/>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7" name="TextBox 6">
            <a:extLst>
              <a:ext uri="{FF2B5EF4-FFF2-40B4-BE49-F238E27FC236}">
                <a16:creationId xmlns:a16="http://schemas.microsoft.com/office/drawing/2014/main" id="{09AE5E9B-F486-45BF-BBDE-F5BEB97D21B0}"/>
              </a:ext>
            </a:extLst>
          </p:cNvPr>
          <p:cNvSpPr txBox="1"/>
          <p:nvPr/>
        </p:nvSpPr>
        <p:spPr>
          <a:xfrm>
            <a:off x="93894" y="920670"/>
            <a:ext cx="2057400" cy="338554"/>
          </a:xfrm>
          <a:prstGeom prst="rect">
            <a:avLst/>
          </a:prstGeom>
          <a:noFill/>
        </p:spPr>
        <p:txBody>
          <a:bodyPr wrap="square" rtlCol="0">
            <a:spAutoFit/>
          </a:bodyPr>
          <a:lstStyle/>
          <a:p>
            <a:r>
              <a:rPr lang="en-US" sz="1600" b="1" dirty="0"/>
              <a:t>b. </a:t>
            </a:r>
            <a:r>
              <a:rPr lang="en-US" sz="1600" b="1" dirty="0" err="1"/>
              <a:t>Fungsi</a:t>
            </a:r>
            <a:r>
              <a:rPr lang="en-US" sz="1600" b="1" dirty="0"/>
              <a:t> Bank </a:t>
            </a:r>
          </a:p>
        </p:txBody>
      </p:sp>
      <p:graphicFrame>
        <p:nvGraphicFramePr>
          <p:cNvPr id="4" name="Diagram 3">
            <a:extLst>
              <a:ext uri="{FF2B5EF4-FFF2-40B4-BE49-F238E27FC236}">
                <a16:creationId xmlns:a16="http://schemas.microsoft.com/office/drawing/2014/main" id="{C3F5D5E6-2EEF-4F61-9F61-4AA1FAAE16E6}"/>
              </a:ext>
            </a:extLst>
          </p:cNvPr>
          <p:cNvGraphicFramePr/>
          <p:nvPr>
            <p:extLst>
              <p:ext uri="{D42A27DB-BD31-4B8C-83A1-F6EECF244321}">
                <p14:modId xmlns:p14="http://schemas.microsoft.com/office/powerpoint/2010/main" val="351986369"/>
              </p:ext>
            </p:extLst>
          </p:nvPr>
        </p:nvGraphicFramePr>
        <p:xfrm>
          <a:off x="228598" y="1292467"/>
          <a:ext cx="8686801" cy="3363576"/>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2" name="TextBox 1">
            <a:extLst>
              <a:ext uri="{FF2B5EF4-FFF2-40B4-BE49-F238E27FC236}">
                <a16:creationId xmlns:a16="http://schemas.microsoft.com/office/drawing/2014/main" id="{A3699A7A-A0FB-0DD2-6CE0-A3EE19697CC9}"/>
              </a:ext>
            </a:extLst>
          </p:cNvPr>
          <p:cNvSpPr txBox="1"/>
          <p:nvPr/>
        </p:nvSpPr>
        <p:spPr>
          <a:xfrm>
            <a:off x="93894" y="614510"/>
            <a:ext cx="1219200" cy="381000"/>
          </a:xfrm>
          <a:prstGeom prst="rect">
            <a:avLst/>
          </a:prstGeom>
          <a:noFill/>
        </p:spPr>
        <p:txBody>
          <a:bodyPr wrap="square" rtlCol="0">
            <a:spAutoFit/>
          </a:bodyPr>
          <a:lstStyle/>
          <a:p>
            <a:r>
              <a:rPr lang="id-ID" b="1" dirty="0"/>
              <a:t>1. Bank</a:t>
            </a:r>
          </a:p>
        </p:txBody>
      </p:sp>
    </p:spTree>
    <p:extLst>
      <p:ext uri="{BB962C8B-B14F-4D97-AF65-F5344CB8AC3E}">
        <p14:creationId xmlns:p14="http://schemas.microsoft.com/office/powerpoint/2010/main" val="15671734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graphicEl>
                                              <a:dgm id="{C1EB83EB-D83F-4532-8BEC-E943A8F6DF2A}"/>
                                            </p:graphicEl>
                                          </p:spTgt>
                                        </p:tgtEl>
                                        <p:attrNameLst>
                                          <p:attrName>style.visibility</p:attrName>
                                        </p:attrNameLst>
                                      </p:cBhvr>
                                      <p:to>
                                        <p:strVal val="visible"/>
                                      </p:to>
                                    </p:set>
                                    <p:animEffect transition="in" filter="fade">
                                      <p:cBhvr>
                                        <p:cTn id="7" dur="1000"/>
                                        <p:tgtEl>
                                          <p:spTgt spid="4">
                                            <p:graphicEl>
                                              <a:dgm id="{C1EB83EB-D83F-4532-8BEC-E943A8F6DF2A}"/>
                                            </p:graphicEl>
                                          </p:spTgt>
                                        </p:tgtEl>
                                      </p:cBhvr>
                                    </p:animEffect>
                                    <p:anim calcmode="lin" valueType="num">
                                      <p:cBhvr>
                                        <p:cTn id="8" dur="1000" fill="hold"/>
                                        <p:tgtEl>
                                          <p:spTgt spid="4">
                                            <p:graphicEl>
                                              <a:dgm id="{C1EB83EB-D83F-4532-8BEC-E943A8F6DF2A}"/>
                                            </p:graphicEl>
                                          </p:spTgt>
                                        </p:tgtEl>
                                        <p:attrNameLst>
                                          <p:attrName>ppt_x</p:attrName>
                                        </p:attrNameLst>
                                      </p:cBhvr>
                                      <p:tavLst>
                                        <p:tav tm="0">
                                          <p:val>
                                            <p:strVal val="#ppt_x"/>
                                          </p:val>
                                        </p:tav>
                                        <p:tav tm="100000">
                                          <p:val>
                                            <p:strVal val="#ppt_x"/>
                                          </p:val>
                                        </p:tav>
                                      </p:tavLst>
                                    </p:anim>
                                    <p:anim calcmode="lin" valueType="num">
                                      <p:cBhvr>
                                        <p:cTn id="9" dur="1000" fill="hold"/>
                                        <p:tgtEl>
                                          <p:spTgt spid="4">
                                            <p:graphicEl>
                                              <a:dgm id="{C1EB83EB-D83F-4532-8BEC-E943A8F6DF2A}"/>
                                            </p:graphic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graphicEl>
                                              <a:dgm id="{D1C9B018-0A16-4EA2-96A4-1E342F8214B1}"/>
                                            </p:graphicEl>
                                          </p:spTgt>
                                        </p:tgtEl>
                                        <p:attrNameLst>
                                          <p:attrName>style.visibility</p:attrName>
                                        </p:attrNameLst>
                                      </p:cBhvr>
                                      <p:to>
                                        <p:strVal val="visible"/>
                                      </p:to>
                                    </p:set>
                                    <p:animEffect transition="in" filter="fade">
                                      <p:cBhvr>
                                        <p:cTn id="14" dur="1000"/>
                                        <p:tgtEl>
                                          <p:spTgt spid="4">
                                            <p:graphicEl>
                                              <a:dgm id="{D1C9B018-0A16-4EA2-96A4-1E342F8214B1}"/>
                                            </p:graphicEl>
                                          </p:spTgt>
                                        </p:tgtEl>
                                      </p:cBhvr>
                                    </p:animEffect>
                                    <p:anim calcmode="lin" valueType="num">
                                      <p:cBhvr>
                                        <p:cTn id="15" dur="1000" fill="hold"/>
                                        <p:tgtEl>
                                          <p:spTgt spid="4">
                                            <p:graphicEl>
                                              <a:dgm id="{D1C9B018-0A16-4EA2-96A4-1E342F8214B1}"/>
                                            </p:graphicEl>
                                          </p:spTgt>
                                        </p:tgtEl>
                                        <p:attrNameLst>
                                          <p:attrName>ppt_x</p:attrName>
                                        </p:attrNameLst>
                                      </p:cBhvr>
                                      <p:tavLst>
                                        <p:tav tm="0">
                                          <p:val>
                                            <p:strVal val="#ppt_x"/>
                                          </p:val>
                                        </p:tav>
                                        <p:tav tm="100000">
                                          <p:val>
                                            <p:strVal val="#ppt_x"/>
                                          </p:val>
                                        </p:tav>
                                      </p:tavLst>
                                    </p:anim>
                                    <p:anim calcmode="lin" valueType="num">
                                      <p:cBhvr>
                                        <p:cTn id="16" dur="1000" fill="hold"/>
                                        <p:tgtEl>
                                          <p:spTgt spid="4">
                                            <p:graphicEl>
                                              <a:dgm id="{D1C9B018-0A16-4EA2-96A4-1E342F8214B1}"/>
                                            </p:graphic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graphicEl>
                                              <a:dgm id="{9F72E42A-952C-4CA2-9263-F00183CDF9DD}"/>
                                            </p:graphicEl>
                                          </p:spTgt>
                                        </p:tgtEl>
                                        <p:attrNameLst>
                                          <p:attrName>style.visibility</p:attrName>
                                        </p:attrNameLst>
                                      </p:cBhvr>
                                      <p:to>
                                        <p:strVal val="visible"/>
                                      </p:to>
                                    </p:set>
                                    <p:animEffect transition="in" filter="fade">
                                      <p:cBhvr>
                                        <p:cTn id="21" dur="1000"/>
                                        <p:tgtEl>
                                          <p:spTgt spid="4">
                                            <p:graphicEl>
                                              <a:dgm id="{9F72E42A-952C-4CA2-9263-F00183CDF9DD}"/>
                                            </p:graphicEl>
                                          </p:spTgt>
                                        </p:tgtEl>
                                      </p:cBhvr>
                                    </p:animEffect>
                                    <p:anim calcmode="lin" valueType="num">
                                      <p:cBhvr>
                                        <p:cTn id="22" dur="1000" fill="hold"/>
                                        <p:tgtEl>
                                          <p:spTgt spid="4">
                                            <p:graphicEl>
                                              <a:dgm id="{9F72E42A-952C-4CA2-9263-F00183CDF9DD}"/>
                                            </p:graphicEl>
                                          </p:spTgt>
                                        </p:tgtEl>
                                        <p:attrNameLst>
                                          <p:attrName>ppt_x</p:attrName>
                                        </p:attrNameLst>
                                      </p:cBhvr>
                                      <p:tavLst>
                                        <p:tav tm="0">
                                          <p:val>
                                            <p:strVal val="#ppt_x"/>
                                          </p:val>
                                        </p:tav>
                                        <p:tav tm="100000">
                                          <p:val>
                                            <p:strVal val="#ppt_x"/>
                                          </p:val>
                                        </p:tav>
                                      </p:tavLst>
                                    </p:anim>
                                    <p:anim calcmode="lin" valueType="num">
                                      <p:cBhvr>
                                        <p:cTn id="23" dur="1000" fill="hold"/>
                                        <p:tgtEl>
                                          <p:spTgt spid="4">
                                            <p:graphicEl>
                                              <a:dgm id="{9F72E42A-952C-4CA2-9263-F00183CDF9DD}"/>
                                            </p:graphic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4">
                                            <p:graphicEl>
                                              <a:dgm id="{C79527F3-4F8F-4682-B49A-9146E9F9B6F6}"/>
                                            </p:graphicEl>
                                          </p:spTgt>
                                        </p:tgtEl>
                                        <p:attrNameLst>
                                          <p:attrName>style.visibility</p:attrName>
                                        </p:attrNameLst>
                                      </p:cBhvr>
                                      <p:to>
                                        <p:strVal val="visible"/>
                                      </p:to>
                                    </p:set>
                                    <p:animEffect transition="in" filter="fade">
                                      <p:cBhvr>
                                        <p:cTn id="28" dur="1000"/>
                                        <p:tgtEl>
                                          <p:spTgt spid="4">
                                            <p:graphicEl>
                                              <a:dgm id="{C79527F3-4F8F-4682-B49A-9146E9F9B6F6}"/>
                                            </p:graphicEl>
                                          </p:spTgt>
                                        </p:tgtEl>
                                      </p:cBhvr>
                                    </p:animEffect>
                                    <p:anim calcmode="lin" valueType="num">
                                      <p:cBhvr>
                                        <p:cTn id="29" dur="1000" fill="hold"/>
                                        <p:tgtEl>
                                          <p:spTgt spid="4">
                                            <p:graphicEl>
                                              <a:dgm id="{C79527F3-4F8F-4682-B49A-9146E9F9B6F6}"/>
                                            </p:graphicEl>
                                          </p:spTgt>
                                        </p:tgtEl>
                                        <p:attrNameLst>
                                          <p:attrName>ppt_x</p:attrName>
                                        </p:attrNameLst>
                                      </p:cBhvr>
                                      <p:tavLst>
                                        <p:tav tm="0">
                                          <p:val>
                                            <p:strVal val="#ppt_x"/>
                                          </p:val>
                                        </p:tav>
                                        <p:tav tm="100000">
                                          <p:val>
                                            <p:strVal val="#ppt_x"/>
                                          </p:val>
                                        </p:tav>
                                      </p:tavLst>
                                    </p:anim>
                                    <p:anim calcmode="lin" valueType="num">
                                      <p:cBhvr>
                                        <p:cTn id="30" dur="1000" fill="hold"/>
                                        <p:tgtEl>
                                          <p:spTgt spid="4">
                                            <p:graphicEl>
                                              <a:dgm id="{C79527F3-4F8F-4682-B49A-9146E9F9B6F6}"/>
                                            </p:graphic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4">
                                            <p:graphicEl>
                                              <a:dgm id="{9FF264EB-401A-48AB-B975-9AA5568C707C}"/>
                                            </p:graphicEl>
                                          </p:spTgt>
                                        </p:tgtEl>
                                        <p:attrNameLst>
                                          <p:attrName>style.visibility</p:attrName>
                                        </p:attrNameLst>
                                      </p:cBhvr>
                                      <p:to>
                                        <p:strVal val="visible"/>
                                      </p:to>
                                    </p:set>
                                    <p:animEffect transition="in" filter="fade">
                                      <p:cBhvr>
                                        <p:cTn id="35" dur="1000"/>
                                        <p:tgtEl>
                                          <p:spTgt spid="4">
                                            <p:graphicEl>
                                              <a:dgm id="{9FF264EB-401A-48AB-B975-9AA5568C707C}"/>
                                            </p:graphicEl>
                                          </p:spTgt>
                                        </p:tgtEl>
                                      </p:cBhvr>
                                    </p:animEffect>
                                    <p:anim calcmode="lin" valueType="num">
                                      <p:cBhvr>
                                        <p:cTn id="36" dur="1000" fill="hold"/>
                                        <p:tgtEl>
                                          <p:spTgt spid="4">
                                            <p:graphicEl>
                                              <a:dgm id="{9FF264EB-401A-48AB-B975-9AA5568C707C}"/>
                                            </p:graphicEl>
                                          </p:spTgt>
                                        </p:tgtEl>
                                        <p:attrNameLst>
                                          <p:attrName>ppt_x</p:attrName>
                                        </p:attrNameLst>
                                      </p:cBhvr>
                                      <p:tavLst>
                                        <p:tav tm="0">
                                          <p:val>
                                            <p:strVal val="#ppt_x"/>
                                          </p:val>
                                        </p:tav>
                                        <p:tav tm="100000">
                                          <p:val>
                                            <p:strVal val="#ppt_x"/>
                                          </p:val>
                                        </p:tav>
                                      </p:tavLst>
                                    </p:anim>
                                    <p:anim calcmode="lin" valueType="num">
                                      <p:cBhvr>
                                        <p:cTn id="37" dur="1000" fill="hold"/>
                                        <p:tgtEl>
                                          <p:spTgt spid="4">
                                            <p:graphicEl>
                                              <a:dgm id="{9FF264EB-401A-48AB-B975-9AA5568C707C}"/>
                                            </p:graphic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4">
                                            <p:graphicEl>
                                              <a:dgm id="{3F734227-6B9D-404F-B15A-EAF0900FB997}"/>
                                            </p:graphicEl>
                                          </p:spTgt>
                                        </p:tgtEl>
                                        <p:attrNameLst>
                                          <p:attrName>style.visibility</p:attrName>
                                        </p:attrNameLst>
                                      </p:cBhvr>
                                      <p:to>
                                        <p:strVal val="visible"/>
                                      </p:to>
                                    </p:set>
                                    <p:animEffect transition="in" filter="fade">
                                      <p:cBhvr>
                                        <p:cTn id="42" dur="1000"/>
                                        <p:tgtEl>
                                          <p:spTgt spid="4">
                                            <p:graphicEl>
                                              <a:dgm id="{3F734227-6B9D-404F-B15A-EAF0900FB997}"/>
                                            </p:graphicEl>
                                          </p:spTgt>
                                        </p:tgtEl>
                                      </p:cBhvr>
                                    </p:animEffect>
                                    <p:anim calcmode="lin" valueType="num">
                                      <p:cBhvr>
                                        <p:cTn id="43" dur="1000" fill="hold"/>
                                        <p:tgtEl>
                                          <p:spTgt spid="4">
                                            <p:graphicEl>
                                              <a:dgm id="{3F734227-6B9D-404F-B15A-EAF0900FB997}"/>
                                            </p:graphicEl>
                                          </p:spTgt>
                                        </p:tgtEl>
                                        <p:attrNameLst>
                                          <p:attrName>ppt_x</p:attrName>
                                        </p:attrNameLst>
                                      </p:cBhvr>
                                      <p:tavLst>
                                        <p:tav tm="0">
                                          <p:val>
                                            <p:strVal val="#ppt_x"/>
                                          </p:val>
                                        </p:tav>
                                        <p:tav tm="100000">
                                          <p:val>
                                            <p:strVal val="#ppt_x"/>
                                          </p:val>
                                        </p:tav>
                                      </p:tavLst>
                                    </p:anim>
                                    <p:anim calcmode="lin" valueType="num">
                                      <p:cBhvr>
                                        <p:cTn id="44" dur="1000" fill="hold"/>
                                        <p:tgtEl>
                                          <p:spTgt spid="4">
                                            <p:graphicEl>
                                              <a:dgm id="{3F734227-6B9D-404F-B15A-EAF0900FB997}"/>
                                            </p:graphic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34"/>
          <p:cNvSpPr txBox="1"/>
          <p:nvPr/>
        </p:nvSpPr>
        <p:spPr>
          <a:xfrm>
            <a:off x="0" y="133350"/>
            <a:ext cx="9143999" cy="401816"/>
          </a:xfrm>
          <a:prstGeom prst="rect">
            <a:avLst/>
          </a:prstGeom>
          <a:solidFill>
            <a:srgbClr val="2C987E"/>
          </a:solidFill>
          <a:ln>
            <a:noFill/>
          </a:ln>
        </p:spPr>
        <p:style>
          <a:lnRef idx="2">
            <a:schemeClr val="accent5">
              <a:shade val="50000"/>
            </a:schemeClr>
          </a:lnRef>
          <a:fillRef idx="1">
            <a:schemeClr val="accent5"/>
          </a:fillRef>
          <a:effectRef idx="0">
            <a:schemeClr val="accent5"/>
          </a:effectRef>
          <a:fontRef idx="minor">
            <a:schemeClr val="lt1"/>
          </a:fontRef>
        </p:style>
        <p:txBody>
          <a:bodyPr wrap="square" lIns="93128" tIns="46565" rIns="93128" bIns="46565" rtlCol="0">
            <a:spAutoFit/>
          </a:bodyPr>
          <a:lstStyle/>
          <a:p>
            <a:pPr marL="0" lvl="1">
              <a:tabLst>
                <a:tab pos="692185" algn="l"/>
              </a:tabLst>
            </a:pPr>
            <a:r>
              <a:rPr lang="en-US" sz="2000" b="1" dirty="0">
                <a:solidFill>
                  <a:schemeClr val="bg1"/>
                </a:solidFill>
                <a:latin typeface="Candara" pitchFamily="34" charset="0"/>
              </a:rPr>
              <a:t>B. Lembaga </a:t>
            </a:r>
            <a:r>
              <a:rPr lang="en-US" sz="2000" b="1" dirty="0" err="1">
                <a:solidFill>
                  <a:schemeClr val="bg1"/>
                </a:solidFill>
                <a:latin typeface="Candara" pitchFamily="34" charset="0"/>
              </a:rPr>
              <a:t>Keuangan</a:t>
            </a:r>
            <a:r>
              <a:rPr lang="en-US" sz="2000" b="1" dirty="0">
                <a:solidFill>
                  <a:schemeClr val="bg1"/>
                </a:solidFill>
                <a:latin typeface="Candara" pitchFamily="34" charset="0"/>
              </a:rPr>
              <a:t> </a:t>
            </a:r>
          </a:p>
        </p:txBody>
      </p:sp>
      <p:grpSp>
        <p:nvGrpSpPr>
          <p:cNvPr id="9" name="Group 8"/>
          <p:cNvGrpSpPr/>
          <p:nvPr/>
        </p:nvGrpSpPr>
        <p:grpSpPr>
          <a:xfrm>
            <a:off x="-1" y="4302125"/>
            <a:ext cx="9144000" cy="841375"/>
            <a:chOff x="0" y="4302125"/>
            <a:chExt cx="9144000" cy="841375"/>
          </a:xfrm>
        </p:grpSpPr>
        <p:grpSp>
          <p:nvGrpSpPr>
            <p:cNvPr id="10" name="Group 9"/>
            <p:cNvGrpSpPr/>
            <p:nvPr/>
          </p:nvGrpSpPr>
          <p:grpSpPr>
            <a:xfrm>
              <a:off x="0" y="4302125"/>
              <a:ext cx="9144000" cy="841375"/>
              <a:chOff x="0" y="4302125"/>
              <a:chExt cx="9144000" cy="841375"/>
            </a:xfrm>
          </p:grpSpPr>
          <p:grpSp>
            <p:nvGrpSpPr>
              <p:cNvPr id="13" name="Group 12"/>
              <p:cNvGrpSpPr/>
              <p:nvPr/>
            </p:nvGrpSpPr>
            <p:grpSpPr>
              <a:xfrm>
                <a:off x="0" y="4302125"/>
                <a:ext cx="9144000" cy="841375"/>
                <a:chOff x="0" y="4302125"/>
                <a:chExt cx="9144000" cy="841375"/>
              </a:xfrm>
            </p:grpSpPr>
            <p:pic>
              <p:nvPicPr>
                <p:cNvPr id="15" name="Picture 2" descr="E:\ELISA\ERLANGGA LISA\2017\TEMPLATE PPT\SMP PPKN kelas X kelompok wajib\SMP PPKN kelas X kelompok wajib.png"/>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22" name="TextBox 16"/>
                <p:cNvSpPr txBox="1"/>
                <p:nvPr/>
              </p:nvSpPr>
              <p:spPr>
                <a:xfrm>
                  <a:off x="2057400" y="4732407"/>
                  <a:ext cx="5334000" cy="353943"/>
                </a:xfrm>
                <a:prstGeom prst="rect">
                  <a:avLst/>
                </a:prstGeom>
                <a:solidFill>
                  <a:srgbClr val="FFC000"/>
                </a:solidFill>
              </p:spPr>
              <p:txBody>
                <a:bodyPr wrap="square" rtlCol="0">
                  <a:spAutoFit/>
                </a:bodyPr>
                <a:lstStyle/>
                <a:p>
                  <a:r>
                    <a:rPr lang="en-US" sz="1700" b="1" dirty="0">
                      <a:solidFill>
                        <a:srgbClr val="002060"/>
                      </a:solidFill>
                      <a:latin typeface="Arial" pitchFamily="34" charset="0"/>
                      <a:cs typeface="Arial" pitchFamily="34" charset="0"/>
                    </a:rPr>
                    <a:t>IPS EKONOMI </a:t>
                  </a:r>
                </a:p>
              </p:txBody>
            </p:sp>
          </p:grpSp>
          <p:pic>
            <p:nvPicPr>
              <p:cNvPr id="14" name="Picture 13" descr="A picture containing text&#10;&#10;Description automatically generated">
                <a:extLst>
                  <a:ext uri="{FF2B5EF4-FFF2-40B4-BE49-F238E27FC236}">
                    <a16:creationId xmlns:a16="http://schemas.microsoft.com/office/drawing/2014/main" id="{D65625EF-D92B-4D38-A026-7B2925F9C466}"/>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12" name="Rectangle 11"/>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17" name="TextBox 16">
            <a:extLst>
              <a:ext uri="{FF2B5EF4-FFF2-40B4-BE49-F238E27FC236}">
                <a16:creationId xmlns:a16="http://schemas.microsoft.com/office/drawing/2014/main" id="{40B7CCC2-5CB6-45E2-8026-73842312832A}"/>
              </a:ext>
            </a:extLst>
          </p:cNvPr>
          <p:cNvSpPr txBox="1"/>
          <p:nvPr/>
        </p:nvSpPr>
        <p:spPr>
          <a:xfrm>
            <a:off x="75068" y="965448"/>
            <a:ext cx="4604272" cy="338554"/>
          </a:xfrm>
          <a:prstGeom prst="rect">
            <a:avLst/>
          </a:prstGeom>
          <a:noFill/>
        </p:spPr>
        <p:txBody>
          <a:bodyPr wrap="square">
            <a:spAutoFit/>
          </a:bodyPr>
          <a:lstStyle/>
          <a:p>
            <a:r>
              <a:rPr lang="en-US" sz="1600" b="1" dirty="0"/>
              <a:t>C. </a:t>
            </a:r>
            <a:r>
              <a:rPr lang="en-US" sz="1600" b="1" dirty="0" err="1"/>
              <a:t>Jenis</a:t>
            </a:r>
            <a:r>
              <a:rPr lang="en-US" sz="1600" b="1" dirty="0"/>
              <a:t> Bank</a:t>
            </a:r>
          </a:p>
        </p:txBody>
      </p:sp>
      <p:sp>
        <p:nvSpPr>
          <p:cNvPr id="18" name="TextBox 17">
            <a:extLst>
              <a:ext uri="{FF2B5EF4-FFF2-40B4-BE49-F238E27FC236}">
                <a16:creationId xmlns:a16="http://schemas.microsoft.com/office/drawing/2014/main" id="{B004C3AB-1B0C-4917-BD1C-495F9B313C9D}"/>
              </a:ext>
            </a:extLst>
          </p:cNvPr>
          <p:cNvSpPr txBox="1"/>
          <p:nvPr/>
        </p:nvSpPr>
        <p:spPr>
          <a:xfrm>
            <a:off x="120126" y="1279570"/>
            <a:ext cx="8795273" cy="338554"/>
          </a:xfrm>
          <a:prstGeom prst="rect">
            <a:avLst/>
          </a:prstGeom>
          <a:noFill/>
        </p:spPr>
        <p:txBody>
          <a:bodyPr wrap="square">
            <a:spAutoFit/>
          </a:bodyPr>
          <a:lstStyle/>
          <a:p>
            <a:r>
              <a:rPr lang="en-US" sz="1600" b="1" dirty="0"/>
              <a:t>1) </a:t>
            </a:r>
            <a:r>
              <a:rPr lang="en-US" sz="1600" b="1" dirty="0" err="1"/>
              <a:t>Pembagian</a:t>
            </a:r>
            <a:r>
              <a:rPr lang="en-US" sz="1600" b="1" dirty="0"/>
              <a:t> bank </a:t>
            </a:r>
            <a:r>
              <a:rPr lang="en-US" sz="1600" b="1" dirty="0" err="1"/>
              <a:t>menurut</a:t>
            </a:r>
            <a:r>
              <a:rPr lang="en-US" sz="1600" b="1" dirty="0"/>
              <a:t> </a:t>
            </a:r>
            <a:r>
              <a:rPr lang="en-US" sz="1600" b="1" dirty="0" err="1"/>
              <a:t>jenis</a:t>
            </a:r>
            <a:r>
              <a:rPr lang="en-US" sz="1600" b="1" dirty="0"/>
              <a:t> </a:t>
            </a:r>
            <a:r>
              <a:rPr lang="en-US" sz="1600" b="1" dirty="0" err="1"/>
              <a:t>kegiatan</a:t>
            </a:r>
            <a:endParaRPr lang="en-US" sz="1600" b="1" dirty="0"/>
          </a:p>
        </p:txBody>
      </p:sp>
      <p:sp>
        <p:nvSpPr>
          <p:cNvPr id="19" name="TextBox 18">
            <a:extLst>
              <a:ext uri="{FF2B5EF4-FFF2-40B4-BE49-F238E27FC236}">
                <a16:creationId xmlns:a16="http://schemas.microsoft.com/office/drawing/2014/main" id="{09BC31D8-1BB0-4DEB-A189-BAEC870A9591}"/>
              </a:ext>
            </a:extLst>
          </p:cNvPr>
          <p:cNvSpPr txBox="1"/>
          <p:nvPr/>
        </p:nvSpPr>
        <p:spPr>
          <a:xfrm>
            <a:off x="457200" y="1769471"/>
            <a:ext cx="4375673" cy="2031325"/>
          </a:xfrm>
          <a:prstGeom prst="rect">
            <a:avLst/>
          </a:prstGeom>
          <a:solidFill>
            <a:schemeClr val="accent1">
              <a:lumMod val="20000"/>
              <a:lumOff val="80000"/>
            </a:schemeClr>
          </a:solidFill>
        </p:spPr>
        <p:txBody>
          <a:bodyPr wrap="square">
            <a:spAutoFit/>
          </a:bodyPr>
          <a:lstStyle/>
          <a:p>
            <a:r>
              <a:rPr lang="en-US" sz="1400" dirty="0"/>
              <a:t>a) Bank </a:t>
            </a:r>
            <a:r>
              <a:rPr lang="en-US" sz="1400" dirty="0" err="1"/>
              <a:t>sentral</a:t>
            </a:r>
            <a:endParaRPr lang="en-US" sz="1400" dirty="0"/>
          </a:p>
          <a:p>
            <a:pPr algn="just"/>
            <a:r>
              <a:rPr lang="en-US" sz="1400" dirty="0"/>
              <a:t>Bank </a:t>
            </a:r>
            <a:r>
              <a:rPr lang="en-US" sz="1400" dirty="0" err="1"/>
              <a:t>sentral</a:t>
            </a:r>
            <a:r>
              <a:rPr lang="en-US" sz="1400" dirty="0"/>
              <a:t> </a:t>
            </a:r>
            <a:r>
              <a:rPr lang="en-US" sz="1400" dirty="0" err="1"/>
              <a:t>adalah</a:t>
            </a:r>
            <a:r>
              <a:rPr lang="en-US" sz="1400" dirty="0"/>
              <a:t> </a:t>
            </a:r>
            <a:r>
              <a:rPr lang="en-US" sz="1400" dirty="0" err="1"/>
              <a:t>sebuah</a:t>
            </a:r>
            <a:r>
              <a:rPr lang="en-US" sz="1400" dirty="0"/>
              <a:t> badan </a:t>
            </a:r>
            <a:r>
              <a:rPr lang="en-US" sz="1400" dirty="0" err="1"/>
              <a:t>keuangan</a:t>
            </a:r>
            <a:r>
              <a:rPr lang="en-US" sz="1400" dirty="0"/>
              <a:t>, yang pada </a:t>
            </a:r>
            <a:r>
              <a:rPr lang="en-US" sz="1400" dirty="0" err="1"/>
              <a:t>umumnya</a:t>
            </a:r>
            <a:r>
              <a:rPr lang="en-US" sz="1400" dirty="0"/>
              <a:t> </a:t>
            </a:r>
            <a:r>
              <a:rPr lang="en-US" sz="1400" dirty="0" err="1"/>
              <a:t>dimiliki</a:t>
            </a:r>
            <a:r>
              <a:rPr lang="en-US" sz="1400" dirty="0"/>
              <a:t> </a:t>
            </a:r>
            <a:r>
              <a:rPr lang="en-US" sz="1400" dirty="0" err="1"/>
              <a:t>pemerintah</a:t>
            </a:r>
            <a:r>
              <a:rPr lang="en-US" sz="1400" dirty="0"/>
              <a:t>, dan </a:t>
            </a:r>
            <a:r>
              <a:rPr lang="en-US" sz="1400" dirty="0" err="1"/>
              <a:t>bertanggung</a:t>
            </a:r>
            <a:r>
              <a:rPr lang="en-US" sz="1400" dirty="0"/>
              <a:t> </a:t>
            </a:r>
            <a:r>
              <a:rPr lang="en-US" sz="1400" dirty="0" err="1"/>
              <a:t>jawab</a:t>
            </a:r>
            <a:r>
              <a:rPr lang="en-US" sz="1400" dirty="0"/>
              <a:t> </a:t>
            </a:r>
            <a:r>
              <a:rPr lang="en-US" sz="1400" dirty="0" err="1"/>
              <a:t>untuk</a:t>
            </a:r>
            <a:r>
              <a:rPr lang="en-US" sz="1400" dirty="0"/>
              <a:t> </a:t>
            </a:r>
            <a:r>
              <a:rPr lang="en-US" sz="1400" dirty="0" err="1"/>
              <a:t>mengatur</a:t>
            </a:r>
            <a:r>
              <a:rPr lang="en-US" sz="1400" dirty="0"/>
              <a:t> </a:t>
            </a:r>
            <a:r>
              <a:rPr lang="en-US" sz="1400" dirty="0" err="1"/>
              <a:t>kestabilan</a:t>
            </a:r>
            <a:r>
              <a:rPr lang="en-US" sz="1400" dirty="0"/>
              <a:t> badan-badan </a:t>
            </a:r>
            <a:r>
              <a:rPr lang="en-US" sz="1400" dirty="0" err="1"/>
              <a:t>keuangan</a:t>
            </a:r>
            <a:r>
              <a:rPr lang="en-US" sz="1400" dirty="0"/>
              <a:t>, </a:t>
            </a:r>
            <a:r>
              <a:rPr lang="en-US" sz="1400" dirty="0" err="1"/>
              <a:t>serta</a:t>
            </a:r>
            <a:r>
              <a:rPr lang="en-US" sz="1400" dirty="0"/>
              <a:t> </a:t>
            </a:r>
            <a:r>
              <a:rPr lang="en-US" sz="1400" dirty="0" err="1"/>
              <a:t>menjamin</a:t>
            </a:r>
            <a:r>
              <a:rPr lang="en-US" sz="1400" dirty="0"/>
              <a:t> agar </a:t>
            </a:r>
            <a:r>
              <a:rPr lang="en-US" sz="1400" dirty="0" err="1"/>
              <a:t>kegiatan</a:t>
            </a:r>
            <a:r>
              <a:rPr lang="en-US" sz="1400" dirty="0"/>
              <a:t> badan-badan </a:t>
            </a:r>
            <a:r>
              <a:rPr lang="en-US" sz="1400" dirty="0" err="1"/>
              <a:t>keuangan</a:t>
            </a:r>
            <a:r>
              <a:rPr lang="en-US" sz="1400" dirty="0"/>
              <a:t> </a:t>
            </a:r>
            <a:r>
              <a:rPr lang="en-US" sz="1400" dirty="0" err="1"/>
              <a:t>tersebut</a:t>
            </a:r>
            <a:r>
              <a:rPr lang="en-US" sz="1400" dirty="0"/>
              <a:t> </a:t>
            </a:r>
            <a:r>
              <a:rPr lang="en-US" sz="1400" dirty="0" err="1"/>
              <a:t>dapat</a:t>
            </a:r>
            <a:r>
              <a:rPr lang="en-US" sz="1400" dirty="0"/>
              <a:t> </a:t>
            </a:r>
            <a:r>
              <a:rPr lang="en-US" sz="1400" dirty="0" err="1"/>
              <a:t>menciptakan</a:t>
            </a:r>
            <a:r>
              <a:rPr lang="en-US" sz="1400" dirty="0"/>
              <a:t> </a:t>
            </a:r>
            <a:r>
              <a:rPr lang="en-US" sz="1400" dirty="0" err="1"/>
              <a:t>tingkat</a:t>
            </a:r>
            <a:r>
              <a:rPr lang="en-US" sz="1400" dirty="0"/>
              <a:t> </a:t>
            </a:r>
            <a:r>
              <a:rPr lang="en-US" sz="1400" dirty="0" err="1"/>
              <a:t>kegiatan</a:t>
            </a:r>
            <a:r>
              <a:rPr lang="en-US" sz="1400" dirty="0"/>
              <a:t> </a:t>
            </a:r>
            <a:r>
              <a:rPr lang="en-US" sz="1400" dirty="0" err="1"/>
              <a:t>ekonomi</a:t>
            </a:r>
            <a:r>
              <a:rPr lang="en-US" sz="1400" dirty="0"/>
              <a:t> yang </a:t>
            </a:r>
            <a:r>
              <a:rPr lang="en-US" sz="1400" dirty="0" err="1"/>
              <a:t>tinggi</a:t>
            </a:r>
            <a:r>
              <a:rPr lang="en-US" sz="1400" dirty="0"/>
              <a:t> dan </a:t>
            </a:r>
            <a:r>
              <a:rPr lang="en-US" sz="1400" dirty="0" err="1"/>
              <a:t>stabil</a:t>
            </a:r>
            <a:r>
              <a:rPr lang="en-US" sz="1400" dirty="0"/>
              <a:t>. </a:t>
            </a:r>
            <a:r>
              <a:rPr lang="en-US" sz="1400" dirty="0" err="1"/>
              <a:t>Menurut</a:t>
            </a:r>
            <a:r>
              <a:rPr lang="en-US" sz="1400" dirty="0"/>
              <a:t> Samuelson (2020), bank </a:t>
            </a:r>
            <a:r>
              <a:rPr lang="en-US" sz="1400" dirty="0" err="1"/>
              <a:t>sentral</a:t>
            </a:r>
            <a:r>
              <a:rPr lang="en-US" sz="1400" dirty="0"/>
              <a:t> </a:t>
            </a:r>
            <a:r>
              <a:rPr lang="en-US" sz="1400" dirty="0" err="1"/>
              <a:t>memiliki</a:t>
            </a:r>
            <a:r>
              <a:rPr lang="en-US" sz="1400" dirty="0"/>
              <a:t> </a:t>
            </a:r>
            <a:r>
              <a:rPr lang="en-US" sz="1400" dirty="0" err="1"/>
              <a:t>sejumlah</a:t>
            </a:r>
            <a:r>
              <a:rPr lang="en-US" sz="1400" dirty="0"/>
              <a:t> </a:t>
            </a:r>
            <a:r>
              <a:rPr lang="en-US" sz="1400" dirty="0" err="1"/>
              <a:t>tujuan</a:t>
            </a:r>
            <a:r>
              <a:rPr lang="en-US" sz="1400" dirty="0"/>
              <a:t> </a:t>
            </a:r>
            <a:r>
              <a:rPr lang="en-US" sz="1400" dirty="0" err="1"/>
              <a:t>dalam</a:t>
            </a:r>
            <a:r>
              <a:rPr lang="en-US" sz="1400" dirty="0"/>
              <a:t> </a:t>
            </a:r>
            <a:r>
              <a:rPr lang="en-US" sz="1400" dirty="0" err="1"/>
              <a:t>menjalankan</a:t>
            </a:r>
            <a:r>
              <a:rPr lang="en-US" sz="1400" dirty="0"/>
              <a:t> </a:t>
            </a:r>
            <a:r>
              <a:rPr lang="en-US" sz="1400" dirty="0" err="1"/>
              <a:t>kebijakan</a:t>
            </a:r>
            <a:r>
              <a:rPr lang="en-US" sz="1400" dirty="0"/>
              <a:t> </a:t>
            </a:r>
            <a:r>
              <a:rPr lang="en-US" sz="1400" dirty="0" err="1"/>
              <a:t>moneter</a:t>
            </a:r>
            <a:r>
              <a:rPr lang="en-US" sz="1400" dirty="0"/>
              <a:t> </a:t>
            </a:r>
            <a:r>
              <a:rPr lang="en-US" sz="1400" dirty="0" err="1"/>
              <a:t>sesuai</a:t>
            </a:r>
            <a:r>
              <a:rPr lang="en-US" sz="1400" dirty="0"/>
              <a:t> </a:t>
            </a:r>
            <a:r>
              <a:rPr lang="en-US" sz="1400" dirty="0" err="1"/>
              <a:t>dengan</a:t>
            </a:r>
            <a:r>
              <a:rPr lang="en-US" sz="1400" dirty="0"/>
              <a:t> </a:t>
            </a:r>
            <a:r>
              <a:rPr lang="en-US" sz="1400" dirty="0" err="1"/>
              <a:t>tujuan</a:t>
            </a:r>
            <a:r>
              <a:rPr lang="en-US" sz="1400" dirty="0"/>
              <a:t> </a:t>
            </a:r>
            <a:r>
              <a:rPr lang="en-US" sz="1400" dirty="0" err="1"/>
              <a:t>ekonomi</a:t>
            </a:r>
            <a:r>
              <a:rPr lang="en-US" sz="1400" dirty="0"/>
              <a:t> </a:t>
            </a:r>
            <a:r>
              <a:rPr lang="en-US" sz="1400" dirty="0" err="1"/>
              <a:t>makro</a:t>
            </a:r>
            <a:r>
              <a:rPr lang="en-US" sz="1400" dirty="0"/>
              <a:t>. </a:t>
            </a:r>
          </a:p>
        </p:txBody>
      </p:sp>
      <p:sp>
        <p:nvSpPr>
          <p:cNvPr id="21" name="TextBox 20">
            <a:extLst>
              <a:ext uri="{FF2B5EF4-FFF2-40B4-BE49-F238E27FC236}">
                <a16:creationId xmlns:a16="http://schemas.microsoft.com/office/drawing/2014/main" id="{CF06F18D-8E1C-4465-ADBA-C20497FCFB2D}"/>
              </a:ext>
            </a:extLst>
          </p:cNvPr>
          <p:cNvSpPr txBox="1"/>
          <p:nvPr/>
        </p:nvSpPr>
        <p:spPr>
          <a:xfrm>
            <a:off x="4920659" y="1774383"/>
            <a:ext cx="3766141" cy="1600438"/>
          </a:xfrm>
          <a:prstGeom prst="rect">
            <a:avLst/>
          </a:prstGeom>
          <a:solidFill>
            <a:schemeClr val="tx2">
              <a:lumMod val="40000"/>
              <a:lumOff val="60000"/>
            </a:schemeClr>
          </a:solidFill>
        </p:spPr>
        <p:txBody>
          <a:bodyPr wrap="square">
            <a:spAutoFit/>
          </a:bodyPr>
          <a:lstStyle/>
          <a:p>
            <a:pPr algn="just"/>
            <a:r>
              <a:rPr lang="en-US" sz="1400" dirty="0"/>
              <a:t>b) Bank </a:t>
            </a:r>
            <a:r>
              <a:rPr lang="en-US" sz="1400" dirty="0" err="1"/>
              <a:t>umum</a:t>
            </a:r>
            <a:endParaRPr lang="en-US" sz="1400" dirty="0"/>
          </a:p>
          <a:p>
            <a:pPr algn="just"/>
            <a:endParaRPr lang="en-US" sz="1400" dirty="0"/>
          </a:p>
          <a:p>
            <a:pPr algn="just"/>
            <a:r>
              <a:rPr lang="en-US" sz="1400" dirty="0"/>
              <a:t>Bank </a:t>
            </a:r>
            <a:r>
              <a:rPr lang="en-US" sz="1400" dirty="0" err="1"/>
              <a:t>umum</a:t>
            </a:r>
            <a:r>
              <a:rPr lang="en-US" sz="1400" dirty="0"/>
              <a:t> </a:t>
            </a:r>
            <a:r>
              <a:rPr lang="en-US" sz="1400" dirty="0" err="1"/>
              <a:t>adalah</a:t>
            </a:r>
            <a:r>
              <a:rPr lang="en-US" sz="1400" dirty="0"/>
              <a:t> bank yang </a:t>
            </a:r>
            <a:r>
              <a:rPr lang="en-US" sz="1400" dirty="0" err="1"/>
              <a:t>melaksanakan</a:t>
            </a:r>
            <a:r>
              <a:rPr lang="en-US" sz="1400" dirty="0"/>
              <a:t> </a:t>
            </a:r>
            <a:r>
              <a:rPr lang="en-US" sz="1400" dirty="0" err="1"/>
              <a:t>kegiatan</a:t>
            </a:r>
            <a:r>
              <a:rPr lang="en-US" sz="1400" dirty="0"/>
              <a:t> </a:t>
            </a:r>
            <a:r>
              <a:rPr lang="en-US" sz="1400" dirty="0" err="1"/>
              <a:t>usaha</a:t>
            </a:r>
            <a:r>
              <a:rPr lang="en-US" sz="1400" dirty="0"/>
              <a:t> </a:t>
            </a:r>
            <a:r>
              <a:rPr lang="en-US" sz="1400" dirty="0" err="1"/>
              <a:t>secara</a:t>
            </a:r>
            <a:r>
              <a:rPr lang="en-US" sz="1400" dirty="0"/>
              <a:t> </a:t>
            </a:r>
            <a:r>
              <a:rPr lang="en-US" sz="1400" dirty="0" err="1"/>
              <a:t>konvensional</a:t>
            </a:r>
            <a:r>
              <a:rPr lang="en-US" sz="1400" dirty="0"/>
              <a:t> dan/</a:t>
            </a:r>
            <a:r>
              <a:rPr lang="en-US" sz="1400" dirty="0" err="1"/>
              <a:t>atau</a:t>
            </a:r>
            <a:r>
              <a:rPr lang="en-US" sz="1400" dirty="0"/>
              <a:t> </a:t>
            </a:r>
            <a:r>
              <a:rPr lang="en-US" sz="1400" dirty="0" err="1"/>
              <a:t>berdasarkan</a:t>
            </a:r>
            <a:r>
              <a:rPr lang="en-US" sz="1400" dirty="0"/>
              <a:t> </a:t>
            </a:r>
            <a:r>
              <a:rPr lang="en-US" sz="1400" dirty="0" err="1"/>
              <a:t>prinsip</a:t>
            </a:r>
            <a:r>
              <a:rPr lang="en-US" sz="1400" dirty="0"/>
              <a:t> Syariah yang </a:t>
            </a:r>
            <a:r>
              <a:rPr lang="en-US" sz="1400" dirty="0" err="1"/>
              <a:t>dalam</a:t>
            </a:r>
            <a:r>
              <a:rPr lang="en-US" sz="1400" dirty="0"/>
              <a:t> </a:t>
            </a:r>
            <a:r>
              <a:rPr lang="en-US" sz="1400" dirty="0" err="1"/>
              <a:t>kegiatannya</a:t>
            </a:r>
            <a:r>
              <a:rPr lang="en-US" sz="1400" dirty="0"/>
              <a:t> </a:t>
            </a:r>
            <a:r>
              <a:rPr lang="en-US" sz="1400" dirty="0" err="1"/>
              <a:t>memberikan</a:t>
            </a:r>
            <a:r>
              <a:rPr lang="en-US" sz="1400" dirty="0"/>
              <a:t> </a:t>
            </a:r>
          </a:p>
          <a:p>
            <a:pPr algn="just"/>
            <a:r>
              <a:rPr lang="en-US" sz="1400" dirty="0" err="1"/>
              <a:t>jasa</a:t>
            </a:r>
            <a:r>
              <a:rPr lang="en-US" sz="1400" dirty="0"/>
              <a:t> </a:t>
            </a:r>
            <a:r>
              <a:rPr lang="en-US" sz="1400" dirty="0" err="1"/>
              <a:t>lalu</a:t>
            </a:r>
            <a:r>
              <a:rPr lang="en-US" sz="1400" dirty="0"/>
              <a:t> </a:t>
            </a:r>
            <a:r>
              <a:rPr lang="en-US" sz="1400" dirty="0" err="1"/>
              <a:t>lintas</a:t>
            </a:r>
            <a:r>
              <a:rPr lang="en-US" sz="1400" dirty="0"/>
              <a:t> </a:t>
            </a:r>
            <a:r>
              <a:rPr lang="en-US" sz="1400" dirty="0" err="1"/>
              <a:t>pembayaran</a:t>
            </a:r>
            <a:r>
              <a:rPr lang="en-US" sz="1400" dirty="0"/>
              <a:t>. </a:t>
            </a:r>
          </a:p>
        </p:txBody>
      </p:sp>
      <p:sp>
        <p:nvSpPr>
          <p:cNvPr id="2" name="TextBox 1">
            <a:extLst>
              <a:ext uri="{FF2B5EF4-FFF2-40B4-BE49-F238E27FC236}">
                <a16:creationId xmlns:a16="http://schemas.microsoft.com/office/drawing/2014/main" id="{67EAC074-EB53-FB5A-DF64-F503421F15DF}"/>
              </a:ext>
            </a:extLst>
          </p:cNvPr>
          <p:cNvSpPr txBox="1"/>
          <p:nvPr/>
        </p:nvSpPr>
        <p:spPr>
          <a:xfrm>
            <a:off x="32326" y="644644"/>
            <a:ext cx="1219200" cy="381000"/>
          </a:xfrm>
          <a:prstGeom prst="rect">
            <a:avLst/>
          </a:prstGeom>
          <a:noFill/>
        </p:spPr>
        <p:txBody>
          <a:bodyPr wrap="square" rtlCol="0">
            <a:spAutoFit/>
          </a:bodyPr>
          <a:lstStyle/>
          <a:p>
            <a:r>
              <a:rPr lang="id-ID" b="1" dirty="0"/>
              <a:t>1. Bank</a:t>
            </a:r>
          </a:p>
        </p:txBody>
      </p:sp>
    </p:spTree>
    <p:extLst>
      <p:ext uri="{BB962C8B-B14F-4D97-AF65-F5344CB8AC3E}">
        <p14:creationId xmlns:p14="http://schemas.microsoft.com/office/powerpoint/2010/main" val="264131077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a:extLst>
              <a:ext uri="{FF2B5EF4-FFF2-40B4-BE49-F238E27FC236}">
                <a16:creationId xmlns:a16="http://schemas.microsoft.com/office/drawing/2014/main" id="{F136C5C3-37BB-448A-A04C-75FD16317226}"/>
              </a:ext>
            </a:extLst>
          </p:cNvPr>
          <p:cNvSpPr txBox="1"/>
          <p:nvPr/>
        </p:nvSpPr>
        <p:spPr>
          <a:xfrm>
            <a:off x="414825" y="1618124"/>
            <a:ext cx="8348175" cy="1169551"/>
          </a:xfrm>
          <a:prstGeom prst="rect">
            <a:avLst/>
          </a:prstGeom>
          <a:solidFill>
            <a:schemeClr val="accent1">
              <a:lumMod val="20000"/>
              <a:lumOff val="80000"/>
            </a:schemeClr>
          </a:solidFill>
        </p:spPr>
        <p:txBody>
          <a:bodyPr wrap="square">
            <a:spAutoFit/>
          </a:bodyPr>
          <a:lstStyle/>
          <a:p>
            <a:pPr algn="just"/>
            <a:r>
              <a:rPr lang="en-US" sz="1400" dirty="0"/>
              <a:t>c) Bank Syariah </a:t>
            </a:r>
          </a:p>
          <a:p>
            <a:pPr algn="just"/>
            <a:r>
              <a:rPr lang="en-US" sz="1400" dirty="0" err="1"/>
              <a:t>Berdasarkan</a:t>
            </a:r>
            <a:r>
              <a:rPr lang="en-US" sz="1400" dirty="0"/>
              <a:t> </a:t>
            </a:r>
            <a:r>
              <a:rPr lang="en-US" sz="1400" dirty="0" err="1"/>
              <a:t>Undang-Undang</a:t>
            </a:r>
            <a:r>
              <a:rPr lang="en-US" sz="1400" dirty="0"/>
              <a:t> </a:t>
            </a:r>
            <a:r>
              <a:rPr lang="en-US" sz="1400" dirty="0" err="1"/>
              <a:t>Republik</a:t>
            </a:r>
            <a:r>
              <a:rPr lang="en-US" sz="1400" dirty="0"/>
              <a:t> Indonesia </a:t>
            </a:r>
            <a:r>
              <a:rPr lang="en-US" sz="1400" dirty="0" err="1"/>
              <a:t>Nomor</a:t>
            </a:r>
            <a:r>
              <a:rPr lang="en-US" sz="1400" dirty="0"/>
              <a:t> 21 </a:t>
            </a:r>
            <a:r>
              <a:rPr lang="en-US" sz="1400" dirty="0" err="1"/>
              <a:t>tahun</a:t>
            </a:r>
            <a:r>
              <a:rPr lang="en-US" sz="1400" dirty="0"/>
              <a:t> 2008 </a:t>
            </a:r>
            <a:r>
              <a:rPr lang="en-US" sz="1400" dirty="0" err="1"/>
              <a:t>tentang</a:t>
            </a:r>
            <a:r>
              <a:rPr lang="en-US" sz="1400" dirty="0"/>
              <a:t> </a:t>
            </a:r>
            <a:r>
              <a:rPr lang="en-US" sz="1400" dirty="0" err="1"/>
              <a:t>Perbankan</a:t>
            </a:r>
            <a:r>
              <a:rPr lang="en-US" sz="1400" dirty="0"/>
              <a:t> Syariah </a:t>
            </a:r>
            <a:r>
              <a:rPr lang="en-US" sz="1400" dirty="0" err="1"/>
              <a:t>sebagaimana</a:t>
            </a:r>
            <a:r>
              <a:rPr lang="en-US" sz="1400" dirty="0"/>
              <a:t> </a:t>
            </a:r>
            <a:r>
              <a:rPr lang="en-US" sz="1400" dirty="0" err="1"/>
              <a:t>diubah</a:t>
            </a:r>
            <a:r>
              <a:rPr lang="en-US" sz="1400" dirty="0"/>
              <a:t> </a:t>
            </a:r>
            <a:r>
              <a:rPr lang="en-US" sz="1400" dirty="0" err="1"/>
              <a:t>dengan</a:t>
            </a:r>
            <a:r>
              <a:rPr lang="en-US" sz="1400" dirty="0"/>
              <a:t> UU RI No. 4 </a:t>
            </a:r>
            <a:r>
              <a:rPr lang="en-US" sz="1400" dirty="0" err="1"/>
              <a:t>Tahun</a:t>
            </a:r>
            <a:r>
              <a:rPr lang="en-US" sz="1400" dirty="0"/>
              <a:t> 2023 </a:t>
            </a:r>
            <a:r>
              <a:rPr lang="en-US" sz="1400" dirty="0" err="1"/>
              <a:t>tentang</a:t>
            </a:r>
            <a:r>
              <a:rPr lang="en-US" sz="1400" dirty="0"/>
              <a:t> </a:t>
            </a:r>
            <a:r>
              <a:rPr lang="en-US" sz="1400" dirty="0" err="1"/>
              <a:t>Pengembangan</a:t>
            </a:r>
            <a:r>
              <a:rPr lang="en-US" sz="1400" dirty="0"/>
              <a:t> dan </a:t>
            </a:r>
            <a:r>
              <a:rPr lang="en-US" sz="1400" dirty="0" err="1"/>
              <a:t>Penguatan</a:t>
            </a:r>
            <a:r>
              <a:rPr lang="en-US" sz="1400" dirty="0"/>
              <a:t> </a:t>
            </a:r>
            <a:r>
              <a:rPr lang="en-US" sz="1400" dirty="0" err="1"/>
              <a:t>Sektor</a:t>
            </a:r>
            <a:r>
              <a:rPr lang="en-US" sz="1400" dirty="0"/>
              <a:t> </a:t>
            </a:r>
            <a:r>
              <a:rPr lang="en-US" sz="1400" dirty="0" err="1"/>
              <a:t>Perbankan</a:t>
            </a:r>
            <a:r>
              <a:rPr lang="en-US" sz="1400" dirty="0"/>
              <a:t>, Bank Syariah </a:t>
            </a:r>
            <a:r>
              <a:rPr lang="en-US" sz="1400" dirty="0" err="1"/>
              <a:t>adalah</a:t>
            </a:r>
            <a:r>
              <a:rPr lang="en-US" sz="1400" dirty="0"/>
              <a:t> badan </a:t>
            </a:r>
            <a:r>
              <a:rPr lang="en-US" sz="1400" dirty="0" err="1"/>
              <a:t>usaha</a:t>
            </a:r>
            <a:r>
              <a:rPr lang="en-US" sz="1400" dirty="0"/>
              <a:t> yang </a:t>
            </a:r>
            <a:r>
              <a:rPr lang="en-US" sz="1400" dirty="0" err="1"/>
              <a:t>menghimpun</a:t>
            </a:r>
            <a:r>
              <a:rPr lang="en-US" sz="1400" dirty="0"/>
              <a:t> dana </a:t>
            </a:r>
            <a:r>
              <a:rPr lang="en-US" sz="1400" dirty="0" err="1"/>
              <a:t>dari</a:t>
            </a:r>
            <a:r>
              <a:rPr lang="en-US" sz="1400" dirty="0"/>
              <a:t> </a:t>
            </a:r>
            <a:r>
              <a:rPr lang="en-US" sz="1400" dirty="0" err="1"/>
              <a:t>masyarakat</a:t>
            </a:r>
            <a:r>
              <a:rPr lang="en-US" sz="1400" dirty="0"/>
              <a:t> </a:t>
            </a:r>
            <a:r>
              <a:rPr lang="en-US" sz="1400" dirty="0" err="1"/>
              <a:t>dalam</a:t>
            </a:r>
            <a:r>
              <a:rPr lang="en-US" sz="1400" dirty="0"/>
              <a:t> </a:t>
            </a:r>
            <a:r>
              <a:rPr lang="en-US" sz="1400" dirty="0" err="1"/>
              <a:t>bentuk</a:t>
            </a:r>
            <a:r>
              <a:rPr lang="en-US" sz="1400" dirty="0"/>
              <a:t> </a:t>
            </a:r>
            <a:r>
              <a:rPr lang="en-US" sz="1400" dirty="0" err="1"/>
              <a:t>simpanan</a:t>
            </a:r>
            <a:r>
              <a:rPr lang="en-US" sz="1400" dirty="0"/>
              <a:t> dan </a:t>
            </a:r>
            <a:r>
              <a:rPr lang="en-US" sz="1400" dirty="0" err="1"/>
              <a:t>investasi</a:t>
            </a:r>
            <a:r>
              <a:rPr lang="en-US" sz="1400" dirty="0"/>
              <a:t> dan </a:t>
            </a:r>
            <a:r>
              <a:rPr lang="en-US" sz="1400" dirty="0" err="1"/>
              <a:t>menyalurkan</a:t>
            </a:r>
            <a:r>
              <a:rPr lang="en-US" sz="1400" dirty="0"/>
              <a:t> </a:t>
            </a:r>
            <a:r>
              <a:rPr lang="en-US" sz="1400" dirty="0" err="1"/>
              <a:t>kepada</a:t>
            </a:r>
            <a:r>
              <a:rPr lang="en-US" sz="1400" dirty="0"/>
              <a:t> </a:t>
            </a:r>
            <a:r>
              <a:rPr lang="en-US" sz="1400" dirty="0" err="1"/>
              <a:t>masyarakat</a:t>
            </a:r>
            <a:r>
              <a:rPr lang="en-US" sz="1400" dirty="0"/>
              <a:t> </a:t>
            </a:r>
            <a:r>
              <a:rPr lang="en-US" sz="1400" dirty="0" err="1"/>
              <a:t>dalam</a:t>
            </a:r>
            <a:r>
              <a:rPr lang="en-US" sz="1400" dirty="0"/>
              <a:t> </a:t>
            </a:r>
            <a:r>
              <a:rPr lang="en-US" sz="1400" dirty="0" err="1"/>
              <a:t>bentuk</a:t>
            </a:r>
            <a:r>
              <a:rPr lang="en-US" sz="1400" dirty="0"/>
              <a:t> </a:t>
            </a:r>
            <a:r>
              <a:rPr lang="en-US" sz="1400" dirty="0" err="1"/>
              <a:t>pembiayaan</a:t>
            </a:r>
            <a:r>
              <a:rPr lang="en-US" sz="1400" dirty="0"/>
              <a:t> dan/</a:t>
            </a:r>
            <a:r>
              <a:rPr lang="en-US" sz="1400" dirty="0" err="1"/>
              <a:t>atau</a:t>
            </a:r>
            <a:r>
              <a:rPr lang="en-US" sz="1400" dirty="0"/>
              <a:t> </a:t>
            </a:r>
            <a:r>
              <a:rPr lang="en-US" sz="1400" dirty="0" err="1"/>
              <a:t>bentuk</a:t>
            </a:r>
            <a:r>
              <a:rPr lang="en-US" sz="1400" dirty="0"/>
              <a:t> lain </a:t>
            </a:r>
            <a:r>
              <a:rPr lang="en-US" sz="1400" dirty="0" err="1"/>
              <a:t>berdasarkan</a:t>
            </a:r>
            <a:r>
              <a:rPr lang="en-US" sz="1400" dirty="0"/>
              <a:t> </a:t>
            </a:r>
            <a:r>
              <a:rPr lang="en-US" sz="1400" dirty="0" err="1"/>
              <a:t>Prinsip</a:t>
            </a:r>
            <a:r>
              <a:rPr lang="en-US" sz="1400" dirty="0"/>
              <a:t> Syariah.</a:t>
            </a:r>
          </a:p>
        </p:txBody>
      </p:sp>
      <p:sp>
        <p:nvSpPr>
          <p:cNvPr id="24" name="TextBox 23">
            <a:extLst>
              <a:ext uri="{FF2B5EF4-FFF2-40B4-BE49-F238E27FC236}">
                <a16:creationId xmlns:a16="http://schemas.microsoft.com/office/drawing/2014/main" id="{90F13F6B-1840-4CFC-B03F-9E392635216A}"/>
              </a:ext>
            </a:extLst>
          </p:cNvPr>
          <p:cNvSpPr txBox="1"/>
          <p:nvPr/>
        </p:nvSpPr>
        <p:spPr>
          <a:xfrm>
            <a:off x="414825" y="2870956"/>
            <a:ext cx="8348175" cy="1169551"/>
          </a:xfrm>
          <a:prstGeom prst="rect">
            <a:avLst/>
          </a:prstGeom>
          <a:solidFill>
            <a:schemeClr val="accent1">
              <a:lumMod val="20000"/>
              <a:lumOff val="80000"/>
            </a:schemeClr>
          </a:solidFill>
        </p:spPr>
        <p:txBody>
          <a:bodyPr wrap="square">
            <a:spAutoFit/>
          </a:bodyPr>
          <a:lstStyle/>
          <a:p>
            <a:pPr algn="just"/>
            <a:r>
              <a:rPr lang="en-US" sz="1400" dirty="0"/>
              <a:t>Ada </a:t>
            </a:r>
            <a:r>
              <a:rPr lang="en-US" sz="1400" dirty="0" err="1"/>
              <a:t>dua</a:t>
            </a:r>
            <a:r>
              <a:rPr lang="en-US" sz="1400" dirty="0"/>
              <a:t> </a:t>
            </a:r>
            <a:r>
              <a:rPr lang="en-US" sz="1400" dirty="0" err="1"/>
              <a:t>jenis</a:t>
            </a:r>
            <a:r>
              <a:rPr lang="en-US" sz="1400" dirty="0"/>
              <a:t> Bank Syariah, </a:t>
            </a:r>
            <a:r>
              <a:rPr lang="en-US" sz="1400" dirty="0" err="1"/>
              <a:t>yaitu</a:t>
            </a:r>
            <a:r>
              <a:rPr lang="en-US" sz="1400" dirty="0"/>
              <a:t> </a:t>
            </a:r>
            <a:r>
              <a:rPr lang="en-US" sz="1400" dirty="0" err="1"/>
              <a:t>sebagai</a:t>
            </a:r>
            <a:r>
              <a:rPr lang="en-US" sz="1400" dirty="0"/>
              <a:t> </a:t>
            </a:r>
            <a:r>
              <a:rPr lang="en-US" sz="1400" dirty="0" err="1"/>
              <a:t>berikut</a:t>
            </a:r>
            <a:r>
              <a:rPr lang="en-US" sz="1400" dirty="0"/>
              <a:t>.</a:t>
            </a:r>
          </a:p>
          <a:p>
            <a:pPr marL="285750" indent="-285750" algn="just">
              <a:buFont typeface="Arial" panose="020B0604020202020204" pitchFamily="34" charset="0"/>
              <a:buChar char="•"/>
            </a:pPr>
            <a:r>
              <a:rPr lang="en-US" sz="1400" dirty="0"/>
              <a:t>Bank </a:t>
            </a:r>
            <a:r>
              <a:rPr lang="en-US" sz="1400" dirty="0" err="1"/>
              <a:t>Umum</a:t>
            </a:r>
            <a:r>
              <a:rPr lang="en-US" sz="1400" dirty="0"/>
              <a:t> Syariah, </a:t>
            </a:r>
            <a:r>
              <a:rPr lang="en-US" sz="1400" dirty="0" err="1"/>
              <a:t>yaitu</a:t>
            </a:r>
            <a:r>
              <a:rPr lang="en-US" sz="1400" dirty="0"/>
              <a:t> Bank Syariah yang </a:t>
            </a:r>
            <a:r>
              <a:rPr lang="en-US" sz="1400" dirty="0" err="1"/>
              <a:t>dalam</a:t>
            </a:r>
            <a:r>
              <a:rPr lang="en-US" sz="1400" dirty="0"/>
              <a:t> </a:t>
            </a:r>
            <a:r>
              <a:rPr lang="en-US" sz="1400" dirty="0" err="1"/>
              <a:t>kegiatannya</a:t>
            </a:r>
            <a:r>
              <a:rPr lang="en-US" sz="1400" dirty="0"/>
              <a:t> </a:t>
            </a:r>
            <a:r>
              <a:rPr lang="en-US" sz="1400" dirty="0" err="1"/>
              <a:t>memberikan</a:t>
            </a:r>
            <a:r>
              <a:rPr lang="en-US" sz="1400" dirty="0"/>
              <a:t> </a:t>
            </a:r>
            <a:r>
              <a:rPr lang="en-US" sz="1400" dirty="0" err="1"/>
              <a:t>jasa</a:t>
            </a:r>
            <a:r>
              <a:rPr lang="en-US" sz="1400" dirty="0"/>
              <a:t> </a:t>
            </a:r>
            <a:r>
              <a:rPr lang="en-US" sz="1400" dirty="0" err="1"/>
              <a:t>dalam</a:t>
            </a:r>
            <a:r>
              <a:rPr lang="en-US" sz="1400" dirty="0"/>
              <a:t> </a:t>
            </a:r>
            <a:r>
              <a:rPr lang="en-US" sz="1400" dirty="0" err="1"/>
              <a:t>lalu</a:t>
            </a:r>
            <a:r>
              <a:rPr lang="en-US" sz="1400" dirty="0"/>
              <a:t> </a:t>
            </a:r>
            <a:r>
              <a:rPr lang="en-US" sz="1400" dirty="0" err="1"/>
              <a:t>lintas</a:t>
            </a:r>
            <a:r>
              <a:rPr lang="en-US" sz="1400" dirty="0"/>
              <a:t> </a:t>
            </a:r>
            <a:r>
              <a:rPr lang="en-US" sz="1400" dirty="0" err="1"/>
              <a:t>pembayaran</a:t>
            </a:r>
            <a:r>
              <a:rPr lang="en-US" sz="1400" dirty="0"/>
              <a:t>. </a:t>
            </a:r>
          </a:p>
          <a:p>
            <a:pPr marL="285750" indent="-285750" algn="just">
              <a:buFont typeface="Arial" panose="020B0604020202020204" pitchFamily="34" charset="0"/>
              <a:buChar char="•"/>
            </a:pPr>
            <a:r>
              <a:rPr lang="en-US" sz="1400" dirty="0"/>
              <a:t>Bank </a:t>
            </a:r>
            <a:r>
              <a:rPr lang="en-US" sz="1400" dirty="0" err="1"/>
              <a:t>Pembiayaan</a:t>
            </a:r>
            <a:r>
              <a:rPr lang="en-US" sz="1400" dirty="0"/>
              <a:t> Rakyat Syariah, </a:t>
            </a:r>
            <a:r>
              <a:rPr lang="en-US" sz="1400" dirty="0" err="1"/>
              <a:t>yaitu</a:t>
            </a:r>
            <a:r>
              <a:rPr lang="en-US" sz="1400" dirty="0"/>
              <a:t> </a:t>
            </a:r>
            <a:r>
              <a:rPr lang="en-US" sz="1400" dirty="0" err="1"/>
              <a:t>jenis</a:t>
            </a:r>
            <a:r>
              <a:rPr lang="en-US" sz="1400" dirty="0"/>
              <a:t> Bank Syariah yang </a:t>
            </a:r>
            <a:r>
              <a:rPr lang="en-US" sz="1400" dirty="0" err="1"/>
              <a:t>dalam</a:t>
            </a:r>
            <a:r>
              <a:rPr lang="en-US" sz="1400" dirty="0"/>
              <a:t> </a:t>
            </a:r>
            <a:r>
              <a:rPr lang="en-US" sz="1400" dirty="0" err="1"/>
              <a:t>kegiatannya</a:t>
            </a:r>
            <a:r>
              <a:rPr lang="en-US" sz="1400" dirty="0"/>
              <a:t> </a:t>
            </a:r>
            <a:r>
              <a:rPr lang="en-US" sz="1400" dirty="0" err="1"/>
              <a:t>tidak</a:t>
            </a:r>
            <a:r>
              <a:rPr lang="en-US" sz="1400" dirty="0"/>
              <a:t> </a:t>
            </a:r>
            <a:r>
              <a:rPr lang="en-US" sz="1400" dirty="0" err="1"/>
              <a:t>memberikan</a:t>
            </a:r>
            <a:r>
              <a:rPr lang="en-US" sz="1400" dirty="0"/>
              <a:t> </a:t>
            </a:r>
            <a:r>
              <a:rPr lang="en-US" sz="1400" dirty="0" err="1"/>
              <a:t>jasa</a:t>
            </a:r>
            <a:r>
              <a:rPr lang="en-US" sz="1400" dirty="0"/>
              <a:t> </a:t>
            </a:r>
            <a:r>
              <a:rPr lang="en-US" sz="1400" dirty="0" err="1"/>
              <a:t>dalam</a:t>
            </a:r>
            <a:r>
              <a:rPr lang="en-US" sz="1400" dirty="0"/>
              <a:t> </a:t>
            </a:r>
            <a:r>
              <a:rPr lang="en-US" sz="1400" dirty="0" err="1"/>
              <a:t>lalu</a:t>
            </a:r>
            <a:r>
              <a:rPr lang="en-US" sz="1400" dirty="0"/>
              <a:t> </a:t>
            </a:r>
            <a:r>
              <a:rPr lang="en-US" sz="1400" dirty="0" err="1"/>
              <a:t>lintas</a:t>
            </a:r>
            <a:r>
              <a:rPr lang="en-US" sz="1400" dirty="0"/>
              <a:t> </a:t>
            </a:r>
            <a:r>
              <a:rPr lang="en-US" sz="1400" dirty="0" err="1"/>
              <a:t>giral</a:t>
            </a:r>
            <a:r>
              <a:rPr lang="en-US" sz="1400" dirty="0"/>
              <a:t> </a:t>
            </a:r>
            <a:r>
              <a:rPr lang="en-US" sz="1400" dirty="0" err="1"/>
              <a:t>secara</a:t>
            </a:r>
            <a:r>
              <a:rPr lang="en-US" sz="1400" dirty="0"/>
              <a:t> </a:t>
            </a:r>
            <a:r>
              <a:rPr lang="en-US" sz="1400" dirty="0" err="1"/>
              <a:t>langsung</a:t>
            </a:r>
            <a:r>
              <a:rPr lang="en-US" sz="1400" dirty="0"/>
              <a:t>.</a:t>
            </a:r>
          </a:p>
        </p:txBody>
      </p:sp>
      <p:sp>
        <p:nvSpPr>
          <p:cNvPr id="11" name="TextBox 34"/>
          <p:cNvSpPr txBox="1"/>
          <p:nvPr/>
        </p:nvSpPr>
        <p:spPr>
          <a:xfrm>
            <a:off x="0" y="133350"/>
            <a:ext cx="9143999" cy="401816"/>
          </a:xfrm>
          <a:prstGeom prst="rect">
            <a:avLst/>
          </a:prstGeom>
          <a:solidFill>
            <a:srgbClr val="2C987E"/>
          </a:solidFill>
          <a:ln>
            <a:noFill/>
          </a:ln>
        </p:spPr>
        <p:style>
          <a:lnRef idx="2">
            <a:schemeClr val="accent5">
              <a:shade val="50000"/>
            </a:schemeClr>
          </a:lnRef>
          <a:fillRef idx="1">
            <a:schemeClr val="accent5"/>
          </a:fillRef>
          <a:effectRef idx="0">
            <a:schemeClr val="accent5"/>
          </a:effectRef>
          <a:fontRef idx="minor">
            <a:schemeClr val="lt1"/>
          </a:fontRef>
        </p:style>
        <p:txBody>
          <a:bodyPr wrap="square" lIns="93128" tIns="46565" rIns="93128" bIns="46565" rtlCol="0">
            <a:spAutoFit/>
          </a:bodyPr>
          <a:lstStyle/>
          <a:p>
            <a:pPr marL="0" lvl="1">
              <a:tabLst>
                <a:tab pos="692185" algn="l"/>
              </a:tabLst>
            </a:pPr>
            <a:r>
              <a:rPr lang="en-US" sz="2000" b="1" dirty="0">
                <a:solidFill>
                  <a:schemeClr val="bg1"/>
                </a:solidFill>
                <a:latin typeface="Candara" pitchFamily="34" charset="0"/>
              </a:rPr>
              <a:t>B. Lembaga </a:t>
            </a:r>
            <a:r>
              <a:rPr lang="en-US" sz="2000" b="1" dirty="0" err="1">
                <a:solidFill>
                  <a:schemeClr val="bg1"/>
                </a:solidFill>
                <a:latin typeface="Candara" pitchFamily="34" charset="0"/>
              </a:rPr>
              <a:t>Keuangan</a:t>
            </a:r>
            <a:r>
              <a:rPr lang="en-US" sz="2000" b="1" dirty="0">
                <a:solidFill>
                  <a:schemeClr val="bg1"/>
                </a:solidFill>
                <a:latin typeface="Candara" pitchFamily="34" charset="0"/>
              </a:rPr>
              <a:t> </a:t>
            </a:r>
          </a:p>
        </p:txBody>
      </p:sp>
      <p:grpSp>
        <p:nvGrpSpPr>
          <p:cNvPr id="9" name="Group 8"/>
          <p:cNvGrpSpPr/>
          <p:nvPr/>
        </p:nvGrpSpPr>
        <p:grpSpPr>
          <a:xfrm>
            <a:off x="-1" y="4302125"/>
            <a:ext cx="9144000" cy="841375"/>
            <a:chOff x="0" y="4302125"/>
            <a:chExt cx="9144000" cy="841375"/>
          </a:xfrm>
        </p:grpSpPr>
        <p:grpSp>
          <p:nvGrpSpPr>
            <p:cNvPr id="10" name="Group 9"/>
            <p:cNvGrpSpPr/>
            <p:nvPr/>
          </p:nvGrpSpPr>
          <p:grpSpPr>
            <a:xfrm>
              <a:off x="0" y="4302125"/>
              <a:ext cx="9144000" cy="841375"/>
              <a:chOff x="0" y="4302125"/>
              <a:chExt cx="9144000" cy="841375"/>
            </a:xfrm>
          </p:grpSpPr>
          <p:grpSp>
            <p:nvGrpSpPr>
              <p:cNvPr id="13" name="Group 12"/>
              <p:cNvGrpSpPr/>
              <p:nvPr/>
            </p:nvGrpSpPr>
            <p:grpSpPr>
              <a:xfrm>
                <a:off x="0" y="4302125"/>
                <a:ext cx="9144000" cy="841375"/>
                <a:chOff x="0" y="4302125"/>
                <a:chExt cx="9144000" cy="841375"/>
              </a:xfrm>
            </p:grpSpPr>
            <p:pic>
              <p:nvPicPr>
                <p:cNvPr id="15" name="Picture 2" descr="E:\ELISA\ERLANGGA LISA\2017\TEMPLATE PPT\SMP PPKN kelas X kelompok wajib\SMP PPKN kelas X kelompok wajib.png"/>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22" name="TextBox 16"/>
                <p:cNvSpPr txBox="1"/>
                <p:nvPr/>
              </p:nvSpPr>
              <p:spPr>
                <a:xfrm>
                  <a:off x="2057400" y="4732407"/>
                  <a:ext cx="5334000" cy="353943"/>
                </a:xfrm>
                <a:prstGeom prst="rect">
                  <a:avLst/>
                </a:prstGeom>
                <a:solidFill>
                  <a:srgbClr val="FFC000"/>
                </a:solidFill>
              </p:spPr>
              <p:txBody>
                <a:bodyPr wrap="square" rtlCol="0">
                  <a:spAutoFit/>
                </a:bodyPr>
                <a:lstStyle/>
                <a:p>
                  <a:r>
                    <a:rPr lang="en-US" sz="1700" b="1" dirty="0">
                      <a:solidFill>
                        <a:srgbClr val="002060"/>
                      </a:solidFill>
                      <a:latin typeface="Arial" pitchFamily="34" charset="0"/>
                      <a:cs typeface="Arial" pitchFamily="34" charset="0"/>
                    </a:rPr>
                    <a:t>IPS EKONOMI </a:t>
                  </a:r>
                </a:p>
              </p:txBody>
            </p:sp>
          </p:grpSp>
          <p:pic>
            <p:nvPicPr>
              <p:cNvPr id="14" name="Picture 13" descr="A picture containing text&#10;&#10;Description automatically generated">
                <a:extLst>
                  <a:ext uri="{FF2B5EF4-FFF2-40B4-BE49-F238E27FC236}">
                    <a16:creationId xmlns:a16="http://schemas.microsoft.com/office/drawing/2014/main" id="{D65625EF-D92B-4D38-A026-7B2925F9C466}"/>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12" name="Rectangle 11"/>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17" name="TextBox 16">
            <a:extLst>
              <a:ext uri="{FF2B5EF4-FFF2-40B4-BE49-F238E27FC236}">
                <a16:creationId xmlns:a16="http://schemas.microsoft.com/office/drawing/2014/main" id="{40B7CCC2-5CB6-45E2-8026-73842312832A}"/>
              </a:ext>
            </a:extLst>
          </p:cNvPr>
          <p:cNvSpPr txBox="1"/>
          <p:nvPr/>
        </p:nvSpPr>
        <p:spPr>
          <a:xfrm>
            <a:off x="75068" y="965448"/>
            <a:ext cx="4604272" cy="338554"/>
          </a:xfrm>
          <a:prstGeom prst="rect">
            <a:avLst/>
          </a:prstGeom>
          <a:noFill/>
        </p:spPr>
        <p:txBody>
          <a:bodyPr wrap="square">
            <a:spAutoFit/>
          </a:bodyPr>
          <a:lstStyle/>
          <a:p>
            <a:r>
              <a:rPr lang="en-US" sz="1600" b="1" dirty="0"/>
              <a:t>C. </a:t>
            </a:r>
            <a:r>
              <a:rPr lang="en-US" sz="1600" b="1" dirty="0" err="1"/>
              <a:t>Jenis</a:t>
            </a:r>
            <a:r>
              <a:rPr lang="en-US" sz="1600" b="1" dirty="0"/>
              <a:t> Bank</a:t>
            </a:r>
          </a:p>
        </p:txBody>
      </p:sp>
      <p:sp>
        <p:nvSpPr>
          <p:cNvPr id="18" name="TextBox 17">
            <a:extLst>
              <a:ext uri="{FF2B5EF4-FFF2-40B4-BE49-F238E27FC236}">
                <a16:creationId xmlns:a16="http://schemas.microsoft.com/office/drawing/2014/main" id="{B004C3AB-1B0C-4917-BD1C-495F9B313C9D}"/>
              </a:ext>
            </a:extLst>
          </p:cNvPr>
          <p:cNvSpPr txBox="1"/>
          <p:nvPr/>
        </p:nvSpPr>
        <p:spPr>
          <a:xfrm>
            <a:off x="120126" y="1279570"/>
            <a:ext cx="8795273" cy="338554"/>
          </a:xfrm>
          <a:prstGeom prst="rect">
            <a:avLst/>
          </a:prstGeom>
          <a:noFill/>
        </p:spPr>
        <p:txBody>
          <a:bodyPr wrap="square">
            <a:spAutoFit/>
          </a:bodyPr>
          <a:lstStyle/>
          <a:p>
            <a:r>
              <a:rPr lang="en-US" sz="1600" b="1" dirty="0"/>
              <a:t>1) </a:t>
            </a:r>
            <a:r>
              <a:rPr lang="en-US" sz="1600" b="1" dirty="0" err="1"/>
              <a:t>Pembagian</a:t>
            </a:r>
            <a:r>
              <a:rPr lang="en-US" sz="1600" b="1" dirty="0"/>
              <a:t> bank </a:t>
            </a:r>
            <a:r>
              <a:rPr lang="en-US" sz="1600" b="1" dirty="0" err="1"/>
              <a:t>menurut</a:t>
            </a:r>
            <a:r>
              <a:rPr lang="en-US" sz="1600" b="1" dirty="0"/>
              <a:t> </a:t>
            </a:r>
            <a:r>
              <a:rPr lang="en-US" sz="1600" b="1" dirty="0" err="1"/>
              <a:t>jenis</a:t>
            </a:r>
            <a:r>
              <a:rPr lang="en-US" sz="1600" b="1" dirty="0"/>
              <a:t> </a:t>
            </a:r>
            <a:r>
              <a:rPr lang="en-US" sz="1600" b="1" dirty="0" err="1"/>
              <a:t>kegiatan</a:t>
            </a:r>
            <a:endParaRPr lang="en-US" sz="1600" b="1" dirty="0"/>
          </a:p>
        </p:txBody>
      </p:sp>
      <p:sp>
        <p:nvSpPr>
          <p:cNvPr id="2" name="TextBox 1">
            <a:extLst>
              <a:ext uri="{FF2B5EF4-FFF2-40B4-BE49-F238E27FC236}">
                <a16:creationId xmlns:a16="http://schemas.microsoft.com/office/drawing/2014/main" id="{C55EF03F-F4E4-4B1D-187F-6A86C6E5827C}"/>
              </a:ext>
            </a:extLst>
          </p:cNvPr>
          <p:cNvSpPr txBox="1"/>
          <p:nvPr/>
        </p:nvSpPr>
        <p:spPr>
          <a:xfrm>
            <a:off x="75068" y="699150"/>
            <a:ext cx="1219200" cy="381000"/>
          </a:xfrm>
          <a:prstGeom prst="rect">
            <a:avLst/>
          </a:prstGeom>
          <a:noFill/>
        </p:spPr>
        <p:txBody>
          <a:bodyPr wrap="square" rtlCol="0">
            <a:spAutoFit/>
          </a:bodyPr>
          <a:lstStyle/>
          <a:p>
            <a:r>
              <a:rPr lang="id-ID" b="1" dirty="0"/>
              <a:t>1. Bank</a:t>
            </a:r>
          </a:p>
        </p:txBody>
      </p:sp>
    </p:spTree>
    <p:extLst>
      <p:ext uri="{BB962C8B-B14F-4D97-AF65-F5344CB8AC3E}">
        <p14:creationId xmlns:p14="http://schemas.microsoft.com/office/powerpoint/2010/main" val="398514010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a:extLst>
              <a:ext uri="{FF2B5EF4-FFF2-40B4-BE49-F238E27FC236}">
                <a16:creationId xmlns:a16="http://schemas.microsoft.com/office/drawing/2014/main" id="{80CD3DCE-454B-4D54-9C1D-5B7A658B4B59}"/>
              </a:ext>
            </a:extLst>
          </p:cNvPr>
          <p:cNvSpPr txBox="1"/>
          <p:nvPr/>
        </p:nvSpPr>
        <p:spPr>
          <a:xfrm>
            <a:off x="4311127" y="1192069"/>
            <a:ext cx="4604272" cy="3108543"/>
          </a:xfrm>
          <a:prstGeom prst="rect">
            <a:avLst/>
          </a:prstGeom>
          <a:solidFill>
            <a:schemeClr val="tx2">
              <a:lumMod val="20000"/>
              <a:lumOff val="80000"/>
            </a:schemeClr>
          </a:solidFill>
        </p:spPr>
        <p:txBody>
          <a:bodyPr wrap="square">
            <a:spAutoFit/>
          </a:bodyPr>
          <a:lstStyle/>
          <a:p>
            <a:r>
              <a:rPr lang="en-US" sz="1400" dirty="0"/>
              <a:t>3) Hal-</a:t>
            </a:r>
            <a:r>
              <a:rPr lang="en-US" sz="1400" dirty="0" err="1"/>
              <a:t>hal</a:t>
            </a:r>
            <a:r>
              <a:rPr lang="en-US" sz="1400" dirty="0"/>
              <a:t> yang </a:t>
            </a:r>
            <a:r>
              <a:rPr lang="en-US" sz="1400" dirty="0" err="1"/>
              <a:t>dilarang</a:t>
            </a:r>
            <a:r>
              <a:rPr lang="en-US" sz="1400" dirty="0"/>
              <a:t> </a:t>
            </a:r>
            <a:r>
              <a:rPr lang="en-US" sz="1400" dirty="0" err="1"/>
              <a:t>untuk</a:t>
            </a:r>
            <a:r>
              <a:rPr lang="en-US" sz="1400" dirty="0"/>
              <a:t> </a:t>
            </a:r>
            <a:r>
              <a:rPr lang="en-US" sz="1400" b="1" dirty="0"/>
              <a:t>Bank </a:t>
            </a:r>
            <a:r>
              <a:rPr lang="en-US" sz="1400" b="1" dirty="0" err="1"/>
              <a:t>Pembiayaan</a:t>
            </a:r>
            <a:r>
              <a:rPr lang="en-US" sz="1400" b="1" dirty="0"/>
              <a:t> Rakyat Syariah:</a:t>
            </a:r>
            <a:endParaRPr lang="en-US" sz="1400" dirty="0"/>
          </a:p>
          <a:p>
            <a:pPr marL="342900" indent="-342900">
              <a:buAutoNum type="alphaLcParenBoth"/>
            </a:pPr>
            <a:r>
              <a:rPr lang="en-US" sz="1400" dirty="0" err="1"/>
              <a:t>melakukan</a:t>
            </a:r>
            <a:r>
              <a:rPr lang="en-US" sz="1400" dirty="0"/>
              <a:t> </a:t>
            </a:r>
            <a:r>
              <a:rPr lang="en-US" sz="1400" dirty="0" err="1"/>
              <a:t>kegiatan</a:t>
            </a:r>
            <a:r>
              <a:rPr lang="en-US" sz="1400" dirty="0"/>
              <a:t> </a:t>
            </a:r>
            <a:r>
              <a:rPr lang="en-US" sz="1400" dirty="0" err="1"/>
              <a:t>usaha</a:t>
            </a:r>
            <a:r>
              <a:rPr lang="en-US" sz="1400" dirty="0"/>
              <a:t> yang </a:t>
            </a:r>
            <a:r>
              <a:rPr lang="en-US" sz="1400" dirty="0" err="1"/>
              <a:t>bertentangan</a:t>
            </a:r>
            <a:r>
              <a:rPr lang="en-US" sz="1400" dirty="0"/>
              <a:t> </a:t>
            </a:r>
            <a:r>
              <a:rPr lang="en-US" sz="1400" dirty="0" err="1"/>
              <a:t>dengan</a:t>
            </a:r>
            <a:r>
              <a:rPr lang="en-US" sz="1400" dirty="0"/>
              <a:t> </a:t>
            </a:r>
            <a:r>
              <a:rPr lang="en-US" sz="1400" dirty="0" err="1"/>
              <a:t>Prinsip</a:t>
            </a:r>
            <a:r>
              <a:rPr lang="en-US" sz="1400" dirty="0"/>
              <a:t> Syariah;</a:t>
            </a:r>
          </a:p>
          <a:p>
            <a:pPr marL="342900" indent="-342900">
              <a:buAutoNum type="alphaLcParenBoth"/>
            </a:pPr>
            <a:r>
              <a:rPr lang="en-US" sz="1400" dirty="0" err="1"/>
              <a:t>menerima</a:t>
            </a:r>
            <a:r>
              <a:rPr lang="en-US" sz="1400" dirty="0"/>
              <a:t> </a:t>
            </a:r>
            <a:r>
              <a:rPr lang="en-US" sz="1400" dirty="0" err="1"/>
              <a:t>simpanan</a:t>
            </a:r>
            <a:r>
              <a:rPr lang="en-US" sz="1400" dirty="0"/>
              <a:t> </a:t>
            </a:r>
            <a:r>
              <a:rPr lang="en-US" sz="1400" dirty="0" err="1"/>
              <a:t>berupa</a:t>
            </a:r>
            <a:r>
              <a:rPr lang="en-US" sz="1400" dirty="0"/>
              <a:t> </a:t>
            </a:r>
            <a:r>
              <a:rPr lang="en-US" sz="1400" dirty="0" err="1"/>
              <a:t>giro</a:t>
            </a:r>
            <a:r>
              <a:rPr lang="en-US" sz="1400" dirty="0"/>
              <a:t>;</a:t>
            </a:r>
          </a:p>
          <a:p>
            <a:pPr marL="342900" indent="-342900">
              <a:buAutoNum type="alphaLcParenBoth"/>
            </a:pPr>
            <a:r>
              <a:rPr lang="en-US" sz="1400" dirty="0" err="1"/>
              <a:t>melakukan</a:t>
            </a:r>
            <a:r>
              <a:rPr lang="en-US" sz="1400" dirty="0"/>
              <a:t> </a:t>
            </a:r>
            <a:r>
              <a:rPr lang="en-US" sz="1400" dirty="0" err="1"/>
              <a:t>kegiatan</a:t>
            </a:r>
            <a:r>
              <a:rPr lang="en-US" sz="1400" dirty="0"/>
              <a:t> </a:t>
            </a:r>
            <a:r>
              <a:rPr lang="en-US" sz="1400" dirty="0" err="1"/>
              <a:t>usaha</a:t>
            </a:r>
            <a:r>
              <a:rPr lang="en-US" sz="1400" dirty="0"/>
              <a:t> </a:t>
            </a:r>
            <a:r>
              <a:rPr lang="en-US" sz="1400" dirty="0" err="1"/>
              <a:t>dalam</a:t>
            </a:r>
            <a:r>
              <a:rPr lang="en-US" sz="1400" dirty="0"/>
              <a:t> valuta </a:t>
            </a:r>
            <a:r>
              <a:rPr lang="en-US" sz="1400" dirty="0" err="1"/>
              <a:t>asing</a:t>
            </a:r>
            <a:r>
              <a:rPr lang="en-US" sz="1400" dirty="0"/>
              <a:t>; </a:t>
            </a:r>
          </a:p>
          <a:p>
            <a:pPr marL="342900" indent="-342900">
              <a:buAutoNum type="alphaLcParenBoth"/>
            </a:pPr>
            <a:r>
              <a:rPr lang="en-US" sz="1400" dirty="0" err="1"/>
              <a:t>melakukan</a:t>
            </a:r>
            <a:r>
              <a:rPr lang="en-US" sz="1400" dirty="0"/>
              <a:t> </a:t>
            </a:r>
            <a:r>
              <a:rPr lang="en-US" sz="1400" dirty="0" err="1"/>
              <a:t>kegiatan</a:t>
            </a:r>
            <a:r>
              <a:rPr lang="en-US" sz="1400" dirty="0"/>
              <a:t> </a:t>
            </a:r>
            <a:r>
              <a:rPr lang="en-US" sz="1400" dirty="0" err="1"/>
              <a:t>usaha</a:t>
            </a:r>
            <a:r>
              <a:rPr lang="en-US" sz="1400" dirty="0"/>
              <a:t> </a:t>
            </a:r>
            <a:r>
              <a:rPr lang="en-US" sz="1400" dirty="0" err="1"/>
              <a:t>perasuransian</a:t>
            </a:r>
            <a:r>
              <a:rPr lang="en-US" sz="1400" dirty="0"/>
              <a:t>;</a:t>
            </a:r>
          </a:p>
          <a:p>
            <a:pPr marL="342900" indent="-342900">
              <a:buAutoNum type="alphaLcParenBoth"/>
            </a:pPr>
            <a:r>
              <a:rPr lang="en-US" sz="1400" dirty="0" err="1"/>
              <a:t>melakukan</a:t>
            </a:r>
            <a:r>
              <a:rPr lang="en-US" sz="1400" dirty="0"/>
              <a:t> </a:t>
            </a:r>
            <a:r>
              <a:rPr lang="en-US" sz="1400" dirty="0" err="1"/>
              <a:t>penyertaan</a:t>
            </a:r>
            <a:r>
              <a:rPr lang="en-US" sz="1400" dirty="0"/>
              <a:t> modal; </a:t>
            </a:r>
            <a:r>
              <a:rPr lang="en-US" sz="1400" dirty="0" err="1"/>
              <a:t>kecuali</a:t>
            </a:r>
            <a:r>
              <a:rPr lang="en-US" sz="1400" dirty="0"/>
              <a:t> pada </a:t>
            </a:r>
            <a:r>
              <a:rPr lang="en-US" sz="1400" dirty="0" err="1"/>
              <a:t>lembaga</a:t>
            </a:r>
            <a:r>
              <a:rPr lang="en-US" sz="1400" dirty="0"/>
              <a:t> </a:t>
            </a:r>
            <a:r>
              <a:rPr lang="en-US" sz="1400" dirty="0" err="1"/>
              <a:t>penunjang</a:t>
            </a:r>
            <a:r>
              <a:rPr lang="en-US" sz="1400" dirty="0"/>
              <a:t> BPR Syariah;</a:t>
            </a:r>
          </a:p>
          <a:p>
            <a:pPr marL="342900" indent="-342900">
              <a:buAutoNum type="alphaLcParenBoth"/>
            </a:pPr>
            <a:r>
              <a:rPr lang="en-US" sz="1400" dirty="0" err="1"/>
              <a:t>membeli</a:t>
            </a:r>
            <a:r>
              <a:rPr lang="en-US" sz="1400" dirty="0"/>
              <a:t> </a:t>
            </a:r>
            <a:r>
              <a:rPr lang="en-US" sz="1400" dirty="0" err="1"/>
              <a:t>surat</a:t>
            </a:r>
            <a:r>
              <a:rPr lang="en-US" sz="1400" dirty="0"/>
              <a:t> </a:t>
            </a:r>
            <a:r>
              <a:rPr lang="en-US" sz="1400" dirty="0" err="1"/>
              <a:t>berharga</a:t>
            </a:r>
            <a:r>
              <a:rPr lang="en-US" sz="1400" dirty="0"/>
              <a:t>, </a:t>
            </a:r>
            <a:r>
              <a:rPr lang="en-US" sz="1400" dirty="0" err="1"/>
              <a:t>kecuali</a:t>
            </a:r>
            <a:r>
              <a:rPr lang="en-US" sz="1400" dirty="0"/>
              <a:t> yang </a:t>
            </a:r>
            <a:r>
              <a:rPr lang="en-US" sz="1400" dirty="0" err="1"/>
              <a:t>diterbirkan</a:t>
            </a:r>
            <a:r>
              <a:rPr lang="en-US" sz="1400" dirty="0"/>
              <a:t> BI, </a:t>
            </a:r>
            <a:r>
              <a:rPr lang="en-US" sz="1400" dirty="0" err="1"/>
              <a:t>pemerintah</a:t>
            </a:r>
            <a:r>
              <a:rPr lang="en-US" sz="1400" dirty="0"/>
              <a:t> </a:t>
            </a:r>
            <a:r>
              <a:rPr lang="en-US" sz="1400" dirty="0" err="1"/>
              <a:t>atau</a:t>
            </a:r>
            <a:r>
              <a:rPr lang="en-US" sz="1400" dirty="0"/>
              <a:t> </a:t>
            </a:r>
            <a:r>
              <a:rPr lang="en-US" sz="1400" dirty="0" err="1"/>
              <a:t>pemerintah</a:t>
            </a:r>
            <a:r>
              <a:rPr lang="en-US" sz="1400" dirty="0"/>
              <a:t> </a:t>
            </a:r>
            <a:r>
              <a:rPr lang="en-US" sz="1400" dirty="0" err="1"/>
              <a:t>daerah</a:t>
            </a:r>
            <a:r>
              <a:rPr lang="en-US" sz="1400" dirty="0"/>
              <a:t>; dan</a:t>
            </a:r>
          </a:p>
          <a:p>
            <a:pPr marL="342900" indent="-342900">
              <a:buAutoNum type="alphaLcParenBoth"/>
            </a:pPr>
            <a:r>
              <a:rPr lang="en-US" sz="1400" dirty="0" err="1"/>
              <a:t>Melakukan</a:t>
            </a:r>
            <a:r>
              <a:rPr lang="en-US" sz="1400" dirty="0"/>
              <a:t> </a:t>
            </a:r>
            <a:r>
              <a:rPr lang="en-US" sz="1400" dirty="0" err="1"/>
              <a:t>usaha</a:t>
            </a:r>
            <a:r>
              <a:rPr lang="en-US" sz="1400" dirty="0"/>
              <a:t> lain di </a:t>
            </a:r>
            <a:r>
              <a:rPr lang="en-US" sz="1400" dirty="0" err="1"/>
              <a:t>luar</a:t>
            </a:r>
            <a:r>
              <a:rPr lang="en-US" sz="1400" dirty="0"/>
              <a:t> </a:t>
            </a:r>
            <a:r>
              <a:rPr lang="en-US" sz="1400" dirty="0" err="1"/>
              <a:t>kegiatan</a:t>
            </a:r>
            <a:r>
              <a:rPr lang="en-US" sz="1400" dirty="0"/>
              <a:t> </a:t>
            </a:r>
            <a:r>
              <a:rPr lang="en-US" sz="1400" dirty="0" err="1"/>
              <a:t>usaha</a:t>
            </a:r>
            <a:r>
              <a:rPr lang="en-US" sz="1400" dirty="0"/>
              <a:t> </a:t>
            </a:r>
            <a:r>
              <a:rPr lang="en-US" sz="1400" dirty="0" err="1"/>
              <a:t>sebagaimana</a:t>
            </a:r>
            <a:r>
              <a:rPr lang="en-US" sz="1400" dirty="0"/>
              <a:t> yang </a:t>
            </a:r>
            <a:r>
              <a:rPr lang="en-US" sz="1400" dirty="0" err="1"/>
              <a:t>diatur</a:t>
            </a:r>
            <a:r>
              <a:rPr lang="en-US" sz="1400" dirty="0"/>
              <a:t> </a:t>
            </a:r>
            <a:r>
              <a:rPr lang="en-US" sz="1400" dirty="0" err="1"/>
              <a:t>dalam</a:t>
            </a:r>
            <a:r>
              <a:rPr lang="en-US" sz="1400" dirty="0"/>
              <a:t> </a:t>
            </a:r>
            <a:r>
              <a:rPr lang="en-US" sz="1400" dirty="0" err="1"/>
              <a:t>Pasal</a:t>
            </a:r>
            <a:r>
              <a:rPr lang="en-US" sz="1400" dirty="0"/>
              <a:t> 21 dan </a:t>
            </a:r>
            <a:r>
              <a:rPr lang="en-US" sz="1400" dirty="0" err="1"/>
              <a:t>Pasal</a:t>
            </a:r>
            <a:r>
              <a:rPr lang="en-US" sz="1400" dirty="0"/>
              <a:t> 21A UU RI No. 4 </a:t>
            </a:r>
            <a:r>
              <a:rPr lang="en-US" sz="1400" dirty="0" err="1"/>
              <a:t>Tahun</a:t>
            </a:r>
            <a:r>
              <a:rPr lang="en-US" sz="1400" dirty="0"/>
              <a:t> 2023.</a:t>
            </a:r>
          </a:p>
        </p:txBody>
      </p:sp>
      <p:sp>
        <p:nvSpPr>
          <p:cNvPr id="11" name="TextBox 34"/>
          <p:cNvSpPr txBox="1"/>
          <p:nvPr/>
        </p:nvSpPr>
        <p:spPr>
          <a:xfrm>
            <a:off x="0" y="133350"/>
            <a:ext cx="9143999" cy="401816"/>
          </a:xfrm>
          <a:prstGeom prst="rect">
            <a:avLst/>
          </a:prstGeom>
          <a:solidFill>
            <a:srgbClr val="2C987E"/>
          </a:solidFill>
          <a:ln>
            <a:noFill/>
          </a:ln>
        </p:spPr>
        <p:style>
          <a:lnRef idx="2">
            <a:schemeClr val="accent5">
              <a:shade val="50000"/>
            </a:schemeClr>
          </a:lnRef>
          <a:fillRef idx="1">
            <a:schemeClr val="accent5"/>
          </a:fillRef>
          <a:effectRef idx="0">
            <a:schemeClr val="accent5"/>
          </a:effectRef>
          <a:fontRef idx="minor">
            <a:schemeClr val="lt1"/>
          </a:fontRef>
        </p:style>
        <p:txBody>
          <a:bodyPr wrap="square" lIns="93128" tIns="46565" rIns="93128" bIns="46565" rtlCol="0">
            <a:spAutoFit/>
          </a:bodyPr>
          <a:lstStyle/>
          <a:p>
            <a:pPr marL="0" lvl="1">
              <a:tabLst>
                <a:tab pos="692185" algn="l"/>
              </a:tabLst>
            </a:pPr>
            <a:r>
              <a:rPr lang="en-US" sz="2000" b="1" dirty="0">
                <a:solidFill>
                  <a:schemeClr val="bg1"/>
                </a:solidFill>
                <a:latin typeface="Candara" pitchFamily="34" charset="0"/>
              </a:rPr>
              <a:t>B. Lembaga </a:t>
            </a:r>
            <a:r>
              <a:rPr lang="en-US" sz="2000" b="1" dirty="0" err="1">
                <a:solidFill>
                  <a:schemeClr val="bg1"/>
                </a:solidFill>
                <a:latin typeface="Candara" pitchFamily="34" charset="0"/>
              </a:rPr>
              <a:t>Keuangan</a:t>
            </a:r>
            <a:r>
              <a:rPr lang="en-US" sz="2000" b="1" dirty="0">
                <a:solidFill>
                  <a:schemeClr val="bg1"/>
                </a:solidFill>
                <a:latin typeface="Candara" pitchFamily="34" charset="0"/>
              </a:rPr>
              <a:t> </a:t>
            </a:r>
          </a:p>
        </p:txBody>
      </p:sp>
      <p:grpSp>
        <p:nvGrpSpPr>
          <p:cNvPr id="9" name="Group 8"/>
          <p:cNvGrpSpPr/>
          <p:nvPr/>
        </p:nvGrpSpPr>
        <p:grpSpPr>
          <a:xfrm>
            <a:off x="-1" y="4302125"/>
            <a:ext cx="9144000" cy="841375"/>
            <a:chOff x="0" y="4302125"/>
            <a:chExt cx="9144000" cy="841375"/>
          </a:xfrm>
        </p:grpSpPr>
        <p:grpSp>
          <p:nvGrpSpPr>
            <p:cNvPr id="10" name="Group 9"/>
            <p:cNvGrpSpPr/>
            <p:nvPr/>
          </p:nvGrpSpPr>
          <p:grpSpPr>
            <a:xfrm>
              <a:off x="0" y="4302125"/>
              <a:ext cx="9144000" cy="841375"/>
              <a:chOff x="0" y="4302125"/>
              <a:chExt cx="9144000" cy="841375"/>
            </a:xfrm>
          </p:grpSpPr>
          <p:grpSp>
            <p:nvGrpSpPr>
              <p:cNvPr id="13" name="Group 12"/>
              <p:cNvGrpSpPr/>
              <p:nvPr/>
            </p:nvGrpSpPr>
            <p:grpSpPr>
              <a:xfrm>
                <a:off x="0" y="4302125"/>
                <a:ext cx="9144000" cy="841375"/>
                <a:chOff x="0" y="4302125"/>
                <a:chExt cx="9144000" cy="841375"/>
              </a:xfrm>
            </p:grpSpPr>
            <p:pic>
              <p:nvPicPr>
                <p:cNvPr id="15" name="Picture 2" descr="E:\ELISA\ERLANGGA LISA\2017\TEMPLATE PPT\SMP PPKN kelas X kelompok wajib\SMP PPKN kelas X kelompok wajib.png"/>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22" name="TextBox 16"/>
                <p:cNvSpPr txBox="1"/>
                <p:nvPr/>
              </p:nvSpPr>
              <p:spPr>
                <a:xfrm>
                  <a:off x="2057400" y="4732407"/>
                  <a:ext cx="5334000" cy="353943"/>
                </a:xfrm>
                <a:prstGeom prst="rect">
                  <a:avLst/>
                </a:prstGeom>
                <a:solidFill>
                  <a:srgbClr val="FFC000"/>
                </a:solidFill>
              </p:spPr>
              <p:txBody>
                <a:bodyPr wrap="square" rtlCol="0">
                  <a:spAutoFit/>
                </a:bodyPr>
                <a:lstStyle/>
                <a:p>
                  <a:r>
                    <a:rPr lang="en-US" sz="1700" b="1" dirty="0">
                      <a:solidFill>
                        <a:srgbClr val="002060"/>
                      </a:solidFill>
                      <a:latin typeface="Arial" pitchFamily="34" charset="0"/>
                      <a:cs typeface="Arial" pitchFamily="34" charset="0"/>
                    </a:rPr>
                    <a:t>IPS EKONOMI </a:t>
                  </a:r>
                </a:p>
              </p:txBody>
            </p:sp>
          </p:grpSp>
          <p:pic>
            <p:nvPicPr>
              <p:cNvPr id="14" name="Picture 13" descr="A picture containing text&#10;&#10;Description automatically generated">
                <a:extLst>
                  <a:ext uri="{FF2B5EF4-FFF2-40B4-BE49-F238E27FC236}">
                    <a16:creationId xmlns:a16="http://schemas.microsoft.com/office/drawing/2014/main" id="{D65625EF-D92B-4D38-A026-7B2925F9C466}"/>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12" name="Rectangle 11"/>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2" name="TextBox 1">
            <a:extLst>
              <a:ext uri="{FF2B5EF4-FFF2-40B4-BE49-F238E27FC236}">
                <a16:creationId xmlns:a16="http://schemas.microsoft.com/office/drawing/2014/main" id="{2A98A417-2F43-41F8-BE62-9D51CE6C519A}"/>
              </a:ext>
            </a:extLst>
          </p:cNvPr>
          <p:cNvSpPr txBox="1"/>
          <p:nvPr/>
        </p:nvSpPr>
        <p:spPr>
          <a:xfrm>
            <a:off x="93894" y="908491"/>
            <a:ext cx="1676399" cy="338554"/>
          </a:xfrm>
          <a:prstGeom prst="rect">
            <a:avLst/>
          </a:prstGeom>
          <a:noFill/>
        </p:spPr>
        <p:txBody>
          <a:bodyPr wrap="square" rtlCol="0">
            <a:spAutoFit/>
          </a:bodyPr>
          <a:lstStyle/>
          <a:p>
            <a:r>
              <a:rPr lang="en-US" sz="1600" dirty="0"/>
              <a:t>c) Bank Syariah </a:t>
            </a:r>
          </a:p>
        </p:txBody>
      </p:sp>
      <p:sp>
        <p:nvSpPr>
          <p:cNvPr id="19" name="TextBox 18">
            <a:extLst>
              <a:ext uri="{FF2B5EF4-FFF2-40B4-BE49-F238E27FC236}">
                <a16:creationId xmlns:a16="http://schemas.microsoft.com/office/drawing/2014/main" id="{C899F739-7AC0-49F2-B224-ADB65507F301}"/>
              </a:ext>
            </a:extLst>
          </p:cNvPr>
          <p:cNvSpPr txBox="1"/>
          <p:nvPr/>
        </p:nvSpPr>
        <p:spPr>
          <a:xfrm>
            <a:off x="228600" y="1191159"/>
            <a:ext cx="3795421" cy="2677656"/>
          </a:xfrm>
          <a:prstGeom prst="rect">
            <a:avLst/>
          </a:prstGeom>
          <a:solidFill>
            <a:schemeClr val="tx2">
              <a:lumMod val="20000"/>
              <a:lumOff val="80000"/>
            </a:schemeClr>
          </a:solidFill>
        </p:spPr>
        <p:txBody>
          <a:bodyPr wrap="square">
            <a:spAutoFit/>
          </a:bodyPr>
          <a:lstStyle/>
          <a:p>
            <a:pPr algn="just"/>
            <a:r>
              <a:rPr lang="en-US" sz="1400" dirty="0"/>
              <a:t>(2) Hal-</a:t>
            </a:r>
            <a:r>
              <a:rPr lang="en-US" sz="1400" dirty="0" err="1"/>
              <a:t>hal</a:t>
            </a:r>
            <a:r>
              <a:rPr lang="en-US" sz="1400" dirty="0"/>
              <a:t> yang </a:t>
            </a:r>
            <a:r>
              <a:rPr lang="en-US" sz="1400" dirty="0" err="1"/>
              <a:t>dilarang</a:t>
            </a:r>
            <a:r>
              <a:rPr lang="en-US" sz="1400" dirty="0"/>
              <a:t> </a:t>
            </a:r>
            <a:r>
              <a:rPr lang="en-US" sz="1400" b="1" dirty="0"/>
              <a:t>Bank </a:t>
            </a:r>
            <a:r>
              <a:rPr lang="en-US" sz="1400" b="1" dirty="0" err="1"/>
              <a:t>Umum</a:t>
            </a:r>
            <a:r>
              <a:rPr lang="en-US" sz="1400" b="1" dirty="0"/>
              <a:t> Syariah </a:t>
            </a:r>
            <a:r>
              <a:rPr lang="en-US" sz="1400" dirty="0"/>
              <a:t>:</a:t>
            </a:r>
          </a:p>
          <a:p>
            <a:pPr marL="342900" indent="-342900" algn="just">
              <a:buAutoNum type="alphaLcParenBoth"/>
            </a:pPr>
            <a:r>
              <a:rPr lang="en-US" sz="1400" dirty="0" err="1"/>
              <a:t>melakukan</a:t>
            </a:r>
            <a:r>
              <a:rPr lang="en-US" sz="1400" dirty="0"/>
              <a:t> </a:t>
            </a:r>
            <a:r>
              <a:rPr lang="en-US" sz="1400" dirty="0" err="1"/>
              <a:t>kegiatan</a:t>
            </a:r>
            <a:r>
              <a:rPr lang="en-US" sz="1400" dirty="0"/>
              <a:t> </a:t>
            </a:r>
            <a:r>
              <a:rPr lang="en-US" sz="1400" dirty="0" err="1"/>
              <a:t>usaha</a:t>
            </a:r>
            <a:r>
              <a:rPr lang="en-US" sz="1400" dirty="0"/>
              <a:t> yang </a:t>
            </a:r>
            <a:r>
              <a:rPr lang="en-US" sz="1400" dirty="0" err="1"/>
              <a:t>bertentangan</a:t>
            </a:r>
            <a:r>
              <a:rPr lang="en-US" sz="1400" dirty="0"/>
              <a:t> </a:t>
            </a:r>
            <a:r>
              <a:rPr lang="en-US" sz="1400" dirty="0" err="1"/>
              <a:t>dengan</a:t>
            </a:r>
            <a:r>
              <a:rPr lang="en-US" sz="1400" dirty="0"/>
              <a:t> </a:t>
            </a:r>
            <a:r>
              <a:rPr lang="en-US" sz="1400" dirty="0" err="1"/>
              <a:t>Prinsip</a:t>
            </a:r>
            <a:r>
              <a:rPr lang="en-US" sz="1400" dirty="0"/>
              <a:t> Syariah;</a:t>
            </a:r>
          </a:p>
          <a:p>
            <a:pPr marL="342900" indent="-342900" algn="just">
              <a:buAutoNum type="alphaLcParenBoth"/>
            </a:pPr>
            <a:r>
              <a:rPr lang="en-US" sz="1400" dirty="0" err="1"/>
              <a:t>melakukan</a:t>
            </a:r>
            <a:r>
              <a:rPr lang="en-US" sz="1400" dirty="0"/>
              <a:t> </a:t>
            </a:r>
            <a:r>
              <a:rPr lang="en-US" sz="1400" dirty="0" err="1"/>
              <a:t>kegiatan</a:t>
            </a:r>
            <a:r>
              <a:rPr lang="en-US" sz="1400" dirty="0"/>
              <a:t> </a:t>
            </a:r>
            <a:r>
              <a:rPr lang="en-US" sz="1400" dirty="0" err="1"/>
              <a:t>jual-beli</a:t>
            </a:r>
            <a:r>
              <a:rPr lang="en-US" sz="1400" dirty="0"/>
              <a:t> </a:t>
            </a:r>
            <a:r>
              <a:rPr lang="en-US" sz="1400" dirty="0" err="1"/>
              <a:t>saham</a:t>
            </a:r>
            <a:r>
              <a:rPr lang="en-US" sz="1400" dirty="0"/>
              <a:t> </a:t>
            </a:r>
            <a:r>
              <a:rPr lang="en-US" sz="1400" dirty="0" err="1"/>
              <a:t>secara</a:t>
            </a:r>
            <a:r>
              <a:rPr lang="en-US" sz="1400" dirty="0"/>
              <a:t> </a:t>
            </a:r>
            <a:r>
              <a:rPr lang="en-US" sz="1400" dirty="0" err="1"/>
              <a:t>langsung</a:t>
            </a:r>
            <a:r>
              <a:rPr lang="en-US" sz="1400" dirty="0"/>
              <a:t> di Pasar Modal;</a:t>
            </a:r>
          </a:p>
          <a:p>
            <a:pPr marL="342900" indent="-342900" algn="just">
              <a:buAutoNum type="alphaLcParenBoth"/>
            </a:pPr>
            <a:r>
              <a:rPr lang="en-US" sz="1400" dirty="0" err="1"/>
              <a:t>melakukan</a:t>
            </a:r>
            <a:r>
              <a:rPr lang="en-US" sz="1400" dirty="0"/>
              <a:t> </a:t>
            </a:r>
            <a:r>
              <a:rPr lang="en-US" sz="1400" dirty="0" err="1"/>
              <a:t>penyertaan</a:t>
            </a:r>
            <a:r>
              <a:rPr lang="en-US" sz="1400" dirty="0"/>
              <a:t> modal, </a:t>
            </a:r>
            <a:r>
              <a:rPr lang="en-US" sz="1400" dirty="0" err="1"/>
              <a:t>kecuali</a:t>
            </a:r>
            <a:r>
              <a:rPr lang="en-US" sz="1400" dirty="0"/>
              <a:t> pada Bank </a:t>
            </a:r>
            <a:r>
              <a:rPr lang="en-US" sz="1400" dirty="0" err="1"/>
              <a:t>Umum</a:t>
            </a:r>
            <a:r>
              <a:rPr lang="en-US" sz="1400" dirty="0"/>
              <a:t> Syariah </a:t>
            </a:r>
            <a:r>
              <a:rPr lang="en-US" sz="1400" dirty="0" err="1"/>
              <a:t>atau</a:t>
            </a:r>
            <a:r>
              <a:rPr lang="en-US" sz="1400" dirty="0"/>
              <a:t> </a:t>
            </a:r>
            <a:r>
              <a:rPr lang="en-US" sz="1400" dirty="0" err="1"/>
              <a:t>lembaga</a:t>
            </a:r>
            <a:r>
              <a:rPr lang="en-US" sz="1400" dirty="0"/>
              <a:t> </a:t>
            </a:r>
            <a:r>
              <a:rPr lang="en-US" sz="1400" dirty="0" err="1"/>
              <a:t>jasa</a:t>
            </a:r>
            <a:r>
              <a:rPr lang="en-US" sz="1400" dirty="0"/>
              <a:t> </a:t>
            </a:r>
            <a:r>
              <a:rPr lang="en-US" sz="1400" dirty="0" err="1"/>
              <a:t>keuangan</a:t>
            </a:r>
            <a:r>
              <a:rPr lang="en-US" sz="1400" dirty="0"/>
              <a:t> </a:t>
            </a:r>
            <a:r>
              <a:rPr lang="en-US" sz="1400" dirty="0" err="1"/>
              <a:t>dengan</a:t>
            </a:r>
            <a:r>
              <a:rPr lang="en-US" sz="1400" dirty="0"/>
              <a:t> </a:t>
            </a:r>
            <a:r>
              <a:rPr lang="en-US" sz="1400" dirty="0" err="1"/>
              <a:t>Prinsip</a:t>
            </a:r>
            <a:r>
              <a:rPr lang="en-US" sz="1400" dirty="0"/>
              <a:t> Syariah; dan</a:t>
            </a:r>
          </a:p>
          <a:p>
            <a:pPr marL="342900" indent="-342900" algn="just">
              <a:buAutoNum type="alphaLcParenBoth"/>
            </a:pPr>
            <a:r>
              <a:rPr lang="en-US" sz="1400" dirty="0" err="1"/>
              <a:t>melakukan</a:t>
            </a:r>
            <a:r>
              <a:rPr lang="en-US" sz="1400" dirty="0"/>
              <a:t> </a:t>
            </a:r>
            <a:r>
              <a:rPr lang="en-US" sz="1400" dirty="0" err="1"/>
              <a:t>kegiatan</a:t>
            </a:r>
            <a:r>
              <a:rPr lang="en-US" sz="1400" dirty="0"/>
              <a:t> </a:t>
            </a:r>
            <a:r>
              <a:rPr lang="en-US" sz="1400" dirty="0" err="1"/>
              <a:t>usaha</a:t>
            </a:r>
            <a:r>
              <a:rPr lang="en-US" sz="1400" dirty="0"/>
              <a:t> </a:t>
            </a:r>
            <a:r>
              <a:rPr lang="en-US" sz="1400" dirty="0" err="1"/>
              <a:t>perasuransian</a:t>
            </a:r>
            <a:r>
              <a:rPr lang="en-US" sz="1400" dirty="0"/>
              <a:t>.</a:t>
            </a:r>
          </a:p>
          <a:p>
            <a:pPr marL="342900" indent="-342900" algn="just">
              <a:buAutoNum type="alphaLcParenBoth"/>
            </a:pPr>
            <a:r>
              <a:rPr lang="en-US" sz="1400" dirty="0" err="1"/>
              <a:t>melakukan</a:t>
            </a:r>
            <a:r>
              <a:rPr lang="en-US" sz="1400" dirty="0"/>
              <a:t> </a:t>
            </a:r>
            <a:r>
              <a:rPr lang="en-US" sz="1400" dirty="0" err="1"/>
              <a:t>usaha</a:t>
            </a:r>
            <a:r>
              <a:rPr lang="en-US" sz="1400" dirty="0"/>
              <a:t> lain di </a:t>
            </a:r>
            <a:r>
              <a:rPr lang="en-US" sz="1400" dirty="0" err="1"/>
              <a:t>luar</a:t>
            </a:r>
            <a:r>
              <a:rPr lang="en-US" sz="1400" dirty="0"/>
              <a:t> </a:t>
            </a:r>
            <a:r>
              <a:rPr lang="en-US" sz="1400" dirty="0" err="1"/>
              <a:t>kegiatan</a:t>
            </a:r>
            <a:r>
              <a:rPr lang="en-US" sz="1400" dirty="0"/>
              <a:t> </a:t>
            </a:r>
            <a:r>
              <a:rPr lang="en-US" sz="1400" dirty="0" err="1"/>
              <a:t>usaha</a:t>
            </a:r>
            <a:r>
              <a:rPr lang="en-US" sz="1400" dirty="0"/>
              <a:t> </a:t>
            </a:r>
            <a:r>
              <a:rPr lang="en-US" sz="1400" dirty="0" err="1"/>
              <a:t>Pasal</a:t>
            </a:r>
            <a:r>
              <a:rPr lang="en-US" sz="1400" dirty="0"/>
              <a:t> 19 Ayat (1) dan </a:t>
            </a:r>
            <a:r>
              <a:rPr lang="en-US" sz="1400" dirty="0" err="1"/>
              <a:t>Pasal</a:t>
            </a:r>
            <a:r>
              <a:rPr lang="en-US" sz="1400" dirty="0"/>
              <a:t> 20 Ayat (1) UU RI No. 4 </a:t>
            </a:r>
            <a:r>
              <a:rPr lang="en-US" sz="1400" dirty="0" err="1"/>
              <a:t>Tahun</a:t>
            </a:r>
            <a:r>
              <a:rPr lang="en-US" sz="1400" dirty="0"/>
              <a:t> 2023.</a:t>
            </a:r>
          </a:p>
        </p:txBody>
      </p:sp>
      <p:sp>
        <p:nvSpPr>
          <p:cNvPr id="3" name="TextBox 2">
            <a:extLst>
              <a:ext uri="{FF2B5EF4-FFF2-40B4-BE49-F238E27FC236}">
                <a16:creationId xmlns:a16="http://schemas.microsoft.com/office/drawing/2014/main" id="{ACE4216F-B4BE-E82F-9DF2-FE122A598A68}"/>
              </a:ext>
            </a:extLst>
          </p:cNvPr>
          <p:cNvSpPr txBox="1"/>
          <p:nvPr/>
        </p:nvSpPr>
        <p:spPr>
          <a:xfrm>
            <a:off x="75068" y="699150"/>
            <a:ext cx="1219200" cy="381000"/>
          </a:xfrm>
          <a:prstGeom prst="rect">
            <a:avLst/>
          </a:prstGeom>
          <a:noFill/>
        </p:spPr>
        <p:txBody>
          <a:bodyPr wrap="square" rtlCol="0">
            <a:spAutoFit/>
          </a:bodyPr>
          <a:lstStyle/>
          <a:p>
            <a:r>
              <a:rPr lang="id-ID" b="1" dirty="0"/>
              <a:t>1. Bank</a:t>
            </a:r>
          </a:p>
        </p:txBody>
      </p:sp>
    </p:spTree>
    <p:extLst>
      <p:ext uri="{BB962C8B-B14F-4D97-AF65-F5344CB8AC3E}">
        <p14:creationId xmlns:p14="http://schemas.microsoft.com/office/powerpoint/2010/main" val="346905362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34"/>
          <p:cNvSpPr txBox="1"/>
          <p:nvPr/>
        </p:nvSpPr>
        <p:spPr>
          <a:xfrm>
            <a:off x="0" y="133350"/>
            <a:ext cx="9143999" cy="401816"/>
          </a:xfrm>
          <a:prstGeom prst="rect">
            <a:avLst/>
          </a:prstGeom>
          <a:solidFill>
            <a:srgbClr val="2C987E"/>
          </a:solidFill>
          <a:ln>
            <a:noFill/>
          </a:ln>
        </p:spPr>
        <p:style>
          <a:lnRef idx="2">
            <a:schemeClr val="accent5">
              <a:shade val="50000"/>
            </a:schemeClr>
          </a:lnRef>
          <a:fillRef idx="1">
            <a:schemeClr val="accent5"/>
          </a:fillRef>
          <a:effectRef idx="0">
            <a:schemeClr val="accent5"/>
          </a:effectRef>
          <a:fontRef idx="minor">
            <a:schemeClr val="lt1"/>
          </a:fontRef>
        </p:style>
        <p:txBody>
          <a:bodyPr wrap="square" lIns="93128" tIns="46565" rIns="93128" bIns="46565" rtlCol="0">
            <a:spAutoFit/>
          </a:bodyPr>
          <a:lstStyle/>
          <a:p>
            <a:pPr marL="0" lvl="1">
              <a:tabLst>
                <a:tab pos="692185" algn="l"/>
              </a:tabLst>
            </a:pPr>
            <a:r>
              <a:rPr lang="en-US" sz="2000" b="1" dirty="0">
                <a:solidFill>
                  <a:schemeClr val="bg1"/>
                </a:solidFill>
                <a:latin typeface="Candara" pitchFamily="34" charset="0"/>
              </a:rPr>
              <a:t>B. Lembaga </a:t>
            </a:r>
            <a:r>
              <a:rPr lang="en-US" sz="2000" b="1" dirty="0" err="1">
                <a:solidFill>
                  <a:schemeClr val="bg1"/>
                </a:solidFill>
                <a:latin typeface="Candara" pitchFamily="34" charset="0"/>
              </a:rPr>
              <a:t>Keuangan</a:t>
            </a:r>
            <a:r>
              <a:rPr lang="en-US" sz="2000" b="1" dirty="0">
                <a:solidFill>
                  <a:schemeClr val="bg1"/>
                </a:solidFill>
                <a:latin typeface="Candara" pitchFamily="34" charset="0"/>
              </a:rPr>
              <a:t> </a:t>
            </a:r>
          </a:p>
        </p:txBody>
      </p:sp>
      <p:grpSp>
        <p:nvGrpSpPr>
          <p:cNvPr id="9" name="Group 8"/>
          <p:cNvGrpSpPr/>
          <p:nvPr/>
        </p:nvGrpSpPr>
        <p:grpSpPr>
          <a:xfrm>
            <a:off x="-1" y="4302125"/>
            <a:ext cx="9144000" cy="841375"/>
            <a:chOff x="0" y="4302125"/>
            <a:chExt cx="9144000" cy="841375"/>
          </a:xfrm>
        </p:grpSpPr>
        <p:grpSp>
          <p:nvGrpSpPr>
            <p:cNvPr id="10" name="Group 9"/>
            <p:cNvGrpSpPr/>
            <p:nvPr/>
          </p:nvGrpSpPr>
          <p:grpSpPr>
            <a:xfrm>
              <a:off x="0" y="4302125"/>
              <a:ext cx="9144000" cy="841375"/>
              <a:chOff x="0" y="4302125"/>
              <a:chExt cx="9144000" cy="841375"/>
            </a:xfrm>
          </p:grpSpPr>
          <p:grpSp>
            <p:nvGrpSpPr>
              <p:cNvPr id="13" name="Group 12"/>
              <p:cNvGrpSpPr/>
              <p:nvPr/>
            </p:nvGrpSpPr>
            <p:grpSpPr>
              <a:xfrm>
                <a:off x="0" y="4302125"/>
                <a:ext cx="9144000" cy="841375"/>
                <a:chOff x="0" y="4302125"/>
                <a:chExt cx="9144000" cy="841375"/>
              </a:xfrm>
            </p:grpSpPr>
            <p:pic>
              <p:nvPicPr>
                <p:cNvPr id="15" name="Picture 2" descr="E:\ELISA\ERLANGGA LISA\2017\TEMPLATE PPT\SMP PPKN kelas X kelompok wajib\SMP PPKN kelas X kelompok wajib.png"/>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22" name="TextBox 16"/>
                <p:cNvSpPr txBox="1"/>
                <p:nvPr/>
              </p:nvSpPr>
              <p:spPr>
                <a:xfrm>
                  <a:off x="2057400" y="4732407"/>
                  <a:ext cx="5334000" cy="353943"/>
                </a:xfrm>
                <a:prstGeom prst="rect">
                  <a:avLst/>
                </a:prstGeom>
                <a:solidFill>
                  <a:srgbClr val="FFC000"/>
                </a:solidFill>
              </p:spPr>
              <p:txBody>
                <a:bodyPr wrap="square" rtlCol="0">
                  <a:spAutoFit/>
                </a:bodyPr>
                <a:lstStyle/>
                <a:p>
                  <a:r>
                    <a:rPr lang="en-US" sz="1700" b="1" dirty="0">
                      <a:solidFill>
                        <a:srgbClr val="002060"/>
                      </a:solidFill>
                      <a:latin typeface="Arial" pitchFamily="34" charset="0"/>
                      <a:cs typeface="Arial" pitchFamily="34" charset="0"/>
                    </a:rPr>
                    <a:t>IPS EKONOMI </a:t>
                  </a:r>
                </a:p>
              </p:txBody>
            </p:sp>
          </p:grpSp>
          <p:pic>
            <p:nvPicPr>
              <p:cNvPr id="14" name="Picture 13" descr="A picture containing text&#10;&#10;Description automatically generated">
                <a:extLst>
                  <a:ext uri="{FF2B5EF4-FFF2-40B4-BE49-F238E27FC236}">
                    <a16:creationId xmlns:a16="http://schemas.microsoft.com/office/drawing/2014/main" id="{D65625EF-D92B-4D38-A026-7B2925F9C466}"/>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12" name="Rectangle 11"/>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17" name="TextBox 16">
            <a:extLst>
              <a:ext uri="{FF2B5EF4-FFF2-40B4-BE49-F238E27FC236}">
                <a16:creationId xmlns:a16="http://schemas.microsoft.com/office/drawing/2014/main" id="{0025B650-6E04-41A4-9CBE-576D9756C402}"/>
              </a:ext>
            </a:extLst>
          </p:cNvPr>
          <p:cNvSpPr txBox="1"/>
          <p:nvPr/>
        </p:nvSpPr>
        <p:spPr>
          <a:xfrm>
            <a:off x="304798" y="1807652"/>
            <a:ext cx="8534401" cy="2062103"/>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r>
              <a:rPr lang="en-US" sz="1600" dirty="0"/>
              <a:t>d) Bank </a:t>
            </a:r>
            <a:r>
              <a:rPr lang="en-US" sz="1600" dirty="0" err="1"/>
              <a:t>Perkreditan</a:t>
            </a:r>
            <a:r>
              <a:rPr lang="en-US" sz="1600" dirty="0"/>
              <a:t> Rakyat (BPR) </a:t>
            </a:r>
          </a:p>
          <a:p>
            <a:endParaRPr lang="en-US" sz="1600" dirty="0"/>
          </a:p>
          <a:p>
            <a:r>
              <a:rPr lang="en-US" sz="1600" dirty="0"/>
              <a:t>Bank </a:t>
            </a:r>
            <a:r>
              <a:rPr lang="en-US" sz="1600" dirty="0" err="1"/>
              <a:t>Perkreditan</a:t>
            </a:r>
            <a:r>
              <a:rPr lang="en-US" sz="1600" dirty="0"/>
              <a:t> Rakyat (BPR) </a:t>
            </a:r>
            <a:r>
              <a:rPr lang="en-US" sz="1600" dirty="0" err="1"/>
              <a:t>adalah</a:t>
            </a:r>
            <a:r>
              <a:rPr lang="en-US" sz="1600" dirty="0"/>
              <a:t> bank yang </a:t>
            </a:r>
            <a:r>
              <a:rPr lang="en-US" sz="1600" dirty="0" err="1"/>
              <a:t>menerima</a:t>
            </a:r>
            <a:r>
              <a:rPr lang="en-US" sz="1600" dirty="0"/>
              <a:t> </a:t>
            </a:r>
            <a:r>
              <a:rPr lang="en-US" sz="1600" dirty="0" err="1"/>
              <a:t>simpanan</a:t>
            </a:r>
            <a:r>
              <a:rPr lang="en-US" sz="1600" dirty="0"/>
              <a:t> </a:t>
            </a:r>
            <a:r>
              <a:rPr lang="en-US" sz="1600" dirty="0" err="1"/>
              <a:t>dari</a:t>
            </a:r>
            <a:r>
              <a:rPr lang="en-US" sz="1600" dirty="0"/>
              <a:t> </a:t>
            </a:r>
            <a:r>
              <a:rPr lang="en-US" sz="1600" dirty="0" err="1"/>
              <a:t>masyarakat</a:t>
            </a:r>
            <a:r>
              <a:rPr lang="en-US" sz="1600" dirty="0"/>
              <a:t> </a:t>
            </a:r>
            <a:r>
              <a:rPr lang="en-US" sz="1600" dirty="0" err="1"/>
              <a:t>hanya</a:t>
            </a:r>
            <a:r>
              <a:rPr lang="en-US" sz="1600" dirty="0"/>
              <a:t> </a:t>
            </a:r>
            <a:r>
              <a:rPr lang="en-US" sz="1600" dirty="0" err="1"/>
              <a:t>dalam</a:t>
            </a:r>
            <a:r>
              <a:rPr lang="en-US" sz="1600" dirty="0"/>
              <a:t> </a:t>
            </a:r>
            <a:r>
              <a:rPr lang="en-US" sz="1600" dirty="0" err="1"/>
              <a:t>bentuk</a:t>
            </a:r>
            <a:r>
              <a:rPr lang="en-US" sz="1600" dirty="0"/>
              <a:t> </a:t>
            </a:r>
            <a:r>
              <a:rPr lang="en-US" sz="1600" dirty="0" err="1"/>
              <a:t>deposito</a:t>
            </a:r>
            <a:r>
              <a:rPr lang="en-US" sz="1600" dirty="0"/>
              <a:t> </a:t>
            </a:r>
            <a:r>
              <a:rPr lang="en-US" sz="1600" dirty="0" err="1"/>
              <a:t>berjangka</a:t>
            </a:r>
            <a:r>
              <a:rPr lang="en-US" sz="1600" dirty="0"/>
              <a:t>, </a:t>
            </a:r>
            <a:r>
              <a:rPr lang="en-US" sz="1600" dirty="0" err="1"/>
              <a:t>tabungan</a:t>
            </a:r>
            <a:r>
              <a:rPr lang="en-US" sz="1600" dirty="0"/>
              <a:t>, </a:t>
            </a:r>
            <a:r>
              <a:rPr lang="en-US" sz="1600" dirty="0" err="1"/>
              <a:t>atau</a:t>
            </a:r>
            <a:r>
              <a:rPr lang="en-US" sz="1600" dirty="0"/>
              <a:t> </a:t>
            </a:r>
            <a:r>
              <a:rPr lang="en-US" sz="1600" dirty="0" err="1"/>
              <a:t>bentuk</a:t>
            </a:r>
            <a:r>
              <a:rPr lang="en-US" sz="1600" dirty="0"/>
              <a:t> </a:t>
            </a:r>
            <a:r>
              <a:rPr lang="en-US" sz="1600" dirty="0" err="1"/>
              <a:t>lainnya</a:t>
            </a:r>
            <a:r>
              <a:rPr lang="en-US" sz="1600" dirty="0"/>
              <a:t> dan </a:t>
            </a:r>
            <a:r>
              <a:rPr lang="en-US" sz="1600" dirty="0" err="1"/>
              <a:t>memberikan</a:t>
            </a:r>
            <a:r>
              <a:rPr lang="en-US" sz="1600" dirty="0"/>
              <a:t> </a:t>
            </a:r>
            <a:r>
              <a:rPr lang="en-US" sz="1600" dirty="0" err="1"/>
              <a:t>pinjaman</a:t>
            </a:r>
            <a:r>
              <a:rPr lang="en-US" sz="1600" dirty="0"/>
              <a:t> </a:t>
            </a:r>
            <a:r>
              <a:rPr lang="en-US" sz="1600" dirty="0" err="1"/>
              <a:t>kepada</a:t>
            </a:r>
            <a:r>
              <a:rPr lang="en-US" sz="1600" dirty="0"/>
              <a:t> </a:t>
            </a:r>
            <a:r>
              <a:rPr lang="en-US" sz="1600" dirty="0" err="1"/>
              <a:t>masyarakat.BPR</a:t>
            </a:r>
            <a:r>
              <a:rPr lang="en-US" sz="1600" dirty="0"/>
              <a:t> </a:t>
            </a:r>
            <a:r>
              <a:rPr lang="en-US" sz="1600" dirty="0" err="1"/>
              <a:t>dilarang</a:t>
            </a:r>
            <a:r>
              <a:rPr lang="en-US" sz="1600" dirty="0"/>
              <a:t> </a:t>
            </a:r>
            <a:r>
              <a:rPr lang="en-US" sz="1600" dirty="0" err="1"/>
              <a:t>menerima</a:t>
            </a:r>
            <a:r>
              <a:rPr lang="en-US" sz="1600" dirty="0"/>
              <a:t> </a:t>
            </a:r>
            <a:r>
              <a:rPr lang="en-US" sz="1600" dirty="0" err="1"/>
              <a:t>simpanan</a:t>
            </a:r>
            <a:r>
              <a:rPr lang="en-US" sz="1600" dirty="0"/>
              <a:t> </a:t>
            </a:r>
            <a:r>
              <a:rPr lang="en-US" sz="1600" dirty="0" err="1"/>
              <a:t>berupa</a:t>
            </a:r>
            <a:r>
              <a:rPr lang="en-US" sz="1600" dirty="0"/>
              <a:t> </a:t>
            </a:r>
            <a:r>
              <a:rPr lang="en-US" sz="1600" dirty="0" err="1"/>
              <a:t>giro</a:t>
            </a:r>
            <a:r>
              <a:rPr lang="en-US" sz="1600" dirty="0"/>
              <a:t>, </a:t>
            </a:r>
            <a:r>
              <a:rPr lang="en-US" sz="1600" dirty="0" err="1"/>
              <a:t>ikut</a:t>
            </a:r>
            <a:r>
              <a:rPr lang="en-US" sz="1600" dirty="0"/>
              <a:t> </a:t>
            </a:r>
            <a:r>
              <a:rPr lang="en-US" sz="1600" dirty="0" err="1"/>
              <a:t>serta</a:t>
            </a:r>
            <a:r>
              <a:rPr lang="en-US" sz="1600" dirty="0"/>
              <a:t> </a:t>
            </a:r>
            <a:r>
              <a:rPr lang="en-US" sz="1600" dirty="0" err="1"/>
              <a:t>dalam</a:t>
            </a:r>
            <a:r>
              <a:rPr lang="en-US" sz="1600" dirty="0"/>
              <a:t> </a:t>
            </a:r>
            <a:r>
              <a:rPr lang="en-US" sz="1600" dirty="0" err="1"/>
              <a:t>lalu</a:t>
            </a:r>
            <a:r>
              <a:rPr lang="en-US" sz="1600" dirty="0"/>
              <a:t> </a:t>
            </a:r>
            <a:r>
              <a:rPr lang="en-US" sz="1600" dirty="0" err="1"/>
              <a:t>lintas</a:t>
            </a:r>
            <a:r>
              <a:rPr lang="en-US" sz="1600" dirty="0"/>
              <a:t> </a:t>
            </a:r>
            <a:r>
              <a:rPr lang="en-US" sz="1600" dirty="0" err="1"/>
              <a:t>pembayaran</a:t>
            </a:r>
            <a:r>
              <a:rPr lang="en-US" sz="1600" dirty="0"/>
              <a:t>, </a:t>
            </a:r>
            <a:r>
              <a:rPr lang="en-US" sz="1600" dirty="0" err="1"/>
              <a:t>melakukan</a:t>
            </a:r>
            <a:r>
              <a:rPr lang="en-US" sz="1600" dirty="0"/>
              <a:t> </a:t>
            </a:r>
            <a:r>
              <a:rPr lang="en-US" sz="1600" dirty="0" err="1"/>
              <a:t>kegiatan</a:t>
            </a:r>
            <a:r>
              <a:rPr lang="en-US" sz="1600" dirty="0"/>
              <a:t> </a:t>
            </a:r>
            <a:r>
              <a:rPr lang="en-US" sz="1600" dirty="0" err="1"/>
              <a:t>usaha</a:t>
            </a:r>
            <a:r>
              <a:rPr lang="en-US" sz="1600" dirty="0"/>
              <a:t> </a:t>
            </a:r>
            <a:r>
              <a:rPr lang="en-US" sz="1600" dirty="0" err="1"/>
              <a:t>dalam</a:t>
            </a:r>
            <a:r>
              <a:rPr lang="en-US" sz="1600" dirty="0"/>
              <a:t> valuta </a:t>
            </a:r>
            <a:r>
              <a:rPr lang="en-US" sz="1600" dirty="0" err="1"/>
              <a:t>asing</a:t>
            </a:r>
            <a:r>
              <a:rPr lang="en-US" sz="1600" dirty="0"/>
              <a:t>, </a:t>
            </a:r>
            <a:r>
              <a:rPr lang="en-US" sz="1600" dirty="0" err="1"/>
              <a:t>penyertaan</a:t>
            </a:r>
            <a:r>
              <a:rPr lang="en-US" sz="1600" dirty="0"/>
              <a:t> modal, </a:t>
            </a:r>
            <a:r>
              <a:rPr lang="en-US" sz="1600" dirty="0" err="1"/>
              <a:t>usaha</a:t>
            </a:r>
            <a:r>
              <a:rPr lang="en-US" sz="1600" dirty="0"/>
              <a:t> </a:t>
            </a:r>
            <a:r>
              <a:rPr lang="en-US" sz="1600" dirty="0" err="1"/>
              <a:t>perasuransian</a:t>
            </a:r>
            <a:r>
              <a:rPr lang="en-US" sz="1600" dirty="0"/>
              <a:t>, dan </a:t>
            </a:r>
            <a:r>
              <a:rPr lang="en-US" sz="1600" dirty="0" err="1"/>
              <a:t>usaha</a:t>
            </a:r>
            <a:r>
              <a:rPr lang="en-US" sz="1600" dirty="0"/>
              <a:t> lain di </a:t>
            </a:r>
            <a:r>
              <a:rPr lang="en-US" sz="1600" dirty="0" err="1"/>
              <a:t>luar</a:t>
            </a:r>
            <a:r>
              <a:rPr lang="en-US" sz="1600" dirty="0"/>
              <a:t> </a:t>
            </a:r>
            <a:r>
              <a:rPr lang="en-US" sz="1600" dirty="0" err="1"/>
              <a:t>kegiatan</a:t>
            </a:r>
            <a:r>
              <a:rPr lang="en-US" sz="1600" dirty="0"/>
              <a:t> </a:t>
            </a:r>
            <a:r>
              <a:rPr lang="en-US" sz="1600" dirty="0" err="1"/>
              <a:t>usaha</a:t>
            </a:r>
            <a:r>
              <a:rPr lang="en-US" sz="1600" dirty="0"/>
              <a:t> </a:t>
            </a:r>
            <a:r>
              <a:rPr lang="en-US" sz="1600" dirty="0" err="1"/>
              <a:t>sebagaimana</a:t>
            </a:r>
            <a:r>
              <a:rPr lang="en-US" sz="1600" dirty="0"/>
              <a:t> </a:t>
            </a:r>
            <a:r>
              <a:rPr lang="en-US" sz="1600" dirty="0" err="1"/>
              <a:t>dimaksud</a:t>
            </a:r>
            <a:r>
              <a:rPr lang="en-US" sz="1600" dirty="0"/>
              <a:t> </a:t>
            </a:r>
            <a:r>
              <a:rPr lang="en-US" sz="1600" dirty="0" err="1"/>
              <a:t>dalam</a:t>
            </a:r>
            <a:r>
              <a:rPr lang="en-US" sz="1600" dirty="0"/>
              <a:t> </a:t>
            </a:r>
            <a:r>
              <a:rPr lang="en-US" sz="1600" dirty="0" err="1"/>
              <a:t>Pasal</a:t>
            </a:r>
            <a:r>
              <a:rPr lang="en-US" sz="1600" dirty="0"/>
              <a:t> 13 </a:t>
            </a:r>
            <a:r>
              <a:rPr lang="en-US" sz="1600" dirty="0" err="1"/>
              <a:t>UndangUndang</a:t>
            </a:r>
            <a:r>
              <a:rPr lang="en-US" sz="1600" dirty="0"/>
              <a:t> </a:t>
            </a:r>
            <a:r>
              <a:rPr lang="en-US" sz="1600" dirty="0" err="1"/>
              <a:t>Perbankan</a:t>
            </a:r>
            <a:r>
              <a:rPr lang="en-US" sz="1600" dirty="0"/>
              <a:t> No. 10 </a:t>
            </a:r>
            <a:r>
              <a:rPr lang="en-US" sz="1600" dirty="0" err="1"/>
              <a:t>Tahun</a:t>
            </a:r>
            <a:r>
              <a:rPr lang="en-US" sz="1600" dirty="0"/>
              <a:t> 1998. </a:t>
            </a:r>
          </a:p>
        </p:txBody>
      </p:sp>
      <p:sp>
        <p:nvSpPr>
          <p:cNvPr id="18" name="TextBox 17">
            <a:extLst>
              <a:ext uri="{FF2B5EF4-FFF2-40B4-BE49-F238E27FC236}">
                <a16:creationId xmlns:a16="http://schemas.microsoft.com/office/drawing/2014/main" id="{38E37050-04CA-41FA-9B2F-A3D326AB956A}"/>
              </a:ext>
            </a:extLst>
          </p:cNvPr>
          <p:cNvSpPr txBox="1"/>
          <p:nvPr/>
        </p:nvSpPr>
        <p:spPr>
          <a:xfrm>
            <a:off x="75068" y="965448"/>
            <a:ext cx="4604272" cy="338554"/>
          </a:xfrm>
          <a:prstGeom prst="rect">
            <a:avLst/>
          </a:prstGeom>
          <a:noFill/>
        </p:spPr>
        <p:txBody>
          <a:bodyPr wrap="square">
            <a:spAutoFit/>
          </a:bodyPr>
          <a:lstStyle/>
          <a:p>
            <a:r>
              <a:rPr lang="en-US" sz="1600" b="1" dirty="0"/>
              <a:t>C. </a:t>
            </a:r>
            <a:r>
              <a:rPr lang="en-US" sz="1600" b="1" dirty="0" err="1"/>
              <a:t>Jenis</a:t>
            </a:r>
            <a:r>
              <a:rPr lang="en-US" sz="1600" b="1" dirty="0"/>
              <a:t> Bank</a:t>
            </a:r>
          </a:p>
        </p:txBody>
      </p:sp>
      <p:sp>
        <p:nvSpPr>
          <p:cNvPr id="21" name="TextBox 20">
            <a:extLst>
              <a:ext uri="{FF2B5EF4-FFF2-40B4-BE49-F238E27FC236}">
                <a16:creationId xmlns:a16="http://schemas.microsoft.com/office/drawing/2014/main" id="{A7D1D5BF-3A9A-43C8-9A28-783A063AEC63}"/>
              </a:ext>
            </a:extLst>
          </p:cNvPr>
          <p:cNvSpPr txBox="1"/>
          <p:nvPr/>
        </p:nvSpPr>
        <p:spPr>
          <a:xfrm>
            <a:off x="43926" y="1273745"/>
            <a:ext cx="8795273" cy="338554"/>
          </a:xfrm>
          <a:prstGeom prst="rect">
            <a:avLst/>
          </a:prstGeom>
          <a:noFill/>
        </p:spPr>
        <p:txBody>
          <a:bodyPr wrap="square">
            <a:spAutoFit/>
          </a:bodyPr>
          <a:lstStyle/>
          <a:p>
            <a:r>
              <a:rPr lang="en-US" sz="1600" b="1" dirty="0"/>
              <a:t>1) </a:t>
            </a:r>
            <a:r>
              <a:rPr lang="en-US" sz="1600" b="1" dirty="0" err="1"/>
              <a:t>Pembagian</a:t>
            </a:r>
            <a:r>
              <a:rPr lang="en-US" sz="1600" b="1" dirty="0"/>
              <a:t> bank </a:t>
            </a:r>
            <a:r>
              <a:rPr lang="en-US" sz="1600" b="1" dirty="0" err="1"/>
              <a:t>menurut</a:t>
            </a:r>
            <a:r>
              <a:rPr lang="en-US" sz="1600" b="1" dirty="0"/>
              <a:t> </a:t>
            </a:r>
            <a:r>
              <a:rPr lang="en-US" sz="1600" b="1" dirty="0" err="1"/>
              <a:t>jenis</a:t>
            </a:r>
            <a:r>
              <a:rPr lang="en-US" sz="1600" b="1" dirty="0"/>
              <a:t> </a:t>
            </a:r>
            <a:r>
              <a:rPr lang="en-US" sz="1600" b="1" dirty="0" err="1"/>
              <a:t>kegiatan</a:t>
            </a:r>
            <a:endParaRPr lang="en-US" sz="1600" b="1" dirty="0"/>
          </a:p>
        </p:txBody>
      </p:sp>
      <p:sp>
        <p:nvSpPr>
          <p:cNvPr id="2" name="TextBox 1">
            <a:extLst>
              <a:ext uri="{FF2B5EF4-FFF2-40B4-BE49-F238E27FC236}">
                <a16:creationId xmlns:a16="http://schemas.microsoft.com/office/drawing/2014/main" id="{0BBE2874-70B0-EC1A-EFA1-7D016116E762}"/>
              </a:ext>
            </a:extLst>
          </p:cNvPr>
          <p:cNvSpPr txBox="1"/>
          <p:nvPr/>
        </p:nvSpPr>
        <p:spPr>
          <a:xfrm>
            <a:off x="75068" y="699150"/>
            <a:ext cx="1219200" cy="381000"/>
          </a:xfrm>
          <a:prstGeom prst="rect">
            <a:avLst/>
          </a:prstGeom>
          <a:noFill/>
        </p:spPr>
        <p:txBody>
          <a:bodyPr wrap="square" rtlCol="0">
            <a:spAutoFit/>
          </a:bodyPr>
          <a:lstStyle/>
          <a:p>
            <a:r>
              <a:rPr lang="id-ID" b="1" dirty="0"/>
              <a:t>1. Bank</a:t>
            </a:r>
          </a:p>
        </p:txBody>
      </p:sp>
    </p:spTree>
    <p:extLst>
      <p:ext uri="{BB962C8B-B14F-4D97-AF65-F5344CB8AC3E}">
        <p14:creationId xmlns:p14="http://schemas.microsoft.com/office/powerpoint/2010/main" val="79852138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Group 18"/>
          <p:cNvGrpSpPr/>
          <p:nvPr/>
        </p:nvGrpSpPr>
        <p:grpSpPr>
          <a:xfrm>
            <a:off x="2452985" y="1314842"/>
            <a:ext cx="4542830" cy="2947600"/>
            <a:chOff x="0" y="1524863"/>
            <a:chExt cx="4542830" cy="3475117"/>
          </a:xfrm>
        </p:grpSpPr>
        <p:sp>
          <p:nvSpPr>
            <p:cNvPr id="17" name="TextBox 16"/>
            <p:cNvSpPr txBox="1"/>
            <p:nvPr/>
          </p:nvSpPr>
          <p:spPr>
            <a:xfrm>
              <a:off x="0" y="1860229"/>
              <a:ext cx="4542830" cy="3139751"/>
            </a:xfrm>
            <a:prstGeom prst="rect">
              <a:avLst/>
            </a:prstGeom>
          </p:spPr>
          <p:style>
            <a:lnRef idx="2">
              <a:schemeClr val="accent2"/>
            </a:lnRef>
            <a:fillRef idx="1">
              <a:schemeClr val="lt1"/>
            </a:fillRef>
            <a:effectRef idx="0">
              <a:schemeClr val="accent2"/>
            </a:effectRef>
            <a:fontRef idx="minor">
              <a:schemeClr val="dk1"/>
            </a:fontRef>
          </p:style>
          <p:txBody>
            <a:bodyPr wrap="square" lIns="214226" tIns="107113" rIns="214226" bIns="107113" rtlCol="0">
              <a:spAutoFit/>
            </a:bodyPr>
            <a:lstStyle/>
            <a:p>
              <a:pPr>
                <a:spcBef>
                  <a:spcPts val="300"/>
                </a:spcBef>
              </a:pPr>
              <a:r>
                <a:rPr lang="id-ID" sz="1600" noProof="1">
                  <a:latin typeface="Calibri Light" pitchFamily="34" charset="0"/>
                  <a:cs typeface="Calibri" pitchFamily="34" charset="0"/>
                </a:rPr>
                <a:t>Peserta didik diharapkan mampu:</a:t>
              </a:r>
            </a:p>
            <a:p>
              <a:pPr marL="285750" indent="-285750">
                <a:spcBef>
                  <a:spcPts val="300"/>
                </a:spcBef>
                <a:buFont typeface="Arial" panose="020B0604020202020204" pitchFamily="34" charset="0"/>
                <a:buChar char="•"/>
              </a:pPr>
              <a:r>
                <a:rPr lang="en-US" sz="1600" noProof="1">
                  <a:latin typeface="Calibri Light" pitchFamily="34" charset="0"/>
                  <a:cs typeface="Calibri" pitchFamily="34" charset="0"/>
                </a:rPr>
                <a:t>Menjelaskan konsep sistem pembayaran dan uang sebagai alat pembayaran;</a:t>
              </a:r>
            </a:p>
            <a:p>
              <a:pPr marL="285750" indent="-285750">
                <a:spcBef>
                  <a:spcPts val="300"/>
                </a:spcBef>
                <a:buFont typeface="Arial" panose="020B0604020202020204" pitchFamily="34" charset="0"/>
                <a:buChar char="•"/>
              </a:pPr>
              <a:r>
                <a:rPr lang="en-US" sz="1600" noProof="1">
                  <a:latin typeface="Calibri Light" pitchFamily="34" charset="0"/>
                  <a:cs typeface="Calibri" pitchFamily="34" charset="0"/>
                </a:rPr>
                <a:t>Menguraikan bank sebagai lembaga keuangan;</a:t>
              </a:r>
            </a:p>
            <a:p>
              <a:pPr marL="285750" indent="-285750">
                <a:spcBef>
                  <a:spcPts val="300"/>
                </a:spcBef>
                <a:buFont typeface="Arial" panose="020B0604020202020204" pitchFamily="34" charset="0"/>
                <a:buChar char="•"/>
              </a:pPr>
              <a:r>
                <a:rPr lang="en-US" sz="1600" noProof="1">
                  <a:latin typeface="Calibri Light" pitchFamily="34" charset="0"/>
                  <a:cs typeface="Calibri" pitchFamily="34" charset="0"/>
                </a:rPr>
                <a:t>Menguraikan Industri Keuangan Non-Bank (IKNB);</a:t>
              </a:r>
            </a:p>
            <a:p>
              <a:pPr marL="285750" indent="-285750">
                <a:spcBef>
                  <a:spcPts val="300"/>
                </a:spcBef>
                <a:buFont typeface="Arial" panose="020B0604020202020204" pitchFamily="34" charset="0"/>
                <a:buChar char="•"/>
              </a:pPr>
              <a:r>
                <a:rPr lang="en-US" sz="1600" noProof="1">
                  <a:latin typeface="Calibri Light" pitchFamily="34" charset="0"/>
                  <a:cs typeface="Calibri" pitchFamily="34" charset="0"/>
                </a:rPr>
                <a:t>Menguraikan pasar modal di Indonesia; dan</a:t>
              </a:r>
            </a:p>
            <a:p>
              <a:pPr marL="285750" indent="-285750">
                <a:spcBef>
                  <a:spcPts val="300"/>
                </a:spcBef>
                <a:buFont typeface="Arial" panose="020B0604020202020204" pitchFamily="34" charset="0"/>
                <a:buChar char="•"/>
              </a:pPr>
              <a:r>
                <a:rPr lang="en-US" sz="1600" noProof="1">
                  <a:latin typeface="Calibri Light" pitchFamily="34" charset="0"/>
                  <a:cs typeface="Calibri" pitchFamily="34" charset="0"/>
                </a:rPr>
                <a:t>Menganalisis peran dan fungsi Otoritas Jasa Keuangan (OJK).</a:t>
              </a:r>
              <a:endParaRPr lang="id-ID" sz="1400" noProof="1">
                <a:latin typeface="Calibri Light" pitchFamily="34" charset="0"/>
                <a:cs typeface="Calibri" pitchFamily="34" charset="0"/>
              </a:endParaRPr>
            </a:p>
          </p:txBody>
        </p:sp>
        <p:sp>
          <p:nvSpPr>
            <p:cNvPr id="18" name="Rectangle 17"/>
            <p:cNvSpPr/>
            <p:nvPr/>
          </p:nvSpPr>
          <p:spPr>
            <a:xfrm>
              <a:off x="0" y="1524863"/>
              <a:ext cx="4542830" cy="435429"/>
            </a:xfrm>
            <a:prstGeom prst="rect">
              <a:avLst/>
            </a:prstGeom>
            <a:ln/>
          </p:spPr>
          <p:style>
            <a:lnRef idx="1">
              <a:schemeClr val="accent2"/>
            </a:lnRef>
            <a:fillRef idx="2">
              <a:schemeClr val="accent2"/>
            </a:fillRef>
            <a:effectRef idx="1">
              <a:schemeClr val="accent2"/>
            </a:effectRef>
            <a:fontRef idx="minor">
              <a:schemeClr val="dk1"/>
            </a:fontRef>
          </p:style>
          <p:txBody>
            <a:bodyPr wrap="square">
              <a:spAutoFit/>
            </a:bodyPr>
            <a:lstStyle/>
            <a:p>
              <a:pPr algn="ctr"/>
              <a:r>
                <a:rPr lang="id-ID" noProof="1">
                  <a:ln w="0"/>
                  <a:solidFill>
                    <a:schemeClr val="tx1"/>
                  </a:solidFill>
                  <a:effectLst>
                    <a:outerShdw blurRad="38100" dist="19050" dir="2700000" algn="tl" rotWithShape="0">
                      <a:schemeClr val="dk1">
                        <a:alpha val="40000"/>
                      </a:schemeClr>
                    </a:outerShdw>
                  </a:effectLst>
                  <a:latin typeface="Candara" pitchFamily="34" charset="0"/>
                  <a:ea typeface="Tahoma" pitchFamily="34" charset="0"/>
                  <a:cs typeface="Calibri" pitchFamily="34" charset="0"/>
                </a:rPr>
                <a:t>Tujuan Pembelajaran</a:t>
              </a:r>
              <a:endParaRPr lang="id-ID" noProof="1">
                <a:ln w="0"/>
                <a:solidFill>
                  <a:schemeClr val="tx1"/>
                </a:solidFill>
                <a:effectLst>
                  <a:outerShdw blurRad="38100" dist="19050" dir="2700000" algn="tl" rotWithShape="0">
                    <a:schemeClr val="dk1">
                      <a:alpha val="40000"/>
                    </a:schemeClr>
                  </a:outerShdw>
                </a:effectLst>
                <a:latin typeface="Candara" pitchFamily="34" charset="0"/>
              </a:endParaRPr>
            </a:p>
          </p:txBody>
        </p:sp>
      </p:grpSp>
      <p:grpSp>
        <p:nvGrpSpPr>
          <p:cNvPr id="14" name="Group 13"/>
          <p:cNvGrpSpPr/>
          <p:nvPr/>
        </p:nvGrpSpPr>
        <p:grpSpPr>
          <a:xfrm>
            <a:off x="3762425" y="133350"/>
            <a:ext cx="1619150" cy="457200"/>
            <a:chOff x="3762425" y="133350"/>
            <a:chExt cx="1619150" cy="457200"/>
          </a:xfrm>
        </p:grpSpPr>
        <p:sp>
          <p:nvSpPr>
            <p:cNvPr id="12" name="Parallelogram 11"/>
            <p:cNvSpPr/>
            <p:nvPr/>
          </p:nvSpPr>
          <p:spPr>
            <a:xfrm>
              <a:off x="3762425" y="133350"/>
              <a:ext cx="1619150" cy="457200"/>
            </a:xfrm>
            <a:prstGeom prst="parallelogram">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sz="1600" dirty="0"/>
            </a:p>
          </p:txBody>
        </p:sp>
        <p:sp>
          <p:nvSpPr>
            <p:cNvPr id="13" name="Rectangle 12"/>
            <p:cNvSpPr/>
            <p:nvPr/>
          </p:nvSpPr>
          <p:spPr>
            <a:xfrm>
              <a:off x="3957840" y="161895"/>
              <a:ext cx="1228321" cy="400110"/>
            </a:xfrm>
            <a:prstGeom prst="rect">
              <a:avLst/>
            </a:prstGeom>
          </p:spPr>
          <p:style>
            <a:lnRef idx="1">
              <a:schemeClr val="accent2"/>
            </a:lnRef>
            <a:fillRef idx="3">
              <a:schemeClr val="accent2"/>
            </a:fillRef>
            <a:effectRef idx="2">
              <a:schemeClr val="accent2"/>
            </a:effectRef>
            <a:fontRef idx="minor">
              <a:schemeClr val="lt1"/>
            </a:fontRef>
          </p:style>
          <p:txBody>
            <a:bodyPr wrap="square">
              <a:spAutoFit/>
            </a:bodyPr>
            <a:lstStyle/>
            <a:p>
              <a:pPr algn="ctr"/>
              <a:r>
                <a:rPr lang="en-US" sz="2000" b="1" dirty="0">
                  <a:solidFill>
                    <a:schemeClr val="bg1"/>
                  </a:solidFill>
                  <a:latin typeface="Cambria" pitchFamily="18" charset="0"/>
                  <a:ea typeface="Cambria" pitchFamily="18" charset="0"/>
                  <a:cs typeface="Calibri" pitchFamily="34" charset="0"/>
                </a:rPr>
                <a:t>BAB 4</a:t>
              </a:r>
            </a:p>
          </p:txBody>
        </p:sp>
      </p:grpSp>
      <p:grpSp>
        <p:nvGrpSpPr>
          <p:cNvPr id="16" name="Group 15"/>
          <p:cNvGrpSpPr/>
          <p:nvPr/>
        </p:nvGrpSpPr>
        <p:grpSpPr>
          <a:xfrm>
            <a:off x="0" y="4302125"/>
            <a:ext cx="9144000" cy="841375"/>
            <a:chOff x="0" y="4302125"/>
            <a:chExt cx="9144000" cy="841375"/>
          </a:xfrm>
        </p:grpSpPr>
        <p:grpSp>
          <p:nvGrpSpPr>
            <p:cNvPr id="25" name="Group 24"/>
            <p:cNvGrpSpPr/>
            <p:nvPr/>
          </p:nvGrpSpPr>
          <p:grpSpPr>
            <a:xfrm>
              <a:off x="0" y="4302125"/>
              <a:ext cx="9144000" cy="841375"/>
              <a:chOff x="0" y="4302125"/>
              <a:chExt cx="9144000" cy="841375"/>
            </a:xfrm>
          </p:grpSpPr>
          <p:grpSp>
            <p:nvGrpSpPr>
              <p:cNvPr id="27" name="Group 26"/>
              <p:cNvGrpSpPr/>
              <p:nvPr/>
            </p:nvGrpSpPr>
            <p:grpSpPr>
              <a:xfrm>
                <a:off x="0" y="4302125"/>
                <a:ext cx="9144000" cy="841375"/>
                <a:chOff x="0" y="4302125"/>
                <a:chExt cx="9144000" cy="841375"/>
              </a:xfrm>
            </p:grpSpPr>
            <p:pic>
              <p:nvPicPr>
                <p:cNvPr id="29" name="Picture 2" descr="E:\ELISA\ERLANGGA LISA\2017\TEMPLATE PPT\SMP PPKN kelas X kelompok wajib\SMP PPKN kelas X kelompok wajib.png"/>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30" name="TextBox 16"/>
                <p:cNvSpPr txBox="1"/>
                <p:nvPr/>
              </p:nvSpPr>
              <p:spPr>
                <a:xfrm>
                  <a:off x="2057400" y="4732407"/>
                  <a:ext cx="5334000" cy="353943"/>
                </a:xfrm>
                <a:prstGeom prst="rect">
                  <a:avLst/>
                </a:prstGeom>
                <a:solidFill>
                  <a:srgbClr val="FFC000"/>
                </a:solidFill>
              </p:spPr>
              <p:txBody>
                <a:bodyPr wrap="square" rtlCol="0">
                  <a:spAutoFit/>
                </a:bodyPr>
                <a:lstStyle/>
                <a:p>
                  <a:r>
                    <a:rPr lang="en-US" sz="1700" b="1" dirty="0">
                      <a:solidFill>
                        <a:srgbClr val="002060"/>
                      </a:solidFill>
                      <a:latin typeface="Arial" pitchFamily="34" charset="0"/>
                      <a:cs typeface="Arial" pitchFamily="34" charset="0"/>
                    </a:rPr>
                    <a:t>IPS EKONOMI </a:t>
                  </a:r>
                </a:p>
              </p:txBody>
            </p:sp>
          </p:grpSp>
          <p:pic>
            <p:nvPicPr>
              <p:cNvPr id="28" name="Picture 27" descr="A picture containing text&#10;&#10;Description automatically generated">
                <a:extLst>
                  <a:ext uri="{FF2B5EF4-FFF2-40B4-BE49-F238E27FC236}">
                    <a16:creationId xmlns:a16="http://schemas.microsoft.com/office/drawing/2014/main" id="{D65625EF-D92B-4D38-A026-7B2925F9C466}"/>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26" name="Rectangle 25"/>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2" name="Speech Bubble: Rectangle 1">
            <a:extLst>
              <a:ext uri="{FF2B5EF4-FFF2-40B4-BE49-F238E27FC236}">
                <a16:creationId xmlns:a16="http://schemas.microsoft.com/office/drawing/2014/main" id="{4670E3DD-0C05-146F-1DE7-4681B91D3FA5}"/>
              </a:ext>
            </a:extLst>
          </p:cNvPr>
          <p:cNvSpPr/>
          <p:nvPr/>
        </p:nvSpPr>
        <p:spPr>
          <a:xfrm>
            <a:off x="1333500" y="697451"/>
            <a:ext cx="6781800" cy="457200"/>
          </a:xfrm>
          <a:prstGeom prst="wedgeRectCallout">
            <a:avLst>
              <a:gd name="adj1" fmla="val -20050"/>
              <a:gd name="adj2" fmla="val 49276"/>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es-ES" sz="2400" b="1" dirty="0" err="1">
                <a:latin typeface="Candara" panose="020E0502030303020204" pitchFamily="34" charset="0"/>
              </a:rPr>
              <a:t>Uang</a:t>
            </a:r>
            <a:r>
              <a:rPr lang="es-ES" sz="2400" b="1" dirty="0">
                <a:latin typeface="Candara" panose="020E0502030303020204" pitchFamily="34" charset="0"/>
              </a:rPr>
              <a:t>, </a:t>
            </a:r>
            <a:r>
              <a:rPr lang="es-ES" sz="2400" b="1" dirty="0" err="1">
                <a:latin typeface="Candara" panose="020E0502030303020204" pitchFamily="34" charset="0"/>
              </a:rPr>
              <a:t>Lembaga</a:t>
            </a:r>
            <a:r>
              <a:rPr lang="es-ES" sz="2400" b="1" dirty="0">
                <a:latin typeface="Candara" panose="020E0502030303020204" pitchFamily="34" charset="0"/>
              </a:rPr>
              <a:t> </a:t>
            </a:r>
            <a:r>
              <a:rPr lang="es-ES" sz="2400" b="1" dirty="0" err="1">
                <a:latin typeface="Candara" panose="020E0502030303020204" pitchFamily="34" charset="0"/>
              </a:rPr>
              <a:t>Keuangan</a:t>
            </a:r>
            <a:r>
              <a:rPr lang="es-ES" sz="2400" b="1" dirty="0">
                <a:latin typeface="Candara" panose="020E0502030303020204" pitchFamily="34" charset="0"/>
              </a:rPr>
              <a:t>, Pasar Modal, dan OJK</a:t>
            </a:r>
          </a:p>
        </p:txBody>
      </p:sp>
      <p:sp>
        <p:nvSpPr>
          <p:cNvPr id="3" name="TextBox 2">
            <a:extLst>
              <a:ext uri="{FF2B5EF4-FFF2-40B4-BE49-F238E27FC236}">
                <a16:creationId xmlns:a16="http://schemas.microsoft.com/office/drawing/2014/main" id="{3827D00A-29EB-D644-6C53-B3F5A7026334}"/>
              </a:ext>
            </a:extLst>
          </p:cNvPr>
          <p:cNvSpPr txBox="1"/>
          <p:nvPr/>
        </p:nvSpPr>
        <p:spPr>
          <a:xfrm>
            <a:off x="457200" y="2266950"/>
            <a:ext cx="1371600" cy="584775"/>
          </a:xfrm>
          <a:prstGeom prst="rect">
            <a:avLst/>
          </a:prstGeom>
          <a:noFill/>
        </p:spPr>
        <p:txBody>
          <a:bodyPr wrap="square" rtlCol="0">
            <a:spAutoFit/>
          </a:bodyPr>
          <a:lstStyle/>
          <a:p>
            <a:r>
              <a:rPr lang="id-ID" sz="1600" dirty="0"/>
              <a:t>Gambar hal 183</a:t>
            </a:r>
          </a:p>
        </p:txBody>
      </p:sp>
    </p:spTree>
    <p:extLst>
      <p:ext uri="{BB962C8B-B14F-4D97-AF65-F5344CB8AC3E}">
        <p14:creationId xmlns:p14="http://schemas.microsoft.com/office/powerpoint/2010/main" val="305626386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extLst>
    <p:ext uri="{6950BFC3-D8DA-4A85-94F7-54DA5524770B}">
      <p188:commentRel xmlns:p188="http://schemas.microsoft.com/office/powerpoint/2018/8/main" xmlns="" r:id="rId6"/>
    </p:ext>
  </p:extLs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34"/>
          <p:cNvSpPr txBox="1"/>
          <p:nvPr/>
        </p:nvSpPr>
        <p:spPr>
          <a:xfrm>
            <a:off x="0" y="133350"/>
            <a:ext cx="9143999" cy="401816"/>
          </a:xfrm>
          <a:prstGeom prst="rect">
            <a:avLst/>
          </a:prstGeom>
          <a:solidFill>
            <a:srgbClr val="2C987E"/>
          </a:solidFill>
          <a:ln>
            <a:noFill/>
          </a:ln>
        </p:spPr>
        <p:style>
          <a:lnRef idx="2">
            <a:schemeClr val="accent5">
              <a:shade val="50000"/>
            </a:schemeClr>
          </a:lnRef>
          <a:fillRef idx="1">
            <a:schemeClr val="accent5"/>
          </a:fillRef>
          <a:effectRef idx="0">
            <a:schemeClr val="accent5"/>
          </a:effectRef>
          <a:fontRef idx="minor">
            <a:schemeClr val="lt1"/>
          </a:fontRef>
        </p:style>
        <p:txBody>
          <a:bodyPr wrap="square" lIns="93128" tIns="46565" rIns="93128" bIns="46565" rtlCol="0">
            <a:spAutoFit/>
          </a:bodyPr>
          <a:lstStyle/>
          <a:p>
            <a:pPr marL="0" lvl="1">
              <a:tabLst>
                <a:tab pos="692185" algn="l"/>
              </a:tabLst>
            </a:pPr>
            <a:r>
              <a:rPr lang="en-US" sz="2000" b="1" dirty="0">
                <a:solidFill>
                  <a:schemeClr val="bg1"/>
                </a:solidFill>
                <a:latin typeface="Candara" pitchFamily="34" charset="0"/>
              </a:rPr>
              <a:t>B. Lembaga </a:t>
            </a:r>
            <a:r>
              <a:rPr lang="en-US" sz="2000" b="1" dirty="0" err="1">
                <a:solidFill>
                  <a:schemeClr val="bg1"/>
                </a:solidFill>
                <a:latin typeface="Candara" pitchFamily="34" charset="0"/>
              </a:rPr>
              <a:t>Keuangan</a:t>
            </a:r>
            <a:r>
              <a:rPr lang="en-US" sz="2000" b="1" dirty="0">
                <a:solidFill>
                  <a:schemeClr val="bg1"/>
                </a:solidFill>
                <a:latin typeface="Candara" pitchFamily="34" charset="0"/>
              </a:rPr>
              <a:t> </a:t>
            </a:r>
          </a:p>
        </p:txBody>
      </p:sp>
      <p:grpSp>
        <p:nvGrpSpPr>
          <p:cNvPr id="9" name="Group 8"/>
          <p:cNvGrpSpPr/>
          <p:nvPr/>
        </p:nvGrpSpPr>
        <p:grpSpPr>
          <a:xfrm>
            <a:off x="-1" y="4302125"/>
            <a:ext cx="9144000" cy="841375"/>
            <a:chOff x="0" y="4302125"/>
            <a:chExt cx="9144000" cy="841375"/>
          </a:xfrm>
        </p:grpSpPr>
        <p:grpSp>
          <p:nvGrpSpPr>
            <p:cNvPr id="10" name="Group 9"/>
            <p:cNvGrpSpPr/>
            <p:nvPr/>
          </p:nvGrpSpPr>
          <p:grpSpPr>
            <a:xfrm>
              <a:off x="0" y="4302125"/>
              <a:ext cx="9144000" cy="841375"/>
              <a:chOff x="0" y="4302125"/>
              <a:chExt cx="9144000" cy="841375"/>
            </a:xfrm>
          </p:grpSpPr>
          <p:grpSp>
            <p:nvGrpSpPr>
              <p:cNvPr id="13" name="Group 12"/>
              <p:cNvGrpSpPr/>
              <p:nvPr/>
            </p:nvGrpSpPr>
            <p:grpSpPr>
              <a:xfrm>
                <a:off x="0" y="4302125"/>
                <a:ext cx="9144000" cy="841375"/>
                <a:chOff x="0" y="4302125"/>
                <a:chExt cx="9144000" cy="841375"/>
              </a:xfrm>
            </p:grpSpPr>
            <p:pic>
              <p:nvPicPr>
                <p:cNvPr id="15" name="Picture 2" descr="E:\ELISA\ERLANGGA LISA\2017\TEMPLATE PPT\SMP PPKN kelas X kelompok wajib\SMP PPKN kelas X kelompok wajib.png"/>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22" name="TextBox 16"/>
                <p:cNvSpPr txBox="1"/>
                <p:nvPr/>
              </p:nvSpPr>
              <p:spPr>
                <a:xfrm>
                  <a:off x="2057400" y="4732407"/>
                  <a:ext cx="5334000" cy="353943"/>
                </a:xfrm>
                <a:prstGeom prst="rect">
                  <a:avLst/>
                </a:prstGeom>
                <a:solidFill>
                  <a:srgbClr val="FFC000"/>
                </a:solidFill>
              </p:spPr>
              <p:txBody>
                <a:bodyPr wrap="square" rtlCol="0">
                  <a:spAutoFit/>
                </a:bodyPr>
                <a:lstStyle/>
                <a:p>
                  <a:r>
                    <a:rPr lang="en-US" sz="1700" b="1" dirty="0">
                      <a:solidFill>
                        <a:srgbClr val="002060"/>
                      </a:solidFill>
                      <a:latin typeface="Arial" pitchFamily="34" charset="0"/>
                      <a:cs typeface="Arial" pitchFamily="34" charset="0"/>
                    </a:rPr>
                    <a:t>IPS EKONOMI </a:t>
                  </a:r>
                </a:p>
              </p:txBody>
            </p:sp>
          </p:grpSp>
          <p:pic>
            <p:nvPicPr>
              <p:cNvPr id="14" name="Picture 13" descr="A picture containing text&#10;&#10;Description automatically generated">
                <a:extLst>
                  <a:ext uri="{FF2B5EF4-FFF2-40B4-BE49-F238E27FC236}">
                    <a16:creationId xmlns:a16="http://schemas.microsoft.com/office/drawing/2014/main" id="{D65625EF-D92B-4D38-A026-7B2925F9C466}"/>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12" name="Rectangle 11"/>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18" name="TextBox 17">
            <a:extLst>
              <a:ext uri="{FF2B5EF4-FFF2-40B4-BE49-F238E27FC236}">
                <a16:creationId xmlns:a16="http://schemas.microsoft.com/office/drawing/2014/main" id="{38E37050-04CA-41FA-9B2F-A3D326AB956A}"/>
              </a:ext>
            </a:extLst>
          </p:cNvPr>
          <p:cNvSpPr txBox="1"/>
          <p:nvPr/>
        </p:nvSpPr>
        <p:spPr>
          <a:xfrm>
            <a:off x="75068" y="965448"/>
            <a:ext cx="4604272" cy="338554"/>
          </a:xfrm>
          <a:prstGeom prst="rect">
            <a:avLst/>
          </a:prstGeom>
          <a:noFill/>
        </p:spPr>
        <p:txBody>
          <a:bodyPr wrap="square">
            <a:spAutoFit/>
          </a:bodyPr>
          <a:lstStyle/>
          <a:p>
            <a:r>
              <a:rPr lang="en-US" sz="1600" b="1" dirty="0"/>
              <a:t>C. </a:t>
            </a:r>
            <a:r>
              <a:rPr lang="en-US" sz="1600" b="1" dirty="0" err="1"/>
              <a:t>Jenis</a:t>
            </a:r>
            <a:r>
              <a:rPr lang="en-US" sz="1600" b="1" dirty="0"/>
              <a:t> Bank</a:t>
            </a:r>
          </a:p>
        </p:txBody>
      </p:sp>
      <p:sp>
        <p:nvSpPr>
          <p:cNvPr id="21" name="TextBox 20">
            <a:extLst>
              <a:ext uri="{FF2B5EF4-FFF2-40B4-BE49-F238E27FC236}">
                <a16:creationId xmlns:a16="http://schemas.microsoft.com/office/drawing/2014/main" id="{A7D1D5BF-3A9A-43C8-9A28-783A063AEC63}"/>
              </a:ext>
            </a:extLst>
          </p:cNvPr>
          <p:cNvSpPr txBox="1"/>
          <p:nvPr/>
        </p:nvSpPr>
        <p:spPr>
          <a:xfrm>
            <a:off x="281703" y="1266648"/>
            <a:ext cx="4442697" cy="307777"/>
          </a:xfrm>
          <a:prstGeom prst="rect">
            <a:avLst/>
          </a:prstGeom>
          <a:noFill/>
        </p:spPr>
        <p:txBody>
          <a:bodyPr wrap="square">
            <a:spAutoFit/>
          </a:bodyPr>
          <a:lstStyle/>
          <a:p>
            <a:r>
              <a:rPr lang="en-US" sz="1400" b="1" dirty="0"/>
              <a:t>2) </a:t>
            </a:r>
            <a:r>
              <a:rPr lang="en-US" sz="1400" b="1" dirty="0" err="1"/>
              <a:t>Pembagian</a:t>
            </a:r>
            <a:r>
              <a:rPr lang="en-US" sz="1400" b="1" dirty="0"/>
              <a:t> bank </a:t>
            </a:r>
            <a:r>
              <a:rPr lang="en-US" sz="1400" b="1" dirty="0" err="1"/>
              <a:t>menurut</a:t>
            </a:r>
            <a:r>
              <a:rPr lang="en-US" sz="1400" b="1" dirty="0"/>
              <a:t> </a:t>
            </a:r>
            <a:r>
              <a:rPr lang="en-US" sz="1400" b="1" dirty="0" err="1"/>
              <a:t>bentuk</a:t>
            </a:r>
            <a:r>
              <a:rPr lang="en-US" sz="1400" b="1" dirty="0"/>
              <a:t> badan </a:t>
            </a:r>
            <a:r>
              <a:rPr lang="en-US" sz="1400" b="1" dirty="0" err="1"/>
              <a:t>hukum</a:t>
            </a:r>
            <a:endParaRPr lang="en-US" sz="1400" b="1" dirty="0"/>
          </a:p>
        </p:txBody>
      </p:sp>
      <p:sp>
        <p:nvSpPr>
          <p:cNvPr id="2" name="TextBox 1">
            <a:extLst>
              <a:ext uri="{FF2B5EF4-FFF2-40B4-BE49-F238E27FC236}">
                <a16:creationId xmlns:a16="http://schemas.microsoft.com/office/drawing/2014/main" id="{0BBE2874-70B0-EC1A-EFA1-7D016116E762}"/>
              </a:ext>
            </a:extLst>
          </p:cNvPr>
          <p:cNvSpPr txBox="1"/>
          <p:nvPr/>
        </p:nvSpPr>
        <p:spPr>
          <a:xfrm>
            <a:off x="75068" y="699150"/>
            <a:ext cx="1219200" cy="381000"/>
          </a:xfrm>
          <a:prstGeom prst="rect">
            <a:avLst/>
          </a:prstGeom>
          <a:noFill/>
        </p:spPr>
        <p:txBody>
          <a:bodyPr wrap="square" rtlCol="0">
            <a:spAutoFit/>
          </a:bodyPr>
          <a:lstStyle/>
          <a:p>
            <a:r>
              <a:rPr lang="id-ID" b="1" dirty="0"/>
              <a:t>1. Bank</a:t>
            </a:r>
          </a:p>
        </p:txBody>
      </p:sp>
      <p:sp>
        <p:nvSpPr>
          <p:cNvPr id="3" name="TextBox 2">
            <a:extLst>
              <a:ext uri="{FF2B5EF4-FFF2-40B4-BE49-F238E27FC236}">
                <a16:creationId xmlns:a16="http://schemas.microsoft.com/office/drawing/2014/main" id="{DAE33669-D96A-1E78-31DB-80DADE7B1C68}"/>
              </a:ext>
            </a:extLst>
          </p:cNvPr>
          <p:cNvSpPr txBox="1"/>
          <p:nvPr/>
        </p:nvSpPr>
        <p:spPr>
          <a:xfrm>
            <a:off x="290938" y="2181171"/>
            <a:ext cx="4442697" cy="307777"/>
          </a:xfrm>
          <a:prstGeom prst="rect">
            <a:avLst/>
          </a:prstGeom>
          <a:noFill/>
        </p:spPr>
        <p:txBody>
          <a:bodyPr wrap="square">
            <a:spAutoFit/>
          </a:bodyPr>
          <a:lstStyle/>
          <a:p>
            <a:r>
              <a:rPr lang="en-US" sz="1400" b="1" dirty="0"/>
              <a:t>3) </a:t>
            </a:r>
            <a:r>
              <a:rPr lang="en-US" sz="1400" b="1" dirty="0" err="1"/>
              <a:t>Pembagian</a:t>
            </a:r>
            <a:r>
              <a:rPr lang="en-US" sz="1400" b="1" dirty="0"/>
              <a:t> bank </a:t>
            </a:r>
            <a:r>
              <a:rPr lang="en-US" sz="1400" b="1" dirty="0" err="1"/>
              <a:t>menurut</a:t>
            </a:r>
            <a:r>
              <a:rPr lang="en-US" sz="1400" b="1" dirty="0"/>
              <a:t> </a:t>
            </a:r>
            <a:r>
              <a:rPr lang="en-US" sz="1400" b="1" dirty="0" err="1"/>
              <a:t>kepemilikan</a:t>
            </a:r>
            <a:endParaRPr lang="en-US" sz="1400" b="1" dirty="0"/>
          </a:p>
        </p:txBody>
      </p:sp>
      <p:sp>
        <p:nvSpPr>
          <p:cNvPr id="4" name="TextBox 3">
            <a:extLst>
              <a:ext uri="{FF2B5EF4-FFF2-40B4-BE49-F238E27FC236}">
                <a16:creationId xmlns:a16="http://schemas.microsoft.com/office/drawing/2014/main" id="{B05E84FB-F6EF-38B4-7951-26ACDB852829}"/>
              </a:ext>
            </a:extLst>
          </p:cNvPr>
          <p:cNvSpPr txBox="1"/>
          <p:nvPr/>
        </p:nvSpPr>
        <p:spPr>
          <a:xfrm>
            <a:off x="533399" y="1535446"/>
            <a:ext cx="7696200" cy="523220"/>
          </a:xfrm>
          <a:prstGeom prst="rect">
            <a:avLst/>
          </a:prstGeom>
          <a:noFill/>
        </p:spPr>
        <p:txBody>
          <a:bodyPr wrap="square" rtlCol="0">
            <a:spAutoFit/>
          </a:bodyPr>
          <a:lstStyle/>
          <a:p>
            <a:r>
              <a:rPr lang="id-ID" sz="1400" dirty="0"/>
              <a:t>Menurut bentuk badan hukum, bank dibedakan menjadi bank yang berbadan hukum perseroan terbatas (PT), koperasi, dan perusahaan daerah.</a:t>
            </a:r>
          </a:p>
        </p:txBody>
      </p:sp>
      <p:sp>
        <p:nvSpPr>
          <p:cNvPr id="6" name="TextBox 5">
            <a:extLst>
              <a:ext uri="{FF2B5EF4-FFF2-40B4-BE49-F238E27FC236}">
                <a16:creationId xmlns:a16="http://schemas.microsoft.com/office/drawing/2014/main" id="{33459B12-35E2-2914-38FA-CEE9A6AEF43D}"/>
              </a:ext>
            </a:extLst>
          </p:cNvPr>
          <p:cNvSpPr txBox="1"/>
          <p:nvPr/>
        </p:nvSpPr>
        <p:spPr>
          <a:xfrm>
            <a:off x="528781" y="2442034"/>
            <a:ext cx="7696200" cy="2031325"/>
          </a:xfrm>
          <a:prstGeom prst="rect">
            <a:avLst/>
          </a:prstGeom>
          <a:noFill/>
        </p:spPr>
        <p:txBody>
          <a:bodyPr wrap="square" rtlCol="0">
            <a:spAutoFit/>
          </a:bodyPr>
          <a:lstStyle/>
          <a:p>
            <a:pPr marL="342900" indent="-342900">
              <a:buFont typeface="+mj-lt"/>
              <a:buAutoNum type="alphaLcParenR"/>
            </a:pPr>
            <a:r>
              <a:rPr lang="id-ID" sz="1400" dirty="0"/>
              <a:t>Bank pemerintah adalah bank yang modalnya berasal dari pemerintah dan bertugas meningkatkan kesejahteraan masyarakat. Contohnya, Bank Tabungan Negara (BTN).</a:t>
            </a:r>
          </a:p>
          <a:p>
            <a:pPr marL="342900" indent="-342900">
              <a:buFont typeface="+mj-lt"/>
              <a:buAutoNum type="alphaLcParenR"/>
            </a:pPr>
            <a:r>
              <a:rPr lang="id-ID" sz="1400" dirty="0"/>
              <a:t>Bank swasta adalah bank yang pemilik modalnya dimiliki oleh pihak swasta, dengan tujuan mencari laba. Contohnya, Bank Mega, Bank CIMB Niaga, dan Bank OCBC NISP.</a:t>
            </a:r>
          </a:p>
          <a:p>
            <a:pPr marL="342900" indent="-342900">
              <a:buFont typeface="+mj-lt"/>
              <a:buAutoNum type="alphaLcParenR"/>
            </a:pPr>
            <a:r>
              <a:rPr lang="id-ID" sz="1400" dirty="0"/>
              <a:t>Bank campuran adalah bank yang sebagian modalnya dimiliki pemerintah dan sebagian lain dimiliki swasta. Contohnya, BNI 1946, Bank Mandiri, dan BRI.</a:t>
            </a:r>
          </a:p>
          <a:p>
            <a:pPr marL="342900" indent="-342900">
              <a:buFont typeface="+mj-lt"/>
              <a:buAutoNum type="alphaLcParenR"/>
            </a:pPr>
            <a:r>
              <a:rPr lang="id-ID" sz="1400" dirty="0"/>
              <a:t>Bank pemerintah daerah adalah bank pembangunan milik pemerintah daerah yang terdapat pada setiap daerah tingkat satu. Contohnya, Bank DKI, BPD Sumatra Barat (Bank Nagari), dan BPD Jawa Barat (Bank BJB). </a:t>
            </a:r>
          </a:p>
        </p:txBody>
      </p:sp>
    </p:spTree>
    <p:extLst>
      <p:ext uri="{BB962C8B-B14F-4D97-AF65-F5344CB8AC3E}">
        <p14:creationId xmlns:p14="http://schemas.microsoft.com/office/powerpoint/2010/main" val="422839512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a:extLst>
              <a:ext uri="{FF2B5EF4-FFF2-40B4-BE49-F238E27FC236}">
                <a16:creationId xmlns:a16="http://schemas.microsoft.com/office/drawing/2014/main" id="{9D785DA3-5560-4AA0-B19C-6AA3A5C6F986}"/>
              </a:ext>
            </a:extLst>
          </p:cNvPr>
          <p:cNvSpPr txBox="1"/>
          <p:nvPr/>
        </p:nvSpPr>
        <p:spPr>
          <a:xfrm>
            <a:off x="653527" y="1603340"/>
            <a:ext cx="7957074" cy="2031325"/>
          </a:xfrm>
          <a:prstGeom prst="rect">
            <a:avLst/>
          </a:prstGeom>
          <a:solidFill>
            <a:schemeClr val="accent6">
              <a:lumMod val="20000"/>
              <a:lumOff val="80000"/>
            </a:schemeClr>
          </a:solidFill>
        </p:spPr>
        <p:txBody>
          <a:bodyPr wrap="square">
            <a:spAutoFit/>
          </a:bodyPr>
          <a:lstStyle/>
          <a:p>
            <a:pPr algn="just"/>
            <a:r>
              <a:rPr lang="en-US" sz="1400" dirty="0" err="1"/>
              <a:t>Berdasarkan</a:t>
            </a:r>
            <a:r>
              <a:rPr lang="en-US" sz="1400" dirty="0"/>
              <a:t> UU RI No. 40 </a:t>
            </a:r>
            <a:r>
              <a:rPr lang="en-US" sz="1400" dirty="0" err="1"/>
              <a:t>Tahun</a:t>
            </a:r>
            <a:r>
              <a:rPr lang="en-US" sz="1400" dirty="0"/>
              <a:t> 2014 </a:t>
            </a:r>
            <a:r>
              <a:rPr lang="en-US" sz="1400" dirty="0" err="1"/>
              <a:t>tentang</a:t>
            </a:r>
            <a:r>
              <a:rPr lang="en-US" sz="1400" dirty="0"/>
              <a:t> </a:t>
            </a:r>
            <a:r>
              <a:rPr lang="en-US" sz="1400" dirty="0" err="1"/>
              <a:t>Perasuransian</a:t>
            </a:r>
            <a:r>
              <a:rPr lang="en-US" sz="1400" dirty="0"/>
              <a:t> </a:t>
            </a:r>
            <a:r>
              <a:rPr lang="en-US" sz="1400" dirty="0" err="1"/>
              <a:t>sebagaimana</a:t>
            </a:r>
            <a:r>
              <a:rPr lang="en-US" sz="1400" dirty="0"/>
              <a:t> </a:t>
            </a:r>
            <a:r>
              <a:rPr lang="en-US" sz="1400" dirty="0" err="1"/>
              <a:t>diubah</a:t>
            </a:r>
            <a:r>
              <a:rPr lang="en-US" sz="1400" dirty="0"/>
              <a:t> </a:t>
            </a:r>
            <a:r>
              <a:rPr lang="en-US" sz="1400" dirty="0" err="1"/>
              <a:t>dengan</a:t>
            </a:r>
            <a:r>
              <a:rPr lang="en-US" sz="1400" dirty="0"/>
              <a:t> UU RI No. 4 </a:t>
            </a:r>
            <a:r>
              <a:rPr lang="en-US" sz="1400" dirty="0" err="1"/>
              <a:t>Tahun</a:t>
            </a:r>
            <a:r>
              <a:rPr lang="en-US" sz="1400" dirty="0"/>
              <a:t> 2023 </a:t>
            </a:r>
            <a:r>
              <a:rPr lang="en-US" sz="1400" dirty="0" err="1"/>
              <a:t>tentang</a:t>
            </a:r>
            <a:r>
              <a:rPr lang="en-US" sz="1400" dirty="0"/>
              <a:t> </a:t>
            </a:r>
            <a:r>
              <a:rPr lang="en-US" sz="1400" dirty="0" err="1"/>
              <a:t>Pengembangan</a:t>
            </a:r>
            <a:r>
              <a:rPr lang="en-US" sz="1400" dirty="0"/>
              <a:t> dan </a:t>
            </a:r>
            <a:r>
              <a:rPr lang="en-US" sz="1400" dirty="0" err="1"/>
              <a:t>Penguatan</a:t>
            </a:r>
            <a:r>
              <a:rPr lang="en-US" sz="1400" dirty="0"/>
              <a:t> </a:t>
            </a:r>
            <a:r>
              <a:rPr lang="en-US" sz="1400" dirty="0" err="1"/>
              <a:t>Sektor</a:t>
            </a:r>
            <a:r>
              <a:rPr lang="en-US" sz="1400" dirty="0"/>
              <a:t> </a:t>
            </a:r>
            <a:r>
              <a:rPr lang="en-US" sz="1400" dirty="0" err="1"/>
              <a:t>Keuangan</a:t>
            </a:r>
            <a:r>
              <a:rPr lang="en-US" sz="1400" dirty="0"/>
              <a:t>, </a:t>
            </a:r>
            <a:r>
              <a:rPr lang="en-US" sz="1400" dirty="0" err="1"/>
              <a:t>dijelaskan</a:t>
            </a:r>
            <a:r>
              <a:rPr lang="en-US" sz="1400" dirty="0"/>
              <a:t> </a:t>
            </a:r>
            <a:r>
              <a:rPr lang="en-US" sz="1400" dirty="0" err="1"/>
              <a:t>bahwa</a:t>
            </a:r>
            <a:r>
              <a:rPr lang="en-US" sz="1400" dirty="0"/>
              <a:t> </a:t>
            </a:r>
            <a:r>
              <a:rPr lang="en-US" sz="1400" dirty="0" err="1"/>
              <a:t>asuransi</a:t>
            </a:r>
            <a:r>
              <a:rPr lang="en-US" sz="1400" dirty="0"/>
              <a:t> </a:t>
            </a:r>
            <a:r>
              <a:rPr lang="en-US" sz="1400" dirty="0" err="1"/>
              <a:t>adalah</a:t>
            </a:r>
            <a:r>
              <a:rPr lang="en-US" sz="1400" dirty="0"/>
              <a:t> </a:t>
            </a:r>
            <a:r>
              <a:rPr lang="en-US" sz="1400" dirty="0" err="1"/>
              <a:t>perjanjian</a:t>
            </a:r>
            <a:r>
              <a:rPr lang="en-US" sz="1400" dirty="0"/>
              <a:t> </a:t>
            </a:r>
            <a:r>
              <a:rPr lang="en-US" sz="1400" dirty="0" err="1"/>
              <a:t>antara</a:t>
            </a:r>
            <a:r>
              <a:rPr lang="en-US" sz="1400" dirty="0"/>
              <a:t> </a:t>
            </a:r>
            <a:r>
              <a:rPr lang="en-US" sz="1400" dirty="0" err="1"/>
              <a:t>dua</a:t>
            </a:r>
            <a:r>
              <a:rPr lang="en-US" sz="1400" dirty="0"/>
              <a:t> </a:t>
            </a:r>
            <a:r>
              <a:rPr lang="en-US" sz="1400" dirty="0" err="1"/>
              <a:t>pihak</a:t>
            </a:r>
            <a:r>
              <a:rPr lang="en-US" sz="1400" dirty="0"/>
              <a:t>, </a:t>
            </a:r>
            <a:r>
              <a:rPr lang="en-US" sz="1400" dirty="0" err="1"/>
              <a:t>yaitu</a:t>
            </a:r>
            <a:r>
              <a:rPr lang="en-US" sz="1400" dirty="0"/>
              <a:t> </a:t>
            </a:r>
            <a:r>
              <a:rPr lang="en-US" sz="1400" dirty="0" err="1"/>
              <a:t>perusahaan</a:t>
            </a:r>
            <a:r>
              <a:rPr lang="en-US" sz="1400" dirty="0"/>
              <a:t> </a:t>
            </a:r>
            <a:r>
              <a:rPr lang="en-US" sz="1400" dirty="0" err="1"/>
              <a:t>asuransi</a:t>
            </a:r>
            <a:r>
              <a:rPr lang="en-US" sz="1400" dirty="0"/>
              <a:t> dan </a:t>
            </a:r>
            <a:r>
              <a:rPr lang="en-US" sz="1400" dirty="0" err="1"/>
              <a:t>pemegang</a:t>
            </a:r>
            <a:r>
              <a:rPr lang="en-US" sz="1400" dirty="0"/>
              <a:t> polis, yang </a:t>
            </a:r>
            <a:r>
              <a:rPr lang="en-US" sz="1400" dirty="0" err="1"/>
              <a:t>menjadi</a:t>
            </a:r>
            <a:r>
              <a:rPr lang="en-US" sz="1400" dirty="0"/>
              <a:t> </a:t>
            </a:r>
            <a:r>
              <a:rPr lang="en-US" sz="1400" dirty="0" err="1"/>
              <a:t>dasar</a:t>
            </a:r>
            <a:r>
              <a:rPr lang="en-US" sz="1400" dirty="0"/>
              <a:t> </a:t>
            </a:r>
            <a:r>
              <a:rPr lang="en-US" sz="1400" dirty="0" err="1"/>
              <a:t>bagi</a:t>
            </a:r>
            <a:r>
              <a:rPr lang="en-US" sz="1400" dirty="0"/>
              <a:t> </a:t>
            </a:r>
            <a:r>
              <a:rPr lang="en-US" sz="1400" dirty="0" err="1"/>
              <a:t>penerimaan</a:t>
            </a:r>
            <a:r>
              <a:rPr lang="en-US" sz="1400" dirty="0"/>
              <a:t> </a:t>
            </a:r>
            <a:r>
              <a:rPr lang="en-US" sz="1400" dirty="0" err="1"/>
              <a:t>premi</a:t>
            </a:r>
            <a:r>
              <a:rPr lang="en-US" sz="1400" dirty="0"/>
              <a:t> oleh </a:t>
            </a:r>
            <a:r>
              <a:rPr lang="en-US" sz="1400" dirty="0" err="1"/>
              <a:t>perusahaan</a:t>
            </a:r>
            <a:r>
              <a:rPr lang="en-US" sz="1400" dirty="0"/>
              <a:t> </a:t>
            </a:r>
            <a:r>
              <a:rPr lang="en-US" sz="1400" dirty="0" err="1"/>
              <a:t>asuransi</a:t>
            </a:r>
            <a:r>
              <a:rPr lang="en-US" sz="1400" dirty="0"/>
              <a:t> </a:t>
            </a:r>
            <a:r>
              <a:rPr lang="en-US" sz="1400" dirty="0" err="1"/>
              <a:t>sebagaimana</a:t>
            </a:r>
            <a:r>
              <a:rPr lang="en-US" sz="1400" dirty="0"/>
              <a:t> </a:t>
            </a:r>
            <a:r>
              <a:rPr lang="en-US" sz="1400" dirty="0" err="1"/>
              <a:t>imbalan</a:t>
            </a:r>
            <a:r>
              <a:rPr lang="en-US" sz="1400" dirty="0"/>
              <a:t> </a:t>
            </a:r>
            <a:r>
              <a:rPr lang="en-US" sz="1400" dirty="0" err="1"/>
              <a:t>untuk</a:t>
            </a:r>
            <a:r>
              <a:rPr lang="en-US" sz="1400" dirty="0"/>
              <a:t>:</a:t>
            </a:r>
          </a:p>
          <a:p>
            <a:pPr marL="342900" indent="-342900" algn="just">
              <a:buFont typeface="+mj-lt"/>
              <a:buAutoNum type="alphaLcParenR"/>
            </a:pPr>
            <a:r>
              <a:rPr lang="en-US" sz="1400" dirty="0" err="1"/>
              <a:t>memberikan</a:t>
            </a:r>
            <a:r>
              <a:rPr lang="en-US" sz="1400" dirty="0"/>
              <a:t> </a:t>
            </a:r>
            <a:r>
              <a:rPr lang="en-US" sz="1400" dirty="0" err="1"/>
              <a:t>pergantian</a:t>
            </a:r>
            <a:r>
              <a:rPr lang="en-US" sz="1400" dirty="0"/>
              <a:t> </a:t>
            </a:r>
            <a:r>
              <a:rPr lang="en-US" sz="1400" dirty="0" err="1"/>
              <a:t>jepada</a:t>
            </a:r>
            <a:r>
              <a:rPr lang="en-US" sz="1400" dirty="0"/>
              <a:t> </a:t>
            </a:r>
            <a:r>
              <a:rPr lang="en-US" sz="1400" dirty="0" err="1"/>
              <a:t>tertanggung</a:t>
            </a:r>
            <a:r>
              <a:rPr lang="en-US" sz="1400" dirty="0"/>
              <a:t> </a:t>
            </a:r>
            <a:r>
              <a:rPr lang="en-US" sz="1400" dirty="0" err="1"/>
              <a:t>atau</a:t>
            </a:r>
            <a:r>
              <a:rPr lang="en-US" sz="1400" dirty="0"/>
              <a:t> </a:t>
            </a:r>
            <a:r>
              <a:rPr lang="en-US" sz="1400" dirty="0" err="1"/>
              <a:t>pemegang</a:t>
            </a:r>
            <a:r>
              <a:rPr lang="en-US" sz="1400" dirty="0"/>
              <a:t> polis </a:t>
            </a:r>
            <a:r>
              <a:rPr lang="en-US" sz="1400" dirty="0" err="1"/>
              <a:t>karena</a:t>
            </a:r>
            <a:r>
              <a:rPr lang="en-US" sz="1400" dirty="0"/>
              <a:t> </a:t>
            </a:r>
            <a:r>
              <a:rPr lang="en-US" sz="1400" dirty="0" err="1"/>
              <a:t>kerugian</a:t>
            </a:r>
            <a:r>
              <a:rPr lang="en-US" sz="1400" dirty="0"/>
              <a:t>, </a:t>
            </a:r>
            <a:r>
              <a:rPr lang="en-US" sz="1400" dirty="0" err="1"/>
              <a:t>kerusakan</a:t>
            </a:r>
            <a:r>
              <a:rPr lang="en-US" sz="1400" dirty="0"/>
              <a:t>, </a:t>
            </a:r>
            <a:r>
              <a:rPr lang="en-US" sz="1400" dirty="0" err="1"/>
              <a:t>biaya</a:t>
            </a:r>
            <a:r>
              <a:rPr lang="en-US" sz="1400" dirty="0"/>
              <a:t> yang </a:t>
            </a:r>
            <a:r>
              <a:rPr lang="en-US" sz="1400" dirty="0" err="1"/>
              <a:t>timbul</a:t>
            </a:r>
            <a:r>
              <a:rPr lang="en-US" sz="1400" dirty="0"/>
              <a:t>, </a:t>
            </a:r>
            <a:r>
              <a:rPr lang="en-US" sz="1400" dirty="0" err="1"/>
              <a:t>kehilangan</a:t>
            </a:r>
            <a:r>
              <a:rPr lang="en-US" sz="1400" dirty="0"/>
              <a:t> </a:t>
            </a:r>
            <a:r>
              <a:rPr lang="en-US" sz="1400" dirty="0" err="1"/>
              <a:t>keuntunga</a:t>
            </a:r>
            <a:r>
              <a:rPr lang="en-US" sz="1400" dirty="0"/>
              <a:t>, </a:t>
            </a:r>
            <a:r>
              <a:rPr lang="en-US" sz="1400" dirty="0" err="1"/>
              <a:t>atau</a:t>
            </a:r>
            <a:r>
              <a:rPr lang="en-US" sz="1400" dirty="0"/>
              <a:t> </a:t>
            </a:r>
            <a:r>
              <a:rPr lang="en-US" sz="1400" dirty="0" err="1"/>
              <a:t>tanggung</a:t>
            </a:r>
            <a:r>
              <a:rPr lang="en-US" sz="1400" dirty="0"/>
              <a:t> </a:t>
            </a:r>
            <a:r>
              <a:rPr lang="en-US" sz="1400" dirty="0" err="1"/>
              <a:t>jawab</a:t>
            </a:r>
            <a:r>
              <a:rPr lang="en-US" sz="1400" dirty="0"/>
              <a:t> </a:t>
            </a:r>
            <a:r>
              <a:rPr lang="en-US" sz="1400" dirty="0" err="1"/>
              <a:t>hukum</a:t>
            </a:r>
            <a:r>
              <a:rPr lang="en-US" sz="1400" dirty="0"/>
              <a:t>; </a:t>
            </a:r>
            <a:r>
              <a:rPr lang="en-US" sz="1400" dirty="0" err="1"/>
              <a:t>atau</a:t>
            </a:r>
            <a:endParaRPr lang="en-US" sz="1400" dirty="0"/>
          </a:p>
          <a:p>
            <a:pPr marL="342900" indent="-342900" algn="just">
              <a:buFont typeface="+mj-lt"/>
              <a:buAutoNum type="alphaLcParenR"/>
            </a:pPr>
            <a:r>
              <a:rPr lang="en-US" sz="1400" dirty="0" err="1"/>
              <a:t>Memberikan</a:t>
            </a:r>
            <a:r>
              <a:rPr lang="en-US" sz="1400" dirty="0"/>
              <a:t> </a:t>
            </a:r>
            <a:r>
              <a:rPr lang="en-US" sz="1400" dirty="0" err="1"/>
              <a:t>pembayaran</a:t>
            </a:r>
            <a:r>
              <a:rPr lang="en-US" sz="1400" dirty="0"/>
              <a:t> yang </a:t>
            </a:r>
            <a:r>
              <a:rPr lang="en-US" sz="1400" dirty="0" err="1"/>
              <a:t>didasarkan</a:t>
            </a:r>
            <a:r>
              <a:rPr lang="en-US" sz="1400" dirty="0"/>
              <a:t> pada </a:t>
            </a:r>
            <a:r>
              <a:rPr lang="en-US" sz="1400" dirty="0" err="1"/>
              <a:t>meninggalnya</a:t>
            </a:r>
            <a:r>
              <a:rPr lang="en-US" sz="1400" dirty="0"/>
              <a:t> </a:t>
            </a:r>
            <a:r>
              <a:rPr lang="en-US" sz="1400" dirty="0" err="1"/>
              <a:t>tertanggung</a:t>
            </a:r>
            <a:r>
              <a:rPr lang="en-US" sz="1400" dirty="0"/>
              <a:t> </a:t>
            </a:r>
            <a:r>
              <a:rPr lang="en-US" sz="1400" dirty="0" err="1"/>
              <a:t>atau</a:t>
            </a:r>
            <a:r>
              <a:rPr lang="en-US" sz="1400" dirty="0"/>
              <a:t> </a:t>
            </a:r>
            <a:r>
              <a:rPr lang="en-US" sz="1400" dirty="0" err="1"/>
              <a:t>pembayaran</a:t>
            </a:r>
            <a:r>
              <a:rPr lang="en-US" sz="1400" dirty="0"/>
              <a:t> yang </a:t>
            </a:r>
            <a:r>
              <a:rPr lang="en-US" sz="1400" dirty="0" err="1"/>
              <a:t>didasarkan</a:t>
            </a:r>
            <a:r>
              <a:rPr lang="en-US" sz="1400" dirty="0"/>
              <a:t> pada </a:t>
            </a:r>
            <a:r>
              <a:rPr lang="en-US" sz="1400" dirty="0" err="1"/>
              <a:t>hidupnya</a:t>
            </a:r>
            <a:r>
              <a:rPr lang="en-US" sz="1400" dirty="0"/>
              <a:t> </a:t>
            </a:r>
            <a:r>
              <a:rPr lang="en-US" sz="1400" dirty="0" err="1"/>
              <a:t>tertanggung</a:t>
            </a:r>
            <a:r>
              <a:rPr lang="en-US" sz="1400" dirty="0"/>
              <a:t> </a:t>
            </a:r>
            <a:r>
              <a:rPr lang="en-US" sz="1400" dirty="0" err="1"/>
              <a:t>dengan</a:t>
            </a:r>
            <a:r>
              <a:rPr lang="en-US" sz="1400" dirty="0"/>
              <a:t> </a:t>
            </a:r>
            <a:r>
              <a:rPr lang="en-US" sz="1400" dirty="0" err="1"/>
              <a:t>manfaat</a:t>
            </a:r>
            <a:r>
              <a:rPr lang="en-US" sz="1400" dirty="0"/>
              <a:t> yang </a:t>
            </a:r>
            <a:r>
              <a:rPr lang="en-US" sz="1400" dirty="0" err="1"/>
              <a:t>besarnya</a:t>
            </a:r>
            <a:r>
              <a:rPr lang="en-US" sz="1400" dirty="0"/>
              <a:t> </a:t>
            </a:r>
            <a:r>
              <a:rPr lang="en-US" sz="1400" dirty="0" err="1"/>
              <a:t>telah</a:t>
            </a:r>
            <a:r>
              <a:rPr lang="en-US" sz="1400" dirty="0"/>
              <a:t> </a:t>
            </a:r>
            <a:r>
              <a:rPr lang="en-US" sz="1400" dirty="0" err="1"/>
              <a:t>ditetapkan</a:t>
            </a:r>
            <a:r>
              <a:rPr lang="en-US" sz="1400" dirty="0"/>
              <a:t> dan/</a:t>
            </a:r>
            <a:r>
              <a:rPr lang="en-US" sz="1400" dirty="0" err="1"/>
              <a:t>atau</a:t>
            </a:r>
            <a:r>
              <a:rPr lang="en-US" sz="1400" dirty="0"/>
              <a:t> </a:t>
            </a:r>
            <a:r>
              <a:rPr lang="en-US" sz="1400" dirty="0" err="1"/>
              <a:t>berdasarkan</a:t>
            </a:r>
            <a:r>
              <a:rPr lang="en-US" sz="1400" dirty="0"/>
              <a:t> </a:t>
            </a:r>
            <a:r>
              <a:rPr lang="en-US" sz="1400" dirty="0" err="1"/>
              <a:t>hasil</a:t>
            </a:r>
            <a:r>
              <a:rPr lang="en-US" sz="1400" dirty="0"/>
              <a:t> </a:t>
            </a:r>
            <a:r>
              <a:rPr lang="en-US" sz="1400" dirty="0" err="1"/>
              <a:t>pengelolaan</a:t>
            </a:r>
            <a:r>
              <a:rPr lang="en-US" sz="1400" dirty="0"/>
              <a:t> dana.</a:t>
            </a:r>
          </a:p>
        </p:txBody>
      </p:sp>
      <p:sp>
        <p:nvSpPr>
          <p:cNvPr id="11" name="TextBox 34"/>
          <p:cNvSpPr txBox="1"/>
          <p:nvPr/>
        </p:nvSpPr>
        <p:spPr>
          <a:xfrm>
            <a:off x="0" y="133350"/>
            <a:ext cx="9143999" cy="401816"/>
          </a:xfrm>
          <a:prstGeom prst="rect">
            <a:avLst/>
          </a:prstGeom>
          <a:solidFill>
            <a:srgbClr val="2C987E"/>
          </a:solidFill>
          <a:ln>
            <a:noFill/>
          </a:ln>
        </p:spPr>
        <p:style>
          <a:lnRef idx="2">
            <a:schemeClr val="accent5">
              <a:shade val="50000"/>
            </a:schemeClr>
          </a:lnRef>
          <a:fillRef idx="1">
            <a:schemeClr val="accent5"/>
          </a:fillRef>
          <a:effectRef idx="0">
            <a:schemeClr val="accent5"/>
          </a:effectRef>
          <a:fontRef idx="minor">
            <a:schemeClr val="lt1"/>
          </a:fontRef>
        </p:style>
        <p:txBody>
          <a:bodyPr wrap="square" lIns="93128" tIns="46565" rIns="93128" bIns="46565" rtlCol="0">
            <a:spAutoFit/>
          </a:bodyPr>
          <a:lstStyle/>
          <a:p>
            <a:pPr marL="0" lvl="1">
              <a:tabLst>
                <a:tab pos="692185" algn="l"/>
              </a:tabLst>
            </a:pPr>
            <a:r>
              <a:rPr lang="en-US" sz="2000" b="1" dirty="0">
                <a:solidFill>
                  <a:schemeClr val="bg1"/>
                </a:solidFill>
                <a:latin typeface="Candara" pitchFamily="34" charset="0"/>
              </a:rPr>
              <a:t>B. Lembaga </a:t>
            </a:r>
            <a:r>
              <a:rPr lang="en-US" sz="2000" b="1" dirty="0" err="1">
                <a:solidFill>
                  <a:schemeClr val="bg1"/>
                </a:solidFill>
                <a:latin typeface="Candara" pitchFamily="34" charset="0"/>
              </a:rPr>
              <a:t>Keuangan</a:t>
            </a:r>
            <a:r>
              <a:rPr lang="en-US" sz="2000" b="1" dirty="0">
                <a:solidFill>
                  <a:schemeClr val="bg1"/>
                </a:solidFill>
                <a:latin typeface="Candara" pitchFamily="34" charset="0"/>
              </a:rPr>
              <a:t> </a:t>
            </a:r>
          </a:p>
        </p:txBody>
      </p:sp>
      <p:grpSp>
        <p:nvGrpSpPr>
          <p:cNvPr id="9" name="Group 8"/>
          <p:cNvGrpSpPr/>
          <p:nvPr/>
        </p:nvGrpSpPr>
        <p:grpSpPr>
          <a:xfrm>
            <a:off x="-1" y="4302125"/>
            <a:ext cx="9144000" cy="841375"/>
            <a:chOff x="0" y="4302125"/>
            <a:chExt cx="9144000" cy="841375"/>
          </a:xfrm>
        </p:grpSpPr>
        <p:grpSp>
          <p:nvGrpSpPr>
            <p:cNvPr id="10" name="Group 9"/>
            <p:cNvGrpSpPr/>
            <p:nvPr/>
          </p:nvGrpSpPr>
          <p:grpSpPr>
            <a:xfrm>
              <a:off x="0" y="4302125"/>
              <a:ext cx="9144000" cy="841375"/>
              <a:chOff x="0" y="4302125"/>
              <a:chExt cx="9144000" cy="841375"/>
            </a:xfrm>
          </p:grpSpPr>
          <p:grpSp>
            <p:nvGrpSpPr>
              <p:cNvPr id="13" name="Group 12"/>
              <p:cNvGrpSpPr/>
              <p:nvPr/>
            </p:nvGrpSpPr>
            <p:grpSpPr>
              <a:xfrm>
                <a:off x="0" y="4302125"/>
                <a:ext cx="9144000" cy="841375"/>
                <a:chOff x="0" y="4302125"/>
                <a:chExt cx="9144000" cy="841375"/>
              </a:xfrm>
            </p:grpSpPr>
            <p:pic>
              <p:nvPicPr>
                <p:cNvPr id="15" name="Picture 2" descr="E:\ELISA\ERLANGGA LISA\2017\TEMPLATE PPT\SMP PPKN kelas X kelompok wajib\SMP PPKN kelas X kelompok wajib.png"/>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22" name="TextBox 16"/>
                <p:cNvSpPr txBox="1"/>
                <p:nvPr/>
              </p:nvSpPr>
              <p:spPr>
                <a:xfrm>
                  <a:off x="2057400" y="4732407"/>
                  <a:ext cx="5334000" cy="353943"/>
                </a:xfrm>
                <a:prstGeom prst="rect">
                  <a:avLst/>
                </a:prstGeom>
                <a:solidFill>
                  <a:srgbClr val="FFC000"/>
                </a:solidFill>
              </p:spPr>
              <p:txBody>
                <a:bodyPr wrap="square" rtlCol="0">
                  <a:spAutoFit/>
                </a:bodyPr>
                <a:lstStyle/>
                <a:p>
                  <a:r>
                    <a:rPr lang="en-US" sz="1700" b="1" dirty="0">
                      <a:solidFill>
                        <a:srgbClr val="002060"/>
                      </a:solidFill>
                      <a:latin typeface="Arial" pitchFamily="34" charset="0"/>
                      <a:cs typeface="Arial" pitchFamily="34" charset="0"/>
                    </a:rPr>
                    <a:t>IPS EKONOMI </a:t>
                  </a:r>
                </a:p>
              </p:txBody>
            </p:sp>
          </p:grpSp>
          <p:pic>
            <p:nvPicPr>
              <p:cNvPr id="14" name="Picture 13" descr="A picture containing text&#10;&#10;Description automatically generated">
                <a:extLst>
                  <a:ext uri="{FF2B5EF4-FFF2-40B4-BE49-F238E27FC236}">
                    <a16:creationId xmlns:a16="http://schemas.microsoft.com/office/drawing/2014/main" id="{D65625EF-D92B-4D38-A026-7B2925F9C466}"/>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12" name="Rectangle 11"/>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20" name="TextBox 19">
            <a:extLst>
              <a:ext uri="{FF2B5EF4-FFF2-40B4-BE49-F238E27FC236}">
                <a16:creationId xmlns:a16="http://schemas.microsoft.com/office/drawing/2014/main" id="{5B253B1B-5BD2-4FB6-BFDE-C51D0E6894E1}"/>
              </a:ext>
            </a:extLst>
          </p:cNvPr>
          <p:cNvSpPr txBox="1"/>
          <p:nvPr/>
        </p:nvSpPr>
        <p:spPr>
          <a:xfrm>
            <a:off x="76200" y="571715"/>
            <a:ext cx="3810000" cy="369332"/>
          </a:xfrm>
          <a:prstGeom prst="rect">
            <a:avLst/>
          </a:prstGeom>
          <a:noFill/>
          <a:ln>
            <a:noFill/>
          </a:ln>
        </p:spPr>
        <p:style>
          <a:lnRef idx="1">
            <a:schemeClr val="accent6"/>
          </a:lnRef>
          <a:fillRef idx="2">
            <a:schemeClr val="accent6"/>
          </a:fillRef>
          <a:effectRef idx="1">
            <a:schemeClr val="accent6"/>
          </a:effectRef>
          <a:fontRef idx="minor">
            <a:schemeClr val="dk1"/>
          </a:fontRef>
        </p:style>
        <p:txBody>
          <a:bodyPr wrap="square">
            <a:spAutoFit/>
          </a:bodyPr>
          <a:lstStyle/>
          <a:p>
            <a:r>
              <a:rPr lang="en-US" dirty="0">
                <a:solidFill>
                  <a:schemeClr val="tx1"/>
                </a:solidFill>
              </a:rPr>
              <a:t>2. </a:t>
            </a:r>
            <a:r>
              <a:rPr lang="en-US" dirty="0" err="1">
                <a:solidFill>
                  <a:schemeClr val="tx1"/>
                </a:solidFill>
              </a:rPr>
              <a:t>Industri</a:t>
            </a:r>
            <a:r>
              <a:rPr lang="en-US" dirty="0">
                <a:solidFill>
                  <a:schemeClr val="tx1"/>
                </a:solidFill>
              </a:rPr>
              <a:t> </a:t>
            </a:r>
            <a:r>
              <a:rPr lang="en-US" dirty="0" err="1">
                <a:solidFill>
                  <a:schemeClr val="tx1"/>
                </a:solidFill>
              </a:rPr>
              <a:t>Keuangan</a:t>
            </a:r>
            <a:r>
              <a:rPr lang="en-US" dirty="0">
                <a:solidFill>
                  <a:schemeClr val="tx1"/>
                </a:solidFill>
              </a:rPr>
              <a:t> Non-Bank (IKNB)</a:t>
            </a:r>
          </a:p>
        </p:txBody>
      </p:sp>
      <p:sp>
        <p:nvSpPr>
          <p:cNvPr id="23" name="TextBox 22">
            <a:extLst>
              <a:ext uri="{FF2B5EF4-FFF2-40B4-BE49-F238E27FC236}">
                <a16:creationId xmlns:a16="http://schemas.microsoft.com/office/drawing/2014/main" id="{9AF27784-12F5-4B70-9A4B-3AF1D42DD2F9}"/>
              </a:ext>
            </a:extLst>
          </p:cNvPr>
          <p:cNvSpPr txBox="1"/>
          <p:nvPr/>
        </p:nvSpPr>
        <p:spPr>
          <a:xfrm>
            <a:off x="228600" y="1018565"/>
            <a:ext cx="2438400" cy="584775"/>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a:spAutoFit/>
          </a:bodyPr>
          <a:lstStyle/>
          <a:p>
            <a:r>
              <a:rPr lang="fi-FI" sz="1600" b="1" dirty="0"/>
              <a:t>a. Asuransi</a:t>
            </a:r>
          </a:p>
          <a:p>
            <a:r>
              <a:rPr lang="fi-FI" sz="1600" dirty="0"/>
              <a:t>   1) Pengertian Asuransi</a:t>
            </a:r>
            <a:endParaRPr lang="en-US" sz="1600" dirty="0"/>
          </a:p>
        </p:txBody>
      </p:sp>
    </p:spTree>
    <p:extLst>
      <p:ext uri="{BB962C8B-B14F-4D97-AF65-F5344CB8AC3E}">
        <p14:creationId xmlns:p14="http://schemas.microsoft.com/office/powerpoint/2010/main" val="132845959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34"/>
          <p:cNvSpPr txBox="1"/>
          <p:nvPr/>
        </p:nvSpPr>
        <p:spPr>
          <a:xfrm>
            <a:off x="0" y="133350"/>
            <a:ext cx="9143999" cy="401816"/>
          </a:xfrm>
          <a:prstGeom prst="rect">
            <a:avLst/>
          </a:prstGeom>
          <a:solidFill>
            <a:srgbClr val="2C987E"/>
          </a:solidFill>
          <a:ln>
            <a:noFill/>
          </a:ln>
        </p:spPr>
        <p:style>
          <a:lnRef idx="2">
            <a:schemeClr val="accent5">
              <a:shade val="50000"/>
            </a:schemeClr>
          </a:lnRef>
          <a:fillRef idx="1">
            <a:schemeClr val="accent5"/>
          </a:fillRef>
          <a:effectRef idx="0">
            <a:schemeClr val="accent5"/>
          </a:effectRef>
          <a:fontRef idx="minor">
            <a:schemeClr val="lt1"/>
          </a:fontRef>
        </p:style>
        <p:txBody>
          <a:bodyPr wrap="square" lIns="93128" tIns="46565" rIns="93128" bIns="46565" rtlCol="0">
            <a:spAutoFit/>
          </a:bodyPr>
          <a:lstStyle/>
          <a:p>
            <a:pPr marL="0" lvl="1">
              <a:tabLst>
                <a:tab pos="692185" algn="l"/>
              </a:tabLst>
            </a:pPr>
            <a:r>
              <a:rPr lang="en-US" sz="2000" b="1" dirty="0">
                <a:solidFill>
                  <a:schemeClr val="bg1"/>
                </a:solidFill>
                <a:latin typeface="Candara" pitchFamily="34" charset="0"/>
              </a:rPr>
              <a:t>B. Lembaga </a:t>
            </a:r>
            <a:r>
              <a:rPr lang="en-US" sz="2000" b="1" dirty="0" err="1">
                <a:solidFill>
                  <a:schemeClr val="bg1"/>
                </a:solidFill>
                <a:latin typeface="Candara" pitchFamily="34" charset="0"/>
              </a:rPr>
              <a:t>Keuangan</a:t>
            </a:r>
            <a:r>
              <a:rPr lang="en-US" sz="2000" b="1" dirty="0">
                <a:solidFill>
                  <a:schemeClr val="bg1"/>
                </a:solidFill>
                <a:latin typeface="Candara" pitchFamily="34" charset="0"/>
              </a:rPr>
              <a:t> </a:t>
            </a:r>
          </a:p>
        </p:txBody>
      </p:sp>
      <p:grpSp>
        <p:nvGrpSpPr>
          <p:cNvPr id="9" name="Group 8"/>
          <p:cNvGrpSpPr/>
          <p:nvPr/>
        </p:nvGrpSpPr>
        <p:grpSpPr>
          <a:xfrm>
            <a:off x="-1" y="4302125"/>
            <a:ext cx="9144000" cy="841375"/>
            <a:chOff x="0" y="4302125"/>
            <a:chExt cx="9144000" cy="841375"/>
          </a:xfrm>
        </p:grpSpPr>
        <p:grpSp>
          <p:nvGrpSpPr>
            <p:cNvPr id="10" name="Group 9"/>
            <p:cNvGrpSpPr/>
            <p:nvPr/>
          </p:nvGrpSpPr>
          <p:grpSpPr>
            <a:xfrm>
              <a:off x="0" y="4302125"/>
              <a:ext cx="9144000" cy="841375"/>
              <a:chOff x="0" y="4302125"/>
              <a:chExt cx="9144000" cy="841375"/>
            </a:xfrm>
          </p:grpSpPr>
          <p:grpSp>
            <p:nvGrpSpPr>
              <p:cNvPr id="13" name="Group 12"/>
              <p:cNvGrpSpPr/>
              <p:nvPr/>
            </p:nvGrpSpPr>
            <p:grpSpPr>
              <a:xfrm>
                <a:off x="0" y="4302125"/>
                <a:ext cx="9144000" cy="841375"/>
                <a:chOff x="0" y="4302125"/>
                <a:chExt cx="9144000" cy="841375"/>
              </a:xfrm>
            </p:grpSpPr>
            <p:pic>
              <p:nvPicPr>
                <p:cNvPr id="15" name="Picture 2" descr="E:\ELISA\ERLANGGA LISA\2017\TEMPLATE PPT\SMP PPKN kelas X kelompok wajib\SMP PPKN kelas X kelompok wajib.png"/>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22" name="TextBox 16"/>
                <p:cNvSpPr txBox="1"/>
                <p:nvPr/>
              </p:nvSpPr>
              <p:spPr>
                <a:xfrm>
                  <a:off x="2057400" y="4732407"/>
                  <a:ext cx="5334000" cy="353943"/>
                </a:xfrm>
                <a:prstGeom prst="rect">
                  <a:avLst/>
                </a:prstGeom>
                <a:solidFill>
                  <a:srgbClr val="FFC000"/>
                </a:solidFill>
              </p:spPr>
              <p:txBody>
                <a:bodyPr wrap="square" rtlCol="0">
                  <a:spAutoFit/>
                </a:bodyPr>
                <a:lstStyle/>
                <a:p>
                  <a:r>
                    <a:rPr lang="en-US" sz="1700" b="1" dirty="0">
                      <a:solidFill>
                        <a:srgbClr val="002060"/>
                      </a:solidFill>
                      <a:latin typeface="Arial" pitchFamily="34" charset="0"/>
                      <a:cs typeface="Arial" pitchFamily="34" charset="0"/>
                    </a:rPr>
                    <a:t>IPS EKONOMI </a:t>
                  </a:r>
                </a:p>
              </p:txBody>
            </p:sp>
          </p:grpSp>
          <p:pic>
            <p:nvPicPr>
              <p:cNvPr id="14" name="Picture 13" descr="A picture containing text&#10;&#10;Description automatically generated">
                <a:extLst>
                  <a:ext uri="{FF2B5EF4-FFF2-40B4-BE49-F238E27FC236}">
                    <a16:creationId xmlns:a16="http://schemas.microsoft.com/office/drawing/2014/main" id="{D65625EF-D92B-4D38-A026-7B2925F9C466}"/>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12" name="Rectangle 11"/>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20" name="TextBox 19">
            <a:extLst>
              <a:ext uri="{FF2B5EF4-FFF2-40B4-BE49-F238E27FC236}">
                <a16:creationId xmlns:a16="http://schemas.microsoft.com/office/drawing/2014/main" id="{5B253B1B-5BD2-4FB6-BFDE-C51D0E6894E1}"/>
              </a:ext>
            </a:extLst>
          </p:cNvPr>
          <p:cNvSpPr txBox="1"/>
          <p:nvPr/>
        </p:nvSpPr>
        <p:spPr>
          <a:xfrm>
            <a:off x="76200" y="571715"/>
            <a:ext cx="3810000" cy="369332"/>
          </a:xfrm>
          <a:prstGeom prst="rect">
            <a:avLst/>
          </a:prstGeom>
          <a:noFill/>
          <a:ln>
            <a:noFill/>
          </a:ln>
        </p:spPr>
        <p:style>
          <a:lnRef idx="1">
            <a:schemeClr val="accent6"/>
          </a:lnRef>
          <a:fillRef idx="2">
            <a:schemeClr val="accent6"/>
          </a:fillRef>
          <a:effectRef idx="1">
            <a:schemeClr val="accent6"/>
          </a:effectRef>
          <a:fontRef idx="minor">
            <a:schemeClr val="dk1"/>
          </a:fontRef>
        </p:style>
        <p:txBody>
          <a:bodyPr wrap="square">
            <a:spAutoFit/>
          </a:bodyPr>
          <a:lstStyle/>
          <a:p>
            <a:r>
              <a:rPr lang="en-US" dirty="0">
                <a:solidFill>
                  <a:schemeClr val="tx1"/>
                </a:solidFill>
              </a:rPr>
              <a:t>2. </a:t>
            </a:r>
            <a:r>
              <a:rPr lang="en-US" dirty="0" err="1">
                <a:solidFill>
                  <a:schemeClr val="tx1"/>
                </a:solidFill>
              </a:rPr>
              <a:t>Industri</a:t>
            </a:r>
            <a:r>
              <a:rPr lang="en-US" dirty="0">
                <a:solidFill>
                  <a:schemeClr val="tx1"/>
                </a:solidFill>
              </a:rPr>
              <a:t> </a:t>
            </a:r>
            <a:r>
              <a:rPr lang="en-US" dirty="0" err="1">
                <a:solidFill>
                  <a:schemeClr val="tx1"/>
                </a:solidFill>
              </a:rPr>
              <a:t>Keuangan</a:t>
            </a:r>
            <a:r>
              <a:rPr lang="en-US" dirty="0">
                <a:solidFill>
                  <a:schemeClr val="tx1"/>
                </a:solidFill>
              </a:rPr>
              <a:t> Non-Bank (IKNB)</a:t>
            </a:r>
          </a:p>
        </p:txBody>
      </p:sp>
      <p:sp>
        <p:nvSpPr>
          <p:cNvPr id="23" name="TextBox 22">
            <a:extLst>
              <a:ext uri="{FF2B5EF4-FFF2-40B4-BE49-F238E27FC236}">
                <a16:creationId xmlns:a16="http://schemas.microsoft.com/office/drawing/2014/main" id="{9AF27784-12F5-4B70-9A4B-3AF1D42DD2F9}"/>
              </a:ext>
            </a:extLst>
          </p:cNvPr>
          <p:cNvSpPr txBox="1"/>
          <p:nvPr/>
        </p:nvSpPr>
        <p:spPr>
          <a:xfrm>
            <a:off x="152400" y="977596"/>
            <a:ext cx="2438400" cy="584775"/>
          </a:xfrm>
          <a:prstGeom prst="rect">
            <a:avLst/>
          </a:prstGeom>
          <a:noFill/>
        </p:spPr>
        <p:txBody>
          <a:bodyPr wrap="square">
            <a:spAutoFit/>
          </a:bodyPr>
          <a:lstStyle/>
          <a:p>
            <a:r>
              <a:rPr lang="fi-FI" sz="1600" b="1" dirty="0"/>
              <a:t>a. Asuransi</a:t>
            </a:r>
          </a:p>
          <a:p>
            <a:r>
              <a:rPr lang="fi-FI" sz="1600" dirty="0"/>
              <a:t>   2)  Fungsi Asuransi  </a:t>
            </a:r>
            <a:endParaRPr lang="en-US" sz="1600" dirty="0"/>
          </a:p>
        </p:txBody>
      </p:sp>
      <p:sp>
        <p:nvSpPr>
          <p:cNvPr id="17" name="TextBox 16">
            <a:extLst>
              <a:ext uri="{FF2B5EF4-FFF2-40B4-BE49-F238E27FC236}">
                <a16:creationId xmlns:a16="http://schemas.microsoft.com/office/drawing/2014/main" id="{D100B0DF-BBAC-4EDC-AD11-8F316751F4F5}"/>
              </a:ext>
            </a:extLst>
          </p:cNvPr>
          <p:cNvSpPr txBox="1"/>
          <p:nvPr/>
        </p:nvSpPr>
        <p:spPr>
          <a:xfrm>
            <a:off x="609600" y="1598920"/>
            <a:ext cx="6781799" cy="2554545"/>
          </a:xfrm>
          <a:prstGeom prst="rect">
            <a:avLst/>
          </a:prstGeom>
          <a:noFill/>
        </p:spPr>
        <p:txBody>
          <a:bodyPr wrap="square">
            <a:spAutoFit/>
          </a:bodyPr>
          <a:lstStyle/>
          <a:p>
            <a:pPr marL="342900" indent="-342900" algn="just">
              <a:buAutoNum type="alphaLcParenR"/>
            </a:pPr>
            <a:r>
              <a:rPr lang="en-US" sz="1600" dirty="0" err="1"/>
              <a:t>Fungsi</a:t>
            </a:r>
            <a:r>
              <a:rPr lang="en-US" sz="1600" dirty="0"/>
              <a:t> </a:t>
            </a:r>
            <a:r>
              <a:rPr lang="en-US" sz="1600" dirty="0" err="1"/>
              <a:t>utama</a:t>
            </a:r>
            <a:r>
              <a:rPr lang="en-US" sz="1600" dirty="0"/>
              <a:t> </a:t>
            </a:r>
            <a:r>
              <a:rPr lang="en-US" sz="1600" dirty="0" err="1"/>
              <a:t>adalah</a:t>
            </a:r>
            <a:r>
              <a:rPr lang="en-US" sz="1600" dirty="0"/>
              <a:t> </a:t>
            </a:r>
            <a:r>
              <a:rPr lang="en-US" sz="1600" dirty="0" err="1"/>
              <a:t>mengalihkan</a:t>
            </a:r>
            <a:r>
              <a:rPr lang="en-US" sz="1600" dirty="0"/>
              <a:t> </a:t>
            </a:r>
            <a:r>
              <a:rPr lang="en-US" sz="1600" dirty="0" err="1"/>
              <a:t>atau</a:t>
            </a:r>
            <a:r>
              <a:rPr lang="en-US" sz="1600" dirty="0"/>
              <a:t> </a:t>
            </a:r>
            <a:r>
              <a:rPr lang="en-US" sz="1600" dirty="0" err="1"/>
              <a:t>membagi</a:t>
            </a:r>
            <a:r>
              <a:rPr lang="en-US" sz="1600" dirty="0"/>
              <a:t> </a:t>
            </a:r>
            <a:r>
              <a:rPr lang="en-US" sz="1600" dirty="0" err="1"/>
              <a:t>risiko</a:t>
            </a:r>
            <a:r>
              <a:rPr lang="en-US" sz="1600" dirty="0"/>
              <a:t> dan </a:t>
            </a:r>
            <a:r>
              <a:rPr lang="en-US" sz="1600" dirty="0" err="1"/>
              <a:t>pengumpulan</a:t>
            </a:r>
            <a:r>
              <a:rPr lang="en-US" sz="1600" dirty="0"/>
              <a:t> dana. </a:t>
            </a:r>
            <a:r>
              <a:rPr lang="en-US" sz="1600" dirty="0" err="1"/>
              <a:t>Melalui</a:t>
            </a:r>
            <a:r>
              <a:rPr lang="en-US" sz="1600" dirty="0"/>
              <a:t> </a:t>
            </a:r>
            <a:r>
              <a:rPr lang="en-US" sz="1600" dirty="0" err="1"/>
              <a:t>asuransi</a:t>
            </a:r>
            <a:r>
              <a:rPr lang="en-US" sz="1600" dirty="0"/>
              <a:t>, </a:t>
            </a:r>
            <a:r>
              <a:rPr lang="en-US" sz="1600" dirty="0" err="1"/>
              <a:t>seseorang</a:t>
            </a:r>
            <a:r>
              <a:rPr lang="en-US" sz="1600" dirty="0"/>
              <a:t> </a:t>
            </a:r>
            <a:r>
              <a:rPr lang="en-US" sz="1600" dirty="0" err="1"/>
              <a:t>atau</a:t>
            </a:r>
            <a:r>
              <a:rPr lang="en-US" sz="1600" dirty="0"/>
              <a:t> </a:t>
            </a:r>
            <a:r>
              <a:rPr lang="en-US" sz="1600" dirty="0" err="1"/>
              <a:t>perusahaan</a:t>
            </a:r>
            <a:r>
              <a:rPr lang="en-US" sz="1600" dirty="0"/>
              <a:t> </a:t>
            </a:r>
            <a:r>
              <a:rPr lang="en-US" sz="1600" dirty="0" err="1"/>
              <a:t>dapat</a:t>
            </a:r>
            <a:r>
              <a:rPr lang="en-US" sz="1600" dirty="0"/>
              <a:t> </a:t>
            </a:r>
            <a:r>
              <a:rPr lang="en-US" sz="1600" dirty="0" err="1"/>
              <a:t>mengalihkan</a:t>
            </a:r>
            <a:r>
              <a:rPr lang="en-US" sz="1600" dirty="0"/>
              <a:t> </a:t>
            </a:r>
            <a:r>
              <a:rPr lang="en-US" sz="1600" dirty="0" err="1"/>
              <a:t>atau</a:t>
            </a:r>
            <a:r>
              <a:rPr lang="en-US" sz="1600" dirty="0"/>
              <a:t> </a:t>
            </a:r>
            <a:r>
              <a:rPr lang="en-US" sz="1600" dirty="0" err="1"/>
              <a:t>membagi</a:t>
            </a:r>
            <a:r>
              <a:rPr lang="en-US" sz="1600" dirty="0"/>
              <a:t> </a:t>
            </a:r>
            <a:r>
              <a:rPr lang="en-US" sz="1600" dirty="0" err="1"/>
              <a:t>risiko</a:t>
            </a:r>
            <a:r>
              <a:rPr lang="en-US" sz="1600" dirty="0"/>
              <a:t> yang </a:t>
            </a:r>
            <a:r>
              <a:rPr lang="en-US" sz="1600" dirty="0" err="1"/>
              <a:t>kemungkinan</a:t>
            </a:r>
            <a:r>
              <a:rPr lang="en-US" sz="1600" dirty="0"/>
              <a:t> </a:t>
            </a:r>
            <a:r>
              <a:rPr lang="en-US" sz="1600" dirty="0" err="1"/>
              <a:t>terjadi</a:t>
            </a:r>
            <a:r>
              <a:rPr lang="en-US" sz="1600" dirty="0"/>
              <a:t> </a:t>
            </a:r>
            <a:r>
              <a:rPr lang="en-US" sz="1600" dirty="0" err="1"/>
              <a:t>atas</a:t>
            </a:r>
            <a:r>
              <a:rPr lang="en-US" sz="1600" dirty="0"/>
              <a:t> </a:t>
            </a:r>
            <a:r>
              <a:rPr lang="en-US" sz="1600" dirty="0" err="1"/>
              <a:t>hidup</a:t>
            </a:r>
            <a:r>
              <a:rPr lang="en-US" sz="1600" dirty="0"/>
              <a:t> dan </a:t>
            </a:r>
            <a:r>
              <a:rPr lang="en-US" sz="1600" dirty="0" err="1"/>
              <a:t>harta</a:t>
            </a:r>
            <a:r>
              <a:rPr lang="en-US" sz="1600" dirty="0"/>
              <a:t> </a:t>
            </a:r>
            <a:r>
              <a:rPr lang="en-US" sz="1600" dirty="0" err="1"/>
              <a:t>benda</a:t>
            </a:r>
            <a:r>
              <a:rPr lang="en-US" sz="1600" dirty="0"/>
              <a:t> </a:t>
            </a:r>
            <a:r>
              <a:rPr lang="en-US" sz="1600" dirty="0" err="1"/>
              <a:t>karena</a:t>
            </a:r>
            <a:r>
              <a:rPr lang="en-US" sz="1600" dirty="0"/>
              <a:t> </a:t>
            </a:r>
            <a:r>
              <a:rPr lang="en-US" sz="1600" dirty="0" err="1"/>
              <a:t>sesuatu</a:t>
            </a:r>
            <a:r>
              <a:rPr lang="en-US" sz="1600" dirty="0"/>
              <a:t> yang </a:t>
            </a:r>
            <a:r>
              <a:rPr lang="en-US" sz="1600" dirty="0" err="1"/>
              <a:t>tidak</a:t>
            </a:r>
            <a:r>
              <a:rPr lang="en-US" sz="1600" dirty="0"/>
              <a:t> </a:t>
            </a:r>
            <a:r>
              <a:rPr lang="en-US" sz="1600" dirty="0" err="1"/>
              <a:t>pasti</a:t>
            </a:r>
            <a:r>
              <a:rPr lang="en-US" sz="1600" dirty="0"/>
              <a:t>, </a:t>
            </a:r>
            <a:r>
              <a:rPr lang="en-US" sz="1600" dirty="0" err="1"/>
              <a:t>kepada</a:t>
            </a:r>
            <a:r>
              <a:rPr lang="en-US" sz="1600" dirty="0"/>
              <a:t> </a:t>
            </a:r>
            <a:r>
              <a:rPr lang="en-US" sz="1600" dirty="0" err="1"/>
              <a:t>perusahaan</a:t>
            </a:r>
            <a:r>
              <a:rPr lang="en-US" sz="1600" dirty="0"/>
              <a:t> </a:t>
            </a:r>
            <a:r>
              <a:rPr lang="en-US" sz="1600" dirty="0" err="1"/>
              <a:t>asuransi</a:t>
            </a:r>
            <a:r>
              <a:rPr lang="en-US" sz="1600" dirty="0"/>
              <a:t>.</a:t>
            </a:r>
          </a:p>
          <a:p>
            <a:pPr marL="342900" indent="-342900" algn="just">
              <a:buAutoNum type="alphaLcParenR"/>
            </a:pPr>
            <a:endParaRPr lang="en-US" sz="1600" dirty="0"/>
          </a:p>
          <a:p>
            <a:pPr marL="342900" indent="-342900" algn="just">
              <a:buAutoNum type="alphaLcParenR"/>
            </a:pPr>
            <a:r>
              <a:rPr lang="en-US" sz="1600" dirty="0" err="1"/>
              <a:t>Fungsi</a:t>
            </a:r>
            <a:r>
              <a:rPr lang="en-US" sz="1600" dirty="0"/>
              <a:t> </a:t>
            </a:r>
            <a:r>
              <a:rPr lang="en-US" sz="1600" dirty="0" err="1"/>
              <a:t>sekunder</a:t>
            </a:r>
            <a:r>
              <a:rPr lang="en-US" sz="1600" dirty="0"/>
              <a:t> </a:t>
            </a:r>
            <a:r>
              <a:rPr lang="en-US" sz="1600" dirty="0" err="1"/>
              <a:t>asuransi</a:t>
            </a:r>
            <a:r>
              <a:rPr lang="en-US" sz="1600" dirty="0"/>
              <a:t> </a:t>
            </a:r>
            <a:r>
              <a:rPr lang="en-US" sz="1600" dirty="0" err="1"/>
              <a:t>antara</a:t>
            </a:r>
            <a:r>
              <a:rPr lang="en-US" sz="1600" dirty="0"/>
              <a:t> lain </a:t>
            </a:r>
            <a:r>
              <a:rPr lang="en-US" sz="1600" dirty="0" err="1"/>
              <a:t>mendorong</a:t>
            </a:r>
            <a:r>
              <a:rPr lang="en-US" sz="1600" dirty="0"/>
              <a:t> </a:t>
            </a:r>
            <a:r>
              <a:rPr lang="en-US" sz="1600" dirty="0" err="1"/>
              <a:t>pertumbuhan</a:t>
            </a:r>
            <a:r>
              <a:rPr lang="en-US" sz="1600" dirty="0"/>
              <a:t> </a:t>
            </a:r>
            <a:r>
              <a:rPr lang="en-US" sz="1600" dirty="0" err="1"/>
              <a:t>usaha</a:t>
            </a:r>
            <a:r>
              <a:rPr lang="en-US" sz="1600" dirty="0"/>
              <a:t>, </a:t>
            </a:r>
            <a:r>
              <a:rPr lang="en-US" sz="1600" dirty="0" err="1"/>
              <a:t>adanya</a:t>
            </a:r>
            <a:r>
              <a:rPr lang="en-US" sz="1600" dirty="0"/>
              <a:t> </a:t>
            </a:r>
            <a:r>
              <a:rPr lang="en-US" sz="1600" dirty="0" err="1"/>
              <a:t>keamanan</a:t>
            </a:r>
            <a:r>
              <a:rPr lang="en-US" sz="1600" dirty="0"/>
              <a:t> </a:t>
            </a:r>
            <a:r>
              <a:rPr lang="en-US" sz="1600" dirty="0" err="1"/>
              <a:t>sehingga</a:t>
            </a:r>
            <a:r>
              <a:rPr lang="en-US" sz="1600" dirty="0"/>
              <a:t> </a:t>
            </a:r>
            <a:r>
              <a:rPr lang="en-US" sz="1600" dirty="0" err="1"/>
              <a:t>tertanggung</a:t>
            </a:r>
            <a:r>
              <a:rPr lang="en-US" sz="1600" dirty="0"/>
              <a:t> </a:t>
            </a:r>
            <a:r>
              <a:rPr lang="en-US" sz="1600" dirty="0" err="1"/>
              <a:t>dapat</a:t>
            </a:r>
            <a:r>
              <a:rPr lang="en-US" sz="1600" dirty="0"/>
              <a:t> </a:t>
            </a:r>
            <a:r>
              <a:rPr lang="en-US" sz="1600" dirty="0" err="1"/>
              <a:t>berkonsentrasi</a:t>
            </a:r>
            <a:r>
              <a:rPr lang="en-US" sz="1600" dirty="0"/>
              <a:t> pada </a:t>
            </a:r>
            <a:r>
              <a:rPr lang="en-US" sz="1600" dirty="0" err="1"/>
              <a:t>usahanya</a:t>
            </a:r>
            <a:r>
              <a:rPr lang="en-US" sz="1600" dirty="0"/>
              <a:t>, </a:t>
            </a:r>
            <a:r>
              <a:rPr lang="en-US" sz="1600" dirty="0" err="1"/>
              <a:t>pencegahan</a:t>
            </a:r>
            <a:r>
              <a:rPr lang="en-US" sz="1600" dirty="0"/>
              <a:t> </a:t>
            </a:r>
            <a:r>
              <a:rPr lang="en-US" sz="1600" dirty="0" err="1"/>
              <a:t>kerugian</a:t>
            </a:r>
            <a:r>
              <a:rPr lang="en-US" sz="1600" dirty="0"/>
              <a:t> </a:t>
            </a:r>
            <a:r>
              <a:rPr lang="en-US" sz="1600" dirty="0" err="1"/>
              <a:t>melalui</a:t>
            </a:r>
            <a:r>
              <a:rPr lang="en-US" sz="1600" dirty="0"/>
              <a:t> </a:t>
            </a:r>
            <a:r>
              <a:rPr lang="en-US" sz="1600" dirty="0" err="1"/>
              <a:t>identifikasi</a:t>
            </a:r>
            <a:r>
              <a:rPr lang="en-US" sz="1600" dirty="0"/>
              <a:t> </a:t>
            </a:r>
            <a:r>
              <a:rPr lang="en-US" sz="1600" dirty="0" err="1"/>
              <a:t>berbagai</a:t>
            </a:r>
            <a:r>
              <a:rPr lang="en-US" sz="1600" dirty="0"/>
              <a:t> </a:t>
            </a:r>
            <a:r>
              <a:rPr lang="en-US" sz="1600" dirty="0" err="1"/>
              <a:t>risiko</a:t>
            </a:r>
            <a:r>
              <a:rPr lang="en-US" sz="1600" dirty="0"/>
              <a:t> </a:t>
            </a:r>
            <a:r>
              <a:rPr lang="en-US" sz="1600" dirty="0" err="1"/>
              <a:t>potensial</a:t>
            </a:r>
            <a:r>
              <a:rPr lang="en-US" sz="1600" dirty="0"/>
              <a:t>, </a:t>
            </a:r>
            <a:r>
              <a:rPr lang="en-US" sz="1600" dirty="0" err="1"/>
              <a:t>pengendalian</a:t>
            </a:r>
            <a:r>
              <a:rPr lang="en-US" sz="1600" dirty="0"/>
              <a:t> </a:t>
            </a:r>
            <a:r>
              <a:rPr lang="en-US" sz="1600" dirty="0" err="1"/>
              <a:t>kerugian</a:t>
            </a:r>
            <a:r>
              <a:rPr lang="en-US" sz="1600" dirty="0"/>
              <a:t>, dan </a:t>
            </a:r>
            <a:r>
              <a:rPr lang="en-US" sz="1600" dirty="0" err="1"/>
              <a:t>manfaat</a:t>
            </a:r>
            <a:r>
              <a:rPr lang="en-US" sz="1600" dirty="0"/>
              <a:t> </a:t>
            </a:r>
            <a:r>
              <a:rPr lang="en-US" sz="1600" dirty="0" err="1"/>
              <a:t>sosial</a:t>
            </a:r>
            <a:r>
              <a:rPr lang="en-US" sz="1600" dirty="0"/>
              <a:t> </a:t>
            </a:r>
            <a:r>
              <a:rPr lang="en-US" sz="1600" dirty="0" err="1"/>
              <a:t>yaitu</a:t>
            </a:r>
            <a:r>
              <a:rPr lang="en-US" sz="1600" dirty="0"/>
              <a:t> </a:t>
            </a:r>
            <a:r>
              <a:rPr lang="en-US" sz="1600" dirty="0" err="1"/>
              <a:t>mempercepat</a:t>
            </a:r>
            <a:r>
              <a:rPr lang="en-US" sz="1600" dirty="0"/>
              <a:t> </a:t>
            </a:r>
            <a:r>
              <a:rPr lang="en-US" sz="1600" dirty="0" err="1"/>
              <a:t>pemulihan</a:t>
            </a:r>
            <a:r>
              <a:rPr lang="en-US" sz="1600" dirty="0"/>
              <a:t> </a:t>
            </a:r>
            <a:r>
              <a:rPr lang="en-US" sz="1600" dirty="0" err="1"/>
              <a:t>perekonomian</a:t>
            </a:r>
            <a:r>
              <a:rPr lang="en-US" sz="1600" dirty="0"/>
              <a:t>.</a:t>
            </a:r>
          </a:p>
        </p:txBody>
      </p:sp>
    </p:spTree>
    <p:extLst>
      <p:ext uri="{BB962C8B-B14F-4D97-AF65-F5344CB8AC3E}">
        <p14:creationId xmlns:p14="http://schemas.microsoft.com/office/powerpoint/2010/main" val="417431313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34"/>
          <p:cNvSpPr txBox="1"/>
          <p:nvPr/>
        </p:nvSpPr>
        <p:spPr>
          <a:xfrm>
            <a:off x="0" y="133350"/>
            <a:ext cx="9143999" cy="401816"/>
          </a:xfrm>
          <a:prstGeom prst="rect">
            <a:avLst/>
          </a:prstGeom>
          <a:solidFill>
            <a:srgbClr val="2C987E"/>
          </a:solidFill>
          <a:ln>
            <a:noFill/>
          </a:ln>
        </p:spPr>
        <p:style>
          <a:lnRef idx="2">
            <a:schemeClr val="accent5">
              <a:shade val="50000"/>
            </a:schemeClr>
          </a:lnRef>
          <a:fillRef idx="1">
            <a:schemeClr val="accent5"/>
          </a:fillRef>
          <a:effectRef idx="0">
            <a:schemeClr val="accent5"/>
          </a:effectRef>
          <a:fontRef idx="minor">
            <a:schemeClr val="lt1"/>
          </a:fontRef>
        </p:style>
        <p:txBody>
          <a:bodyPr wrap="square" lIns="93128" tIns="46565" rIns="93128" bIns="46565" rtlCol="0">
            <a:spAutoFit/>
          </a:bodyPr>
          <a:lstStyle/>
          <a:p>
            <a:pPr marL="0" lvl="1">
              <a:tabLst>
                <a:tab pos="692185" algn="l"/>
              </a:tabLst>
            </a:pPr>
            <a:r>
              <a:rPr lang="en-US" sz="2000" b="1" dirty="0">
                <a:solidFill>
                  <a:schemeClr val="bg1"/>
                </a:solidFill>
                <a:latin typeface="Candara" pitchFamily="34" charset="0"/>
              </a:rPr>
              <a:t>B. Lembaga </a:t>
            </a:r>
            <a:r>
              <a:rPr lang="en-US" sz="2000" b="1" dirty="0" err="1">
                <a:solidFill>
                  <a:schemeClr val="bg1"/>
                </a:solidFill>
                <a:latin typeface="Candara" pitchFamily="34" charset="0"/>
              </a:rPr>
              <a:t>Keuangan</a:t>
            </a:r>
            <a:r>
              <a:rPr lang="en-US" sz="2000" b="1" dirty="0">
                <a:solidFill>
                  <a:schemeClr val="bg1"/>
                </a:solidFill>
                <a:latin typeface="Candara" pitchFamily="34" charset="0"/>
              </a:rPr>
              <a:t> </a:t>
            </a:r>
          </a:p>
        </p:txBody>
      </p:sp>
      <p:grpSp>
        <p:nvGrpSpPr>
          <p:cNvPr id="9" name="Group 8"/>
          <p:cNvGrpSpPr/>
          <p:nvPr/>
        </p:nvGrpSpPr>
        <p:grpSpPr>
          <a:xfrm>
            <a:off x="-1" y="4302125"/>
            <a:ext cx="9144000" cy="841375"/>
            <a:chOff x="0" y="4302125"/>
            <a:chExt cx="9144000" cy="841375"/>
          </a:xfrm>
        </p:grpSpPr>
        <p:grpSp>
          <p:nvGrpSpPr>
            <p:cNvPr id="10" name="Group 9"/>
            <p:cNvGrpSpPr/>
            <p:nvPr/>
          </p:nvGrpSpPr>
          <p:grpSpPr>
            <a:xfrm>
              <a:off x="0" y="4302125"/>
              <a:ext cx="9144000" cy="841375"/>
              <a:chOff x="0" y="4302125"/>
              <a:chExt cx="9144000" cy="841375"/>
            </a:xfrm>
          </p:grpSpPr>
          <p:grpSp>
            <p:nvGrpSpPr>
              <p:cNvPr id="13" name="Group 12"/>
              <p:cNvGrpSpPr/>
              <p:nvPr/>
            </p:nvGrpSpPr>
            <p:grpSpPr>
              <a:xfrm>
                <a:off x="0" y="4302125"/>
                <a:ext cx="9144000" cy="841375"/>
                <a:chOff x="0" y="4302125"/>
                <a:chExt cx="9144000" cy="841375"/>
              </a:xfrm>
            </p:grpSpPr>
            <p:pic>
              <p:nvPicPr>
                <p:cNvPr id="15" name="Picture 2" descr="E:\ELISA\ERLANGGA LISA\2017\TEMPLATE PPT\SMP PPKN kelas X kelompok wajib\SMP PPKN kelas X kelompok wajib.png"/>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22" name="TextBox 16"/>
                <p:cNvSpPr txBox="1"/>
                <p:nvPr/>
              </p:nvSpPr>
              <p:spPr>
                <a:xfrm>
                  <a:off x="2057400" y="4732407"/>
                  <a:ext cx="5334000" cy="353943"/>
                </a:xfrm>
                <a:prstGeom prst="rect">
                  <a:avLst/>
                </a:prstGeom>
                <a:solidFill>
                  <a:srgbClr val="FFC000"/>
                </a:solidFill>
              </p:spPr>
              <p:txBody>
                <a:bodyPr wrap="square" rtlCol="0">
                  <a:spAutoFit/>
                </a:bodyPr>
                <a:lstStyle/>
                <a:p>
                  <a:r>
                    <a:rPr lang="en-US" sz="1700" b="1" dirty="0">
                      <a:solidFill>
                        <a:srgbClr val="002060"/>
                      </a:solidFill>
                      <a:latin typeface="Arial" pitchFamily="34" charset="0"/>
                      <a:cs typeface="Arial" pitchFamily="34" charset="0"/>
                    </a:rPr>
                    <a:t>IPS EKONOMI </a:t>
                  </a:r>
                </a:p>
              </p:txBody>
            </p:sp>
          </p:grpSp>
          <p:pic>
            <p:nvPicPr>
              <p:cNvPr id="14" name="Picture 13" descr="A picture containing text&#10;&#10;Description automatically generated">
                <a:extLst>
                  <a:ext uri="{FF2B5EF4-FFF2-40B4-BE49-F238E27FC236}">
                    <a16:creationId xmlns:a16="http://schemas.microsoft.com/office/drawing/2014/main" id="{D65625EF-D92B-4D38-A026-7B2925F9C466}"/>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12" name="Rectangle 11"/>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20" name="TextBox 19">
            <a:extLst>
              <a:ext uri="{FF2B5EF4-FFF2-40B4-BE49-F238E27FC236}">
                <a16:creationId xmlns:a16="http://schemas.microsoft.com/office/drawing/2014/main" id="{5B253B1B-5BD2-4FB6-BFDE-C51D0E6894E1}"/>
              </a:ext>
            </a:extLst>
          </p:cNvPr>
          <p:cNvSpPr txBox="1"/>
          <p:nvPr/>
        </p:nvSpPr>
        <p:spPr>
          <a:xfrm>
            <a:off x="76200" y="571715"/>
            <a:ext cx="3810000" cy="369332"/>
          </a:xfrm>
          <a:prstGeom prst="rect">
            <a:avLst/>
          </a:prstGeom>
          <a:noFill/>
          <a:ln>
            <a:noFill/>
          </a:ln>
        </p:spPr>
        <p:style>
          <a:lnRef idx="1">
            <a:schemeClr val="accent6"/>
          </a:lnRef>
          <a:fillRef idx="2">
            <a:schemeClr val="accent6"/>
          </a:fillRef>
          <a:effectRef idx="1">
            <a:schemeClr val="accent6"/>
          </a:effectRef>
          <a:fontRef idx="minor">
            <a:schemeClr val="dk1"/>
          </a:fontRef>
        </p:style>
        <p:txBody>
          <a:bodyPr wrap="square">
            <a:spAutoFit/>
          </a:bodyPr>
          <a:lstStyle/>
          <a:p>
            <a:r>
              <a:rPr lang="en-US" dirty="0">
                <a:solidFill>
                  <a:schemeClr val="tx1"/>
                </a:solidFill>
              </a:rPr>
              <a:t>2. </a:t>
            </a:r>
            <a:r>
              <a:rPr lang="en-US" dirty="0" err="1">
                <a:solidFill>
                  <a:schemeClr val="tx1"/>
                </a:solidFill>
              </a:rPr>
              <a:t>Industri</a:t>
            </a:r>
            <a:r>
              <a:rPr lang="en-US" dirty="0">
                <a:solidFill>
                  <a:schemeClr val="tx1"/>
                </a:solidFill>
              </a:rPr>
              <a:t> </a:t>
            </a:r>
            <a:r>
              <a:rPr lang="en-US" dirty="0" err="1">
                <a:solidFill>
                  <a:schemeClr val="tx1"/>
                </a:solidFill>
              </a:rPr>
              <a:t>Keuangan</a:t>
            </a:r>
            <a:r>
              <a:rPr lang="en-US" dirty="0">
                <a:solidFill>
                  <a:schemeClr val="tx1"/>
                </a:solidFill>
              </a:rPr>
              <a:t> Non-Bank (IKNB)</a:t>
            </a:r>
          </a:p>
        </p:txBody>
      </p:sp>
      <p:sp>
        <p:nvSpPr>
          <p:cNvPr id="23" name="TextBox 22">
            <a:extLst>
              <a:ext uri="{FF2B5EF4-FFF2-40B4-BE49-F238E27FC236}">
                <a16:creationId xmlns:a16="http://schemas.microsoft.com/office/drawing/2014/main" id="{9AF27784-12F5-4B70-9A4B-3AF1D42DD2F9}"/>
              </a:ext>
            </a:extLst>
          </p:cNvPr>
          <p:cNvSpPr txBox="1"/>
          <p:nvPr/>
        </p:nvSpPr>
        <p:spPr>
          <a:xfrm>
            <a:off x="152400" y="977596"/>
            <a:ext cx="2438400" cy="584775"/>
          </a:xfrm>
          <a:prstGeom prst="rect">
            <a:avLst/>
          </a:prstGeom>
          <a:noFill/>
        </p:spPr>
        <p:txBody>
          <a:bodyPr wrap="square">
            <a:spAutoFit/>
          </a:bodyPr>
          <a:lstStyle/>
          <a:p>
            <a:r>
              <a:rPr lang="fi-FI" sz="1600" b="1" dirty="0"/>
              <a:t>a. Asuransi</a:t>
            </a:r>
          </a:p>
          <a:p>
            <a:r>
              <a:rPr lang="fi-FI" sz="1600" dirty="0"/>
              <a:t>   3) Peran Asuransi </a:t>
            </a:r>
            <a:endParaRPr lang="en-US" sz="1600" dirty="0"/>
          </a:p>
        </p:txBody>
      </p:sp>
      <p:graphicFrame>
        <p:nvGraphicFramePr>
          <p:cNvPr id="2" name="Diagram 1">
            <a:extLst>
              <a:ext uri="{FF2B5EF4-FFF2-40B4-BE49-F238E27FC236}">
                <a16:creationId xmlns:a16="http://schemas.microsoft.com/office/drawing/2014/main" id="{A0A5A10C-C21D-4C25-8E55-D85E4238A804}"/>
              </a:ext>
            </a:extLst>
          </p:cNvPr>
          <p:cNvGraphicFramePr/>
          <p:nvPr>
            <p:extLst>
              <p:ext uri="{D42A27DB-BD31-4B8C-83A1-F6EECF244321}">
                <p14:modId xmlns:p14="http://schemas.microsoft.com/office/powerpoint/2010/main" val="2801121505"/>
              </p:ext>
            </p:extLst>
          </p:nvPr>
        </p:nvGraphicFramePr>
        <p:xfrm>
          <a:off x="692074" y="196078"/>
          <a:ext cx="5860232" cy="3799327"/>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16" name="TextBox 15">
            <a:extLst>
              <a:ext uri="{FF2B5EF4-FFF2-40B4-BE49-F238E27FC236}">
                <a16:creationId xmlns:a16="http://schemas.microsoft.com/office/drawing/2014/main" id="{C3D73059-0902-4FDF-A76E-49EB2A3C4E07}"/>
              </a:ext>
            </a:extLst>
          </p:cNvPr>
          <p:cNvSpPr txBox="1"/>
          <p:nvPr/>
        </p:nvSpPr>
        <p:spPr>
          <a:xfrm>
            <a:off x="288664" y="2704260"/>
            <a:ext cx="4604272" cy="338554"/>
          </a:xfrm>
          <a:prstGeom prst="rect">
            <a:avLst/>
          </a:prstGeom>
          <a:noFill/>
        </p:spPr>
        <p:txBody>
          <a:bodyPr wrap="square">
            <a:spAutoFit/>
          </a:bodyPr>
          <a:lstStyle/>
          <a:p>
            <a:r>
              <a:rPr lang="en-US" sz="1600" dirty="0"/>
              <a:t>4) </a:t>
            </a:r>
            <a:r>
              <a:rPr lang="en-US" sz="1600" dirty="0" err="1"/>
              <a:t>Jenis</a:t>
            </a:r>
            <a:r>
              <a:rPr lang="en-US" sz="1600" dirty="0"/>
              <a:t> </a:t>
            </a:r>
            <a:r>
              <a:rPr lang="en-US" sz="1600" dirty="0" err="1"/>
              <a:t>Asuransi</a:t>
            </a:r>
            <a:endParaRPr lang="en-US" sz="1600" dirty="0"/>
          </a:p>
        </p:txBody>
      </p:sp>
      <p:sp>
        <p:nvSpPr>
          <p:cNvPr id="18" name="TextBox 17">
            <a:extLst>
              <a:ext uri="{FF2B5EF4-FFF2-40B4-BE49-F238E27FC236}">
                <a16:creationId xmlns:a16="http://schemas.microsoft.com/office/drawing/2014/main" id="{B78CE003-EFFC-46D2-98B5-3D8C6AC06A61}"/>
              </a:ext>
            </a:extLst>
          </p:cNvPr>
          <p:cNvSpPr txBox="1"/>
          <p:nvPr/>
        </p:nvSpPr>
        <p:spPr>
          <a:xfrm>
            <a:off x="508298" y="3042814"/>
            <a:ext cx="4604272" cy="338554"/>
          </a:xfrm>
          <a:prstGeom prst="rect">
            <a:avLst/>
          </a:prstGeom>
          <a:noFill/>
        </p:spPr>
        <p:txBody>
          <a:bodyPr wrap="square">
            <a:spAutoFit/>
          </a:bodyPr>
          <a:lstStyle/>
          <a:p>
            <a:r>
              <a:rPr lang="en-US" sz="1600" dirty="0"/>
              <a:t>a) Dari </a:t>
            </a:r>
            <a:r>
              <a:rPr lang="en-US" sz="1600" dirty="0" err="1"/>
              <a:t>segi</a:t>
            </a:r>
            <a:r>
              <a:rPr lang="en-US" sz="1600" dirty="0"/>
              <a:t> </a:t>
            </a:r>
            <a:r>
              <a:rPr lang="en-US" sz="1600" dirty="0" err="1"/>
              <a:t>sifatnya</a:t>
            </a:r>
            <a:r>
              <a:rPr lang="en-US" sz="1600" dirty="0"/>
              <a:t>, </a:t>
            </a:r>
          </a:p>
        </p:txBody>
      </p:sp>
      <p:graphicFrame>
        <p:nvGraphicFramePr>
          <p:cNvPr id="5" name="Diagram 4">
            <a:extLst>
              <a:ext uri="{FF2B5EF4-FFF2-40B4-BE49-F238E27FC236}">
                <a16:creationId xmlns:a16="http://schemas.microsoft.com/office/drawing/2014/main" id="{3F935765-5098-47F2-BBC0-3FD54DC215FA}"/>
              </a:ext>
            </a:extLst>
          </p:cNvPr>
          <p:cNvGraphicFramePr/>
          <p:nvPr>
            <p:extLst>
              <p:ext uri="{D42A27DB-BD31-4B8C-83A1-F6EECF244321}">
                <p14:modId xmlns:p14="http://schemas.microsoft.com/office/powerpoint/2010/main" val="270678407"/>
              </p:ext>
            </p:extLst>
          </p:nvPr>
        </p:nvGraphicFramePr>
        <p:xfrm>
          <a:off x="776340" y="2873537"/>
          <a:ext cx="3840482" cy="2086733"/>
        </p:xfrm>
        <a:graphic>
          <a:graphicData uri="http://schemas.openxmlformats.org/drawingml/2006/diagram">
            <dgm:relIds xmlns:dgm="http://schemas.openxmlformats.org/drawingml/2006/diagram" xmlns:r="http://schemas.openxmlformats.org/officeDocument/2006/relationships" r:dm="rId11" r:lo="rId12" r:qs="rId13" r:cs="rId14"/>
          </a:graphicData>
        </a:graphic>
      </p:graphicFrame>
    </p:spTree>
    <p:extLst>
      <p:ext uri="{BB962C8B-B14F-4D97-AF65-F5344CB8AC3E}">
        <p14:creationId xmlns:p14="http://schemas.microsoft.com/office/powerpoint/2010/main" val="240924511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graphicEl>
                                              <a:dgm id="{63647542-9E99-4D89-8918-B32D98FE31BD}"/>
                                            </p:graphicEl>
                                          </p:spTgt>
                                        </p:tgtEl>
                                        <p:attrNameLst>
                                          <p:attrName>style.visibility</p:attrName>
                                        </p:attrNameLst>
                                      </p:cBhvr>
                                      <p:to>
                                        <p:strVal val="visible"/>
                                      </p:to>
                                    </p:set>
                                    <p:animEffect transition="in" filter="fade">
                                      <p:cBhvr>
                                        <p:cTn id="7" dur="1000"/>
                                        <p:tgtEl>
                                          <p:spTgt spid="2">
                                            <p:graphicEl>
                                              <a:dgm id="{63647542-9E99-4D89-8918-B32D98FE31BD}"/>
                                            </p:graphicEl>
                                          </p:spTgt>
                                        </p:tgtEl>
                                      </p:cBhvr>
                                    </p:animEffect>
                                    <p:anim calcmode="lin" valueType="num">
                                      <p:cBhvr>
                                        <p:cTn id="8" dur="1000" fill="hold"/>
                                        <p:tgtEl>
                                          <p:spTgt spid="2">
                                            <p:graphicEl>
                                              <a:dgm id="{63647542-9E99-4D89-8918-B32D98FE31BD}"/>
                                            </p:graphicEl>
                                          </p:spTgt>
                                        </p:tgtEl>
                                        <p:attrNameLst>
                                          <p:attrName>ppt_x</p:attrName>
                                        </p:attrNameLst>
                                      </p:cBhvr>
                                      <p:tavLst>
                                        <p:tav tm="0">
                                          <p:val>
                                            <p:strVal val="#ppt_x"/>
                                          </p:val>
                                        </p:tav>
                                        <p:tav tm="100000">
                                          <p:val>
                                            <p:strVal val="#ppt_x"/>
                                          </p:val>
                                        </p:tav>
                                      </p:tavLst>
                                    </p:anim>
                                    <p:anim calcmode="lin" valueType="num">
                                      <p:cBhvr>
                                        <p:cTn id="9" dur="1000" fill="hold"/>
                                        <p:tgtEl>
                                          <p:spTgt spid="2">
                                            <p:graphicEl>
                                              <a:dgm id="{63647542-9E99-4D89-8918-B32D98FE31BD}"/>
                                            </p:graphic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graphicEl>
                                              <a:dgm id="{D3B9B3F9-7365-4A2E-93CE-E5A55C58AFEC}"/>
                                            </p:graphicEl>
                                          </p:spTgt>
                                        </p:tgtEl>
                                        <p:attrNameLst>
                                          <p:attrName>style.visibility</p:attrName>
                                        </p:attrNameLst>
                                      </p:cBhvr>
                                      <p:to>
                                        <p:strVal val="visible"/>
                                      </p:to>
                                    </p:set>
                                    <p:animEffect transition="in" filter="fade">
                                      <p:cBhvr>
                                        <p:cTn id="14" dur="1000"/>
                                        <p:tgtEl>
                                          <p:spTgt spid="2">
                                            <p:graphicEl>
                                              <a:dgm id="{D3B9B3F9-7365-4A2E-93CE-E5A55C58AFEC}"/>
                                            </p:graphicEl>
                                          </p:spTgt>
                                        </p:tgtEl>
                                      </p:cBhvr>
                                    </p:animEffect>
                                    <p:anim calcmode="lin" valueType="num">
                                      <p:cBhvr>
                                        <p:cTn id="15" dur="1000" fill="hold"/>
                                        <p:tgtEl>
                                          <p:spTgt spid="2">
                                            <p:graphicEl>
                                              <a:dgm id="{D3B9B3F9-7365-4A2E-93CE-E5A55C58AFEC}"/>
                                            </p:graphicEl>
                                          </p:spTgt>
                                        </p:tgtEl>
                                        <p:attrNameLst>
                                          <p:attrName>ppt_x</p:attrName>
                                        </p:attrNameLst>
                                      </p:cBhvr>
                                      <p:tavLst>
                                        <p:tav tm="0">
                                          <p:val>
                                            <p:strVal val="#ppt_x"/>
                                          </p:val>
                                        </p:tav>
                                        <p:tav tm="100000">
                                          <p:val>
                                            <p:strVal val="#ppt_x"/>
                                          </p:val>
                                        </p:tav>
                                      </p:tavLst>
                                    </p:anim>
                                    <p:anim calcmode="lin" valueType="num">
                                      <p:cBhvr>
                                        <p:cTn id="16" dur="1000" fill="hold"/>
                                        <p:tgtEl>
                                          <p:spTgt spid="2">
                                            <p:graphicEl>
                                              <a:dgm id="{D3B9B3F9-7365-4A2E-93CE-E5A55C58AFEC}"/>
                                            </p:graphicEl>
                                          </p:spTgt>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2">
                                            <p:graphicEl>
                                              <a:dgm id="{CA380427-632F-4F77-9E34-33DDDABE7A70}"/>
                                            </p:graphicEl>
                                          </p:spTgt>
                                        </p:tgtEl>
                                        <p:attrNameLst>
                                          <p:attrName>style.visibility</p:attrName>
                                        </p:attrNameLst>
                                      </p:cBhvr>
                                      <p:to>
                                        <p:strVal val="visible"/>
                                      </p:to>
                                    </p:set>
                                    <p:animEffect transition="in" filter="fade">
                                      <p:cBhvr>
                                        <p:cTn id="19" dur="1000"/>
                                        <p:tgtEl>
                                          <p:spTgt spid="2">
                                            <p:graphicEl>
                                              <a:dgm id="{CA380427-632F-4F77-9E34-33DDDABE7A70}"/>
                                            </p:graphicEl>
                                          </p:spTgt>
                                        </p:tgtEl>
                                      </p:cBhvr>
                                    </p:animEffect>
                                    <p:anim calcmode="lin" valueType="num">
                                      <p:cBhvr>
                                        <p:cTn id="20" dur="1000" fill="hold"/>
                                        <p:tgtEl>
                                          <p:spTgt spid="2">
                                            <p:graphicEl>
                                              <a:dgm id="{CA380427-632F-4F77-9E34-33DDDABE7A70}"/>
                                            </p:graphicEl>
                                          </p:spTgt>
                                        </p:tgtEl>
                                        <p:attrNameLst>
                                          <p:attrName>ppt_x</p:attrName>
                                        </p:attrNameLst>
                                      </p:cBhvr>
                                      <p:tavLst>
                                        <p:tav tm="0">
                                          <p:val>
                                            <p:strVal val="#ppt_x"/>
                                          </p:val>
                                        </p:tav>
                                        <p:tav tm="100000">
                                          <p:val>
                                            <p:strVal val="#ppt_x"/>
                                          </p:val>
                                        </p:tav>
                                      </p:tavLst>
                                    </p:anim>
                                    <p:anim calcmode="lin" valueType="num">
                                      <p:cBhvr>
                                        <p:cTn id="21" dur="1000" fill="hold"/>
                                        <p:tgtEl>
                                          <p:spTgt spid="2">
                                            <p:graphicEl>
                                              <a:dgm id="{CA380427-632F-4F77-9E34-33DDDABE7A70}"/>
                                            </p:graphic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2">
                                            <p:graphicEl>
                                              <a:dgm id="{78FCB68D-017F-4AE5-A152-504F1657E391}"/>
                                            </p:graphicEl>
                                          </p:spTgt>
                                        </p:tgtEl>
                                        <p:attrNameLst>
                                          <p:attrName>style.visibility</p:attrName>
                                        </p:attrNameLst>
                                      </p:cBhvr>
                                      <p:to>
                                        <p:strVal val="visible"/>
                                      </p:to>
                                    </p:set>
                                    <p:animEffect transition="in" filter="fade">
                                      <p:cBhvr>
                                        <p:cTn id="26" dur="1000"/>
                                        <p:tgtEl>
                                          <p:spTgt spid="2">
                                            <p:graphicEl>
                                              <a:dgm id="{78FCB68D-017F-4AE5-A152-504F1657E391}"/>
                                            </p:graphicEl>
                                          </p:spTgt>
                                        </p:tgtEl>
                                      </p:cBhvr>
                                    </p:animEffect>
                                    <p:anim calcmode="lin" valueType="num">
                                      <p:cBhvr>
                                        <p:cTn id="27" dur="1000" fill="hold"/>
                                        <p:tgtEl>
                                          <p:spTgt spid="2">
                                            <p:graphicEl>
                                              <a:dgm id="{78FCB68D-017F-4AE5-A152-504F1657E391}"/>
                                            </p:graphicEl>
                                          </p:spTgt>
                                        </p:tgtEl>
                                        <p:attrNameLst>
                                          <p:attrName>ppt_x</p:attrName>
                                        </p:attrNameLst>
                                      </p:cBhvr>
                                      <p:tavLst>
                                        <p:tav tm="0">
                                          <p:val>
                                            <p:strVal val="#ppt_x"/>
                                          </p:val>
                                        </p:tav>
                                        <p:tav tm="100000">
                                          <p:val>
                                            <p:strVal val="#ppt_x"/>
                                          </p:val>
                                        </p:tav>
                                      </p:tavLst>
                                    </p:anim>
                                    <p:anim calcmode="lin" valueType="num">
                                      <p:cBhvr>
                                        <p:cTn id="28" dur="1000" fill="hold"/>
                                        <p:tgtEl>
                                          <p:spTgt spid="2">
                                            <p:graphicEl>
                                              <a:dgm id="{78FCB68D-017F-4AE5-A152-504F1657E391}"/>
                                            </p:graphicEl>
                                          </p:spTgt>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2">
                                            <p:graphicEl>
                                              <a:dgm id="{FE0F4C48-D48D-4477-9DB7-B6574C9BF405}"/>
                                            </p:graphicEl>
                                          </p:spTgt>
                                        </p:tgtEl>
                                        <p:attrNameLst>
                                          <p:attrName>style.visibility</p:attrName>
                                        </p:attrNameLst>
                                      </p:cBhvr>
                                      <p:to>
                                        <p:strVal val="visible"/>
                                      </p:to>
                                    </p:set>
                                    <p:animEffect transition="in" filter="fade">
                                      <p:cBhvr>
                                        <p:cTn id="31" dur="1000"/>
                                        <p:tgtEl>
                                          <p:spTgt spid="2">
                                            <p:graphicEl>
                                              <a:dgm id="{FE0F4C48-D48D-4477-9DB7-B6574C9BF405}"/>
                                            </p:graphicEl>
                                          </p:spTgt>
                                        </p:tgtEl>
                                      </p:cBhvr>
                                    </p:animEffect>
                                    <p:anim calcmode="lin" valueType="num">
                                      <p:cBhvr>
                                        <p:cTn id="32" dur="1000" fill="hold"/>
                                        <p:tgtEl>
                                          <p:spTgt spid="2">
                                            <p:graphicEl>
                                              <a:dgm id="{FE0F4C48-D48D-4477-9DB7-B6574C9BF405}"/>
                                            </p:graphicEl>
                                          </p:spTgt>
                                        </p:tgtEl>
                                        <p:attrNameLst>
                                          <p:attrName>ppt_x</p:attrName>
                                        </p:attrNameLst>
                                      </p:cBhvr>
                                      <p:tavLst>
                                        <p:tav tm="0">
                                          <p:val>
                                            <p:strVal val="#ppt_x"/>
                                          </p:val>
                                        </p:tav>
                                        <p:tav tm="100000">
                                          <p:val>
                                            <p:strVal val="#ppt_x"/>
                                          </p:val>
                                        </p:tav>
                                      </p:tavLst>
                                    </p:anim>
                                    <p:anim calcmode="lin" valueType="num">
                                      <p:cBhvr>
                                        <p:cTn id="33" dur="1000" fill="hold"/>
                                        <p:tgtEl>
                                          <p:spTgt spid="2">
                                            <p:graphicEl>
                                              <a:dgm id="{FE0F4C48-D48D-4477-9DB7-B6574C9BF405}"/>
                                            </p:graphicEl>
                                          </p:spTgt>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5">
                                            <p:graphicEl>
                                              <a:dgm id="{B7E08EF7-6073-4D8D-A5C6-50904A222489}"/>
                                            </p:graphicEl>
                                          </p:spTgt>
                                        </p:tgtEl>
                                        <p:attrNameLst>
                                          <p:attrName>style.visibility</p:attrName>
                                        </p:attrNameLst>
                                      </p:cBhvr>
                                      <p:to>
                                        <p:strVal val="visible"/>
                                      </p:to>
                                    </p:set>
                                    <p:animEffect transition="in" filter="fade">
                                      <p:cBhvr>
                                        <p:cTn id="38" dur="1000"/>
                                        <p:tgtEl>
                                          <p:spTgt spid="5">
                                            <p:graphicEl>
                                              <a:dgm id="{B7E08EF7-6073-4D8D-A5C6-50904A222489}"/>
                                            </p:graphicEl>
                                          </p:spTgt>
                                        </p:tgtEl>
                                      </p:cBhvr>
                                    </p:animEffect>
                                    <p:anim calcmode="lin" valueType="num">
                                      <p:cBhvr>
                                        <p:cTn id="39" dur="1000" fill="hold"/>
                                        <p:tgtEl>
                                          <p:spTgt spid="5">
                                            <p:graphicEl>
                                              <a:dgm id="{B7E08EF7-6073-4D8D-A5C6-50904A222489}"/>
                                            </p:graphicEl>
                                          </p:spTgt>
                                        </p:tgtEl>
                                        <p:attrNameLst>
                                          <p:attrName>ppt_x</p:attrName>
                                        </p:attrNameLst>
                                      </p:cBhvr>
                                      <p:tavLst>
                                        <p:tav tm="0">
                                          <p:val>
                                            <p:strVal val="#ppt_x"/>
                                          </p:val>
                                        </p:tav>
                                        <p:tav tm="100000">
                                          <p:val>
                                            <p:strVal val="#ppt_x"/>
                                          </p:val>
                                        </p:tav>
                                      </p:tavLst>
                                    </p:anim>
                                    <p:anim calcmode="lin" valueType="num">
                                      <p:cBhvr>
                                        <p:cTn id="40" dur="1000" fill="hold"/>
                                        <p:tgtEl>
                                          <p:spTgt spid="5">
                                            <p:graphicEl>
                                              <a:dgm id="{B7E08EF7-6073-4D8D-A5C6-50904A222489}"/>
                                            </p:graphicEl>
                                          </p:spTgt>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5">
                                            <p:graphicEl>
                                              <a:dgm id="{C0692D89-B767-41F4-9CB7-C353A122F8ED}"/>
                                            </p:graphicEl>
                                          </p:spTgt>
                                        </p:tgtEl>
                                        <p:attrNameLst>
                                          <p:attrName>style.visibility</p:attrName>
                                        </p:attrNameLst>
                                      </p:cBhvr>
                                      <p:to>
                                        <p:strVal val="visible"/>
                                      </p:to>
                                    </p:set>
                                    <p:animEffect transition="in" filter="fade">
                                      <p:cBhvr>
                                        <p:cTn id="45" dur="1000"/>
                                        <p:tgtEl>
                                          <p:spTgt spid="5">
                                            <p:graphicEl>
                                              <a:dgm id="{C0692D89-B767-41F4-9CB7-C353A122F8ED}"/>
                                            </p:graphicEl>
                                          </p:spTgt>
                                        </p:tgtEl>
                                      </p:cBhvr>
                                    </p:animEffect>
                                    <p:anim calcmode="lin" valueType="num">
                                      <p:cBhvr>
                                        <p:cTn id="46" dur="1000" fill="hold"/>
                                        <p:tgtEl>
                                          <p:spTgt spid="5">
                                            <p:graphicEl>
                                              <a:dgm id="{C0692D89-B767-41F4-9CB7-C353A122F8ED}"/>
                                            </p:graphicEl>
                                          </p:spTgt>
                                        </p:tgtEl>
                                        <p:attrNameLst>
                                          <p:attrName>ppt_x</p:attrName>
                                        </p:attrNameLst>
                                      </p:cBhvr>
                                      <p:tavLst>
                                        <p:tav tm="0">
                                          <p:val>
                                            <p:strVal val="#ppt_x"/>
                                          </p:val>
                                        </p:tav>
                                        <p:tav tm="100000">
                                          <p:val>
                                            <p:strVal val="#ppt_x"/>
                                          </p:val>
                                        </p:tav>
                                      </p:tavLst>
                                    </p:anim>
                                    <p:anim calcmode="lin" valueType="num">
                                      <p:cBhvr>
                                        <p:cTn id="47" dur="1000" fill="hold"/>
                                        <p:tgtEl>
                                          <p:spTgt spid="5">
                                            <p:graphicEl>
                                              <a:dgm id="{C0692D89-B767-41F4-9CB7-C353A122F8ED}"/>
                                            </p:graphicEl>
                                          </p:spTgt>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5">
                                            <p:graphicEl>
                                              <a:dgm id="{441A991C-26FB-4D65-9DA3-02612E7399D3}"/>
                                            </p:graphicEl>
                                          </p:spTgt>
                                        </p:tgtEl>
                                        <p:attrNameLst>
                                          <p:attrName>style.visibility</p:attrName>
                                        </p:attrNameLst>
                                      </p:cBhvr>
                                      <p:to>
                                        <p:strVal val="visible"/>
                                      </p:to>
                                    </p:set>
                                    <p:animEffect transition="in" filter="fade">
                                      <p:cBhvr>
                                        <p:cTn id="50" dur="1000"/>
                                        <p:tgtEl>
                                          <p:spTgt spid="5">
                                            <p:graphicEl>
                                              <a:dgm id="{441A991C-26FB-4D65-9DA3-02612E7399D3}"/>
                                            </p:graphicEl>
                                          </p:spTgt>
                                        </p:tgtEl>
                                      </p:cBhvr>
                                    </p:animEffect>
                                    <p:anim calcmode="lin" valueType="num">
                                      <p:cBhvr>
                                        <p:cTn id="51" dur="1000" fill="hold"/>
                                        <p:tgtEl>
                                          <p:spTgt spid="5">
                                            <p:graphicEl>
                                              <a:dgm id="{441A991C-26FB-4D65-9DA3-02612E7399D3}"/>
                                            </p:graphicEl>
                                          </p:spTgt>
                                        </p:tgtEl>
                                        <p:attrNameLst>
                                          <p:attrName>ppt_x</p:attrName>
                                        </p:attrNameLst>
                                      </p:cBhvr>
                                      <p:tavLst>
                                        <p:tav tm="0">
                                          <p:val>
                                            <p:strVal val="#ppt_x"/>
                                          </p:val>
                                        </p:tav>
                                        <p:tav tm="100000">
                                          <p:val>
                                            <p:strVal val="#ppt_x"/>
                                          </p:val>
                                        </p:tav>
                                      </p:tavLst>
                                    </p:anim>
                                    <p:anim calcmode="lin" valueType="num">
                                      <p:cBhvr>
                                        <p:cTn id="52" dur="1000" fill="hold"/>
                                        <p:tgtEl>
                                          <p:spTgt spid="5">
                                            <p:graphicEl>
                                              <a:dgm id="{441A991C-26FB-4D65-9DA3-02612E7399D3}"/>
                                            </p:graphicEl>
                                          </p:spTgt>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grpId="0" nodeType="clickEffect">
                                  <p:stCondLst>
                                    <p:cond delay="0"/>
                                  </p:stCondLst>
                                  <p:childTnLst>
                                    <p:set>
                                      <p:cBhvr>
                                        <p:cTn id="56" dur="1" fill="hold">
                                          <p:stCondLst>
                                            <p:cond delay="0"/>
                                          </p:stCondLst>
                                        </p:cTn>
                                        <p:tgtEl>
                                          <p:spTgt spid="5">
                                            <p:graphicEl>
                                              <a:dgm id="{2A08E37B-7CB0-46CB-B9EA-1F9C5DBE68CC}"/>
                                            </p:graphicEl>
                                          </p:spTgt>
                                        </p:tgtEl>
                                        <p:attrNameLst>
                                          <p:attrName>style.visibility</p:attrName>
                                        </p:attrNameLst>
                                      </p:cBhvr>
                                      <p:to>
                                        <p:strVal val="visible"/>
                                      </p:to>
                                    </p:set>
                                    <p:animEffect transition="in" filter="fade">
                                      <p:cBhvr>
                                        <p:cTn id="57" dur="1000"/>
                                        <p:tgtEl>
                                          <p:spTgt spid="5">
                                            <p:graphicEl>
                                              <a:dgm id="{2A08E37B-7CB0-46CB-B9EA-1F9C5DBE68CC}"/>
                                            </p:graphicEl>
                                          </p:spTgt>
                                        </p:tgtEl>
                                      </p:cBhvr>
                                    </p:animEffect>
                                    <p:anim calcmode="lin" valueType="num">
                                      <p:cBhvr>
                                        <p:cTn id="58" dur="1000" fill="hold"/>
                                        <p:tgtEl>
                                          <p:spTgt spid="5">
                                            <p:graphicEl>
                                              <a:dgm id="{2A08E37B-7CB0-46CB-B9EA-1F9C5DBE68CC}"/>
                                            </p:graphicEl>
                                          </p:spTgt>
                                        </p:tgtEl>
                                        <p:attrNameLst>
                                          <p:attrName>ppt_x</p:attrName>
                                        </p:attrNameLst>
                                      </p:cBhvr>
                                      <p:tavLst>
                                        <p:tav tm="0">
                                          <p:val>
                                            <p:strVal val="#ppt_x"/>
                                          </p:val>
                                        </p:tav>
                                        <p:tav tm="100000">
                                          <p:val>
                                            <p:strVal val="#ppt_x"/>
                                          </p:val>
                                        </p:tav>
                                      </p:tavLst>
                                    </p:anim>
                                    <p:anim calcmode="lin" valueType="num">
                                      <p:cBhvr>
                                        <p:cTn id="59" dur="1000" fill="hold"/>
                                        <p:tgtEl>
                                          <p:spTgt spid="5">
                                            <p:graphicEl>
                                              <a:dgm id="{2A08E37B-7CB0-46CB-B9EA-1F9C5DBE68CC}"/>
                                            </p:graphicEl>
                                          </p:spTgt>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5">
                                            <p:graphicEl>
                                              <a:dgm id="{0837B802-CACA-4ABB-AA20-2CB616C320C5}"/>
                                            </p:graphicEl>
                                          </p:spTgt>
                                        </p:tgtEl>
                                        <p:attrNameLst>
                                          <p:attrName>style.visibility</p:attrName>
                                        </p:attrNameLst>
                                      </p:cBhvr>
                                      <p:to>
                                        <p:strVal val="visible"/>
                                      </p:to>
                                    </p:set>
                                    <p:animEffect transition="in" filter="fade">
                                      <p:cBhvr>
                                        <p:cTn id="62" dur="1000"/>
                                        <p:tgtEl>
                                          <p:spTgt spid="5">
                                            <p:graphicEl>
                                              <a:dgm id="{0837B802-CACA-4ABB-AA20-2CB616C320C5}"/>
                                            </p:graphicEl>
                                          </p:spTgt>
                                        </p:tgtEl>
                                      </p:cBhvr>
                                    </p:animEffect>
                                    <p:anim calcmode="lin" valueType="num">
                                      <p:cBhvr>
                                        <p:cTn id="63" dur="1000" fill="hold"/>
                                        <p:tgtEl>
                                          <p:spTgt spid="5">
                                            <p:graphicEl>
                                              <a:dgm id="{0837B802-CACA-4ABB-AA20-2CB616C320C5}"/>
                                            </p:graphicEl>
                                          </p:spTgt>
                                        </p:tgtEl>
                                        <p:attrNameLst>
                                          <p:attrName>ppt_x</p:attrName>
                                        </p:attrNameLst>
                                      </p:cBhvr>
                                      <p:tavLst>
                                        <p:tav tm="0">
                                          <p:val>
                                            <p:strVal val="#ppt_x"/>
                                          </p:val>
                                        </p:tav>
                                        <p:tav tm="100000">
                                          <p:val>
                                            <p:strVal val="#ppt_x"/>
                                          </p:val>
                                        </p:tav>
                                      </p:tavLst>
                                    </p:anim>
                                    <p:anim calcmode="lin" valueType="num">
                                      <p:cBhvr>
                                        <p:cTn id="64" dur="1000" fill="hold"/>
                                        <p:tgtEl>
                                          <p:spTgt spid="5">
                                            <p:graphicEl>
                                              <a:dgm id="{0837B802-CACA-4ABB-AA20-2CB616C320C5}"/>
                                            </p:graphic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Sub>
          <a:bldDgm bld="one"/>
        </p:bldSub>
      </p:bldGraphic>
      <p:bldGraphic spid="5" grpId="0">
        <p:bldSub>
          <a:bldDgm bld="one"/>
        </p:bldSub>
      </p:bldGraphic>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34"/>
          <p:cNvSpPr txBox="1"/>
          <p:nvPr/>
        </p:nvSpPr>
        <p:spPr>
          <a:xfrm>
            <a:off x="0" y="133350"/>
            <a:ext cx="9143999" cy="401816"/>
          </a:xfrm>
          <a:prstGeom prst="rect">
            <a:avLst/>
          </a:prstGeom>
          <a:solidFill>
            <a:srgbClr val="2C987E"/>
          </a:solidFill>
          <a:ln>
            <a:noFill/>
          </a:ln>
        </p:spPr>
        <p:style>
          <a:lnRef idx="2">
            <a:schemeClr val="accent5">
              <a:shade val="50000"/>
            </a:schemeClr>
          </a:lnRef>
          <a:fillRef idx="1">
            <a:schemeClr val="accent5"/>
          </a:fillRef>
          <a:effectRef idx="0">
            <a:schemeClr val="accent5"/>
          </a:effectRef>
          <a:fontRef idx="minor">
            <a:schemeClr val="lt1"/>
          </a:fontRef>
        </p:style>
        <p:txBody>
          <a:bodyPr wrap="square" lIns="93128" tIns="46565" rIns="93128" bIns="46565" rtlCol="0">
            <a:spAutoFit/>
          </a:bodyPr>
          <a:lstStyle/>
          <a:p>
            <a:pPr marL="0" lvl="1">
              <a:tabLst>
                <a:tab pos="692185" algn="l"/>
              </a:tabLst>
            </a:pPr>
            <a:r>
              <a:rPr lang="en-US" sz="2000" b="1" dirty="0">
                <a:solidFill>
                  <a:schemeClr val="bg1"/>
                </a:solidFill>
                <a:latin typeface="Candara" pitchFamily="34" charset="0"/>
              </a:rPr>
              <a:t>B. Lembaga </a:t>
            </a:r>
            <a:r>
              <a:rPr lang="en-US" sz="2000" b="1" dirty="0" err="1">
                <a:solidFill>
                  <a:schemeClr val="bg1"/>
                </a:solidFill>
                <a:latin typeface="Candara" pitchFamily="34" charset="0"/>
              </a:rPr>
              <a:t>Keuangan</a:t>
            </a:r>
            <a:r>
              <a:rPr lang="en-US" sz="2000" b="1" dirty="0">
                <a:solidFill>
                  <a:schemeClr val="bg1"/>
                </a:solidFill>
                <a:latin typeface="Candara" pitchFamily="34" charset="0"/>
              </a:rPr>
              <a:t> </a:t>
            </a:r>
          </a:p>
        </p:txBody>
      </p:sp>
      <p:grpSp>
        <p:nvGrpSpPr>
          <p:cNvPr id="9" name="Group 8"/>
          <p:cNvGrpSpPr/>
          <p:nvPr/>
        </p:nvGrpSpPr>
        <p:grpSpPr>
          <a:xfrm>
            <a:off x="-1" y="4302125"/>
            <a:ext cx="9144000" cy="841375"/>
            <a:chOff x="0" y="4302125"/>
            <a:chExt cx="9144000" cy="841375"/>
          </a:xfrm>
        </p:grpSpPr>
        <p:grpSp>
          <p:nvGrpSpPr>
            <p:cNvPr id="10" name="Group 9"/>
            <p:cNvGrpSpPr/>
            <p:nvPr/>
          </p:nvGrpSpPr>
          <p:grpSpPr>
            <a:xfrm>
              <a:off x="0" y="4302125"/>
              <a:ext cx="9144000" cy="841375"/>
              <a:chOff x="0" y="4302125"/>
              <a:chExt cx="9144000" cy="841375"/>
            </a:xfrm>
          </p:grpSpPr>
          <p:grpSp>
            <p:nvGrpSpPr>
              <p:cNvPr id="13" name="Group 12"/>
              <p:cNvGrpSpPr/>
              <p:nvPr/>
            </p:nvGrpSpPr>
            <p:grpSpPr>
              <a:xfrm>
                <a:off x="0" y="4302125"/>
                <a:ext cx="9144000" cy="841375"/>
                <a:chOff x="0" y="4302125"/>
                <a:chExt cx="9144000" cy="841375"/>
              </a:xfrm>
            </p:grpSpPr>
            <p:pic>
              <p:nvPicPr>
                <p:cNvPr id="15" name="Picture 2" descr="E:\ELISA\ERLANGGA LISA\2017\TEMPLATE PPT\SMP PPKN kelas X kelompok wajib\SMP PPKN kelas X kelompok wajib.png"/>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22" name="TextBox 16"/>
                <p:cNvSpPr txBox="1"/>
                <p:nvPr/>
              </p:nvSpPr>
              <p:spPr>
                <a:xfrm>
                  <a:off x="2057400" y="4732407"/>
                  <a:ext cx="5334000" cy="353943"/>
                </a:xfrm>
                <a:prstGeom prst="rect">
                  <a:avLst/>
                </a:prstGeom>
                <a:solidFill>
                  <a:srgbClr val="FFC000"/>
                </a:solidFill>
              </p:spPr>
              <p:txBody>
                <a:bodyPr wrap="square" rtlCol="0">
                  <a:spAutoFit/>
                </a:bodyPr>
                <a:lstStyle/>
                <a:p>
                  <a:r>
                    <a:rPr lang="en-US" sz="1700" b="1" dirty="0">
                      <a:solidFill>
                        <a:srgbClr val="002060"/>
                      </a:solidFill>
                      <a:latin typeface="Arial" pitchFamily="34" charset="0"/>
                      <a:cs typeface="Arial" pitchFamily="34" charset="0"/>
                    </a:rPr>
                    <a:t>IPS EKONOMI </a:t>
                  </a:r>
                </a:p>
              </p:txBody>
            </p:sp>
          </p:grpSp>
          <p:pic>
            <p:nvPicPr>
              <p:cNvPr id="14" name="Picture 13" descr="A picture containing text&#10;&#10;Description automatically generated">
                <a:extLst>
                  <a:ext uri="{FF2B5EF4-FFF2-40B4-BE49-F238E27FC236}">
                    <a16:creationId xmlns:a16="http://schemas.microsoft.com/office/drawing/2014/main" id="{D65625EF-D92B-4D38-A026-7B2925F9C466}"/>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12" name="Rectangle 11"/>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20" name="TextBox 19">
            <a:extLst>
              <a:ext uri="{FF2B5EF4-FFF2-40B4-BE49-F238E27FC236}">
                <a16:creationId xmlns:a16="http://schemas.microsoft.com/office/drawing/2014/main" id="{5B253B1B-5BD2-4FB6-BFDE-C51D0E6894E1}"/>
              </a:ext>
            </a:extLst>
          </p:cNvPr>
          <p:cNvSpPr txBox="1"/>
          <p:nvPr/>
        </p:nvSpPr>
        <p:spPr>
          <a:xfrm>
            <a:off x="76200" y="571715"/>
            <a:ext cx="3810000" cy="369332"/>
          </a:xfrm>
          <a:prstGeom prst="rect">
            <a:avLst/>
          </a:prstGeom>
          <a:noFill/>
          <a:ln>
            <a:noFill/>
          </a:ln>
        </p:spPr>
        <p:style>
          <a:lnRef idx="1">
            <a:schemeClr val="accent6"/>
          </a:lnRef>
          <a:fillRef idx="2">
            <a:schemeClr val="accent6"/>
          </a:fillRef>
          <a:effectRef idx="1">
            <a:schemeClr val="accent6"/>
          </a:effectRef>
          <a:fontRef idx="minor">
            <a:schemeClr val="dk1"/>
          </a:fontRef>
        </p:style>
        <p:txBody>
          <a:bodyPr wrap="square">
            <a:spAutoFit/>
          </a:bodyPr>
          <a:lstStyle/>
          <a:p>
            <a:r>
              <a:rPr lang="en-US" dirty="0">
                <a:solidFill>
                  <a:schemeClr val="tx1"/>
                </a:solidFill>
              </a:rPr>
              <a:t>2. </a:t>
            </a:r>
            <a:r>
              <a:rPr lang="en-US" dirty="0" err="1">
                <a:solidFill>
                  <a:schemeClr val="tx1"/>
                </a:solidFill>
              </a:rPr>
              <a:t>Industri</a:t>
            </a:r>
            <a:r>
              <a:rPr lang="en-US" dirty="0">
                <a:solidFill>
                  <a:schemeClr val="tx1"/>
                </a:solidFill>
              </a:rPr>
              <a:t> </a:t>
            </a:r>
            <a:r>
              <a:rPr lang="en-US" dirty="0" err="1">
                <a:solidFill>
                  <a:schemeClr val="tx1"/>
                </a:solidFill>
              </a:rPr>
              <a:t>Keuangan</a:t>
            </a:r>
            <a:r>
              <a:rPr lang="en-US" dirty="0">
                <a:solidFill>
                  <a:schemeClr val="tx1"/>
                </a:solidFill>
              </a:rPr>
              <a:t> Non-Bank (IKNB)</a:t>
            </a:r>
          </a:p>
        </p:txBody>
      </p:sp>
      <p:sp>
        <p:nvSpPr>
          <p:cNvPr id="16" name="TextBox 15">
            <a:extLst>
              <a:ext uri="{FF2B5EF4-FFF2-40B4-BE49-F238E27FC236}">
                <a16:creationId xmlns:a16="http://schemas.microsoft.com/office/drawing/2014/main" id="{C3D73059-0902-4FDF-A76E-49EB2A3C4E07}"/>
              </a:ext>
            </a:extLst>
          </p:cNvPr>
          <p:cNvSpPr txBox="1"/>
          <p:nvPr/>
        </p:nvSpPr>
        <p:spPr>
          <a:xfrm>
            <a:off x="76200" y="941047"/>
            <a:ext cx="4604272" cy="338554"/>
          </a:xfrm>
          <a:prstGeom prst="rect">
            <a:avLst/>
          </a:prstGeom>
          <a:noFill/>
        </p:spPr>
        <p:txBody>
          <a:bodyPr wrap="square">
            <a:spAutoFit/>
          </a:bodyPr>
          <a:lstStyle/>
          <a:p>
            <a:r>
              <a:rPr lang="en-US" sz="1600" dirty="0"/>
              <a:t>4) </a:t>
            </a:r>
            <a:r>
              <a:rPr lang="en-US" sz="1600" dirty="0" err="1"/>
              <a:t>Jenis</a:t>
            </a:r>
            <a:r>
              <a:rPr lang="en-US" sz="1600" dirty="0"/>
              <a:t> </a:t>
            </a:r>
            <a:r>
              <a:rPr lang="en-US" sz="1600" dirty="0" err="1"/>
              <a:t>Asuransi</a:t>
            </a:r>
            <a:endParaRPr lang="en-US" sz="1600" dirty="0"/>
          </a:p>
        </p:txBody>
      </p:sp>
      <p:sp>
        <p:nvSpPr>
          <p:cNvPr id="18" name="TextBox 17">
            <a:extLst>
              <a:ext uri="{FF2B5EF4-FFF2-40B4-BE49-F238E27FC236}">
                <a16:creationId xmlns:a16="http://schemas.microsoft.com/office/drawing/2014/main" id="{B78CE003-EFFC-46D2-98B5-3D8C6AC06A61}"/>
              </a:ext>
            </a:extLst>
          </p:cNvPr>
          <p:cNvSpPr txBox="1"/>
          <p:nvPr/>
        </p:nvSpPr>
        <p:spPr>
          <a:xfrm>
            <a:off x="228600" y="1279601"/>
            <a:ext cx="4604272" cy="338554"/>
          </a:xfrm>
          <a:prstGeom prst="rect">
            <a:avLst/>
          </a:prstGeom>
          <a:noFill/>
        </p:spPr>
        <p:txBody>
          <a:bodyPr wrap="square">
            <a:spAutoFit/>
          </a:bodyPr>
          <a:lstStyle/>
          <a:p>
            <a:r>
              <a:rPr lang="sv-SE" sz="1600" dirty="0"/>
              <a:t>b) Dari segi objek dan bidang usahanya</a:t>
            </a:r>
            <a:r>
              <a:rPr lang="en-US" sz="1600" dirty="0"/>
              <a:t> </a:t>
            </a:r>
          </a:p>
        </p:txBody>
      </p:sp>
      <p:graphicFrame>
        <p:nvGraphicFramePr>
          <p:cNvPr id="5" name="Diagram 4">
            <a:extLst>
              <a:ext uri="{FF2B5EF4-FFF2-40B4-BE49-F238E27FC236}">
                <a16:creationId xmlns:a16="http://schemas.microsoft.com/office/drawing/2014/main" id="{3F935765-5098-47F2-BBC0-3FD54DC215FA}"/>
              </a:ext>
            </a:extLst>
          </p:cNvPr>
          <p:cNvGraphicFramePr/>
          <p:nvPr>
            <p:extLst>
              <p:ext uri="{D42A27DB-BD31-4B8C-83A1-F6EECF244321}">
                <p14:modId xmlns:p14="http://schemas.microsoft.com/office/powerpoint/2010/main" val="3935083603"/>
              </p:ext>
            </p:extLst>
          </p:nvPr>
        </p:nvGraphicFramePr>
        <p:xfrm>
          <a:off x="1074862" y="1469834"/>
          <a:ext cx="6468937" cy="3101951"/>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extLst>
      <p:ext uri="{BB962C8B-B14F-4D97-AF65-F5344CB8AC3E}">
        <p14:creationId xmlns:p14="http://schemas.microsoft.com/office/powerpoint/2010/main" val="247673964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5">
                                            <p:graphicEl>
                                              <a:dgm id="{B7E08EF7-6073-4D8D-A5C6-50904A222489}"/>
                                            </p:graphicEl>
                                          </p:spTgt>
                                        </p:tgtEl>
                                        <p:attrNameLst>
                                          <p:attrName>style.visibility</p:attrName>
                                        </p:attrNameLst>
                                      </p:cBhvr>
                                      <p:to>
                                        <p:strVal val="visible"/>
                                      </p:to>
                                    </p:set>
                                    <p:animEffect transition="in" filter="fade">
                                      <p:cBhvr>
                                        <p:cTn id="7" dur="1000"/>
                                        <p:tgtEl>
                                          <p:spTgt spid="5">
                                            <p:graphicEl>
                                              <a:dgm id="{B7E08EF7-6073-4D8D-A5C6-50904A222489}"/>
                                            </p:graphicEl>
                                          </p:spTgt>
                                        </p:tgtEl>
                                      </p:cBhvr>
                                    </p:animEffect>
                                    <p:anim calcmode="lin" valueType="num">
                                      <p:cBhvr>
                                        <p:cTn id="8" dur="1000" fill="hold"/>
                                        <p:tgtEl>
                                          <p:spTgt spid="5">
                                            <p:graphicEl>
                                              <a:dgm id="{B7E08EF7-6073-4D8D-A5C6-50904A222489}"/>
                                            </p:graphicEl>
                                          </p:spTgt>
                                        </p:tgtEl>
                                        <p:attrNameLst>
                                          <p:attrName>ppt_x</p:attrName>
                                        </p:attrNameLst>
                                      </p:cBhvr>
                                      <p:tavLst>
                                        <p:tav tm="0">
                                          <p:val>
                                            <p:strVal val="#ppt_x"/>
                                          </p:val>
                                        </p:tav>
                                        <p:tav tm="100000">
                                          <p:val>
                                            <p:strVal val="#ppt_x"/>
                                          </p:val>
                                        </p:tav>
                                      </p:tavLst>
                                    </p:anim>
                                    <p:anim calcmode="lin" valueType="num">
                                      <p:cBhvr>
                                        <p:cTn id="9" dur="1000" fill="hold"/>
                                        <p:tgtEl>
                                          <p:spTgt spid="5">
                                            <p:graphicEl>
                                              <a:dgm id="{B7E08EF7-6073-4D8D-A5C6-50904A222489}"/>
                                            </p:graphic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5">
                                            <p:graphicEl>
                                              <a:dgm id="{CC9C42A5-0BE9-469D-8B67-B5C1FD3EA904}"/>
                                            </p:graphicEl>
                                          </p:spTgt>
                                        </p:tgtEl>
                                        <p:attrNameLst>
                                          <p:attrName>style.visibility</p:attrName>
                                        </p:attrNameLst>
                                      </p:cBhvr>
                                      <p:to>
                                        <p:strVal val="visible"/>
                                      </p:to>
                                    </p:set>
                                    <p:animEffect transition="in" filter="fade">
                                      <p:cBhvr>
                                        <p:cTn id="14" dur="1000"/>
                                        <p:tgtEl>
                                          <p:spTgt spid="5">
                                            <p:graphicEl>
                                              <a:dgm id="{CC9C42A5-0BE9-469D-8B67-B5C1FD3EA904}"/>
                                            </p:graphicEl>
                                          </p:spTgt>
                                        </p:tgtEl>
                                      </p:cBhvr>
                                    </p:animEffect>
                                    <p:anim calcmode="lin" valueType="num">
                                      <p:cBhvr>
                                        <p:cTn id="15" dur="1000" fill="hold"/>
                                        <p:tgtEl>
                                          <p:spTgt spid="5">
                                            <p:graphicEl>
                                              <a:dgm id="{CC9C42A5-0BE9-469D-8B67-B5C1FD3EA904}"/>
                                            </p:graphicEl>
                                          </p:spTgt>
                                        </p:tgtEl>
                                        <p:attrNameLst>
                                          <p:attrName>ppt_x</p:attrName>
                                        </p:attrNameLst>
                                      </p:cBhvr>
                                      <p:tavLst>
                                        <p:tav tm="0">
                                          <p:val>
                                            <p:strVal val="#ppt_x"/>
                                          </p:val>
                                        </p:tav>
                                        <p:tav tm="100000">
                                          <p:val>
                                            <p:strVal val="#ppt_x"/>
                                          </p:val>
                                        </p:tav>
                                      </p:tavLst>
                                    </p:anim>
                                    <p:anim calcmode="lin" valueType="num">
                                      <p:cBhvr>
                                        <p:cTn id="16" dur="1000" fill="hold"/>
                                        <p:tgtEl>
                                          <p:spTgt spid="5">
                                            <p:graphicEl>
                                              <a:dgm id="{CC9C42A5-0BE9-469D-8B67-B5C1FD3EA904}"/>
                                            </p:graphicEl>
                                          </p:spTgt>
                                        </p:tgtEl>
                                        <p:attrNameLst>
                                          <p:attrName>ppt_y</p:attrName>
                                        </p:attrNameLst>
                                      </p:cBhvr>
                                      <p:tavLst>
                                        <p:tav tm="0">
                                          <p:val>
                                            <p:strVal val="#ppt_y-.1"/>
                                          </p:val>
                                        </p:tav>
                                        <p:tav tm="100000">
                                          <p:val>
                                            <p:strVal val="#ppt_y"/>
                                          </p:val>
                                        </p:tav>
                                      </p:tavLst>
                                    </p:anim>
                                  </p:childTnLst>
                                </p:cTn>
                              </p:par>
                              <p:par>
                                <p:cTn id="17" presetID="47" presetClass="entr" presetSubtype="0" fill="hold" grpId="0" nodeType="withEffect">
                                  <p:stCondLst>
                                    <p:cond delay="0"/>
                                  </p:stCondLst>
                                  <p:childTnLst>
                                    <p:set>
                                      <p:cBhvr>
                                        <p:cTn id="18" dur="1" fill="hold">
                                          <p:stCondLst>
                                            <p:cond delay="0"/>
                                          </p:stCondLst>
                                        </p:cTn>
                                        <p:tgtEl>
                                          <p:spTgt spid="5">
                                            <p:graphicEl>
                                              <a:dgm id="{B88E07B6-3104-43B9-B90C-AA4C17D10D91}"/>
                                            </p:graphicEl>
                                          </p:spTgt>
                                        </p:tgtEl>
                                        <p:attrNameLst>
                                          <p:attrName>style.visibility</p:attrName>
                                        </p:attrNameLst>
                                      </p:cBhvr>
                                      <p:to>
                                        <p:strVal val="visible"/>
                                      </p:to>
                                    </p:set>
                                    <p:animEffect transition="in" filter="fade">
                                      <p:cBhvr>
                                        <p:cTn id="19" dur="1000"/>
                                        <p:tgtEl>
                                          <p:spTgt spid="5">
                                            <p:graphicEl>
                                              <a:dgm id="{B88E07B6-3104-43B9-B90C-AA4C17D10D91}"/>
                                            </p:graphicEl>
                                          </p:spTgt>
                                        </p:tgtEl>
                                      </p:cBhvr>
                                    </p:animEffect>
                                    <p:anim calcmode="lin" valueType="num">
                                      <p:cBhvr>
                                        <p:cTn id="20" dur="1000" fill="hold"/>
                                        <p:tgtEl>
                                          <p:spTgt spid="5">
                                            <p:graphicEl>
                                              <a:dgm id="{B88E07B6-3104-43B9-B90C-AA4C17D10D91}"/>
                                            </p:graphicEl>
                                          </p:spTgt>
                                        </p:tgtEl>
                                        <p:attrNameLst>
                                          <p:attrName>ppt_x</p:attrName>
                                        </p:attrNameLst>
                                      </p:cBhvr>
                                      <p:tavLst>
                                        <p:tav tm="0">
                                          <p:val>
                                            <p:strVal val="#ppt_x"/>
                                          </p:val>
                                        </p:tav>
                                        <p:tav tm="100000">
                                          <p:val>
                                            <p:strVal val="#ppt_x"/>
                                          </p:val>
                                        </p:tav>
                                      </p:tavLst>
                                    </p:anim>
                                    <p:anim calcmode="lin" valueType="num">
                                      <p:cBhvr>
                                        <p:cTn id="21" dur="1000" fill="hold"/>
                                        <p:tgtEl>
                                          <p:spTgt spid="5">
                                            <p:graphicEl>
                                              <a:dgm id="{B88E07B6-3104-43B9-B90C-AA4C17D10D91}"/>
                                            </p:graphic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7" presetClass="entr" presetSubtype="0" fill="hold" grpId="0" nodeType="clickEffect">
                                  <p:stCondLst>
                                    <p:cond delay="0"/>
                                  </p:stCondLst>
                                  <p:childTnLst>
                                    <p:set>
                                      <p:cBhvr>
                                        <p:cTn id="25" dur="1" fill="hold">
                                          <p:stCondLst>
                                            <p:cond delay="0"/>
                                          </p:stCondLst>
                                        </p:cTn>
                                        <p:tgtEl>
                                          <p:spTgt spid="5">
                                            <p:graphicEl>
                                              <a:dgm id="{2A08E37B-7CB0-46CB-B9EA-1F9C5DBE68CC}"/>
                                            </p:graphicEl>
                                          </p:spTgt>
                                        </p:tgtEl>
                                        <p:attrNameLst>
                                          <p:attrName>style.visibility</p:attrName>
                                        </p:attrNameLst>
                                      </p:cBhvr>
                                      <p:to>
                                        <p:strVal val="visible"/>
                                      </p:to>
                                    </p:set>
                                    <p:animEffect transition="in" filter="fade">
                                      <p:cBhvr>
                                        <p:cTn id="26" dur="1000"/>
                                        <p:tgtEl>
                                          <p:spTgt spid="5">
                                            <p:graphicEl>
                                              <a:dgm id="{2A08E37B-7CB0-46CB-B9EA-1F9C5DBE68CC}"/>
                                            </p:graphicEl>
                                          </p:spTgt>
                                        </p:tgtEl>
                                      </p:cBhvr>
                                    </p:animEffect>
                                    <p:anim calcmode="lin" valueType="num">
                                      <p:cBhvr>
                                        <p:cTn id="27" dur="1000" fill="hold"/>
                                        <p:tgtEl>
                                          <p:spTgt spid="5">
                                            <p:graphicEl>
                                              <a:dgm id="{2A08E37B-7CB0-46CB-B9EA-1F9C5DBE68CC}"/>
                                            </p:graphicEl>
                                          </p:spTgt>
                                        </p:tgtEl>
                                        <p:attrNameLst>
                                          <p:attrName>ppt_x</p:attrName>
                                        </p:attrNameLst>
                                      </p:cBhvr>
                                      <p:tavLst>
                                        <p:tav tm="0">
                                          <p:val>
                                            <p:strVal val="#ppt_x"/>
                                          </p:val>
                                        </p:tav>
                                        <p:tav tm="100000">
                                          <p:val>
                                            <p:strVal val="#ppt_x"/>
                                          </p:val>
                                        </p:tav>
                                      </p:tavLst>
                                    </p:anim>
                                    <p:anim calcmode="lin" valueType="num">
                                      <p:cBhvr>
                                        <p:cTn id="28" dur="1000" fill="hold"/>
                                        <p:tgtEl>
                                          <p:spTgt spid="5">
                                            <p:graphicEl>
                                              <a:dgm id="{2A08E37B-7CB0-46CB-B9EA-1F9C5DBE68CC}"/>
                                            </p:graphicEl>
                                          </p:spTgt>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0"/>
                                  </p:stCondLst>
                                  <p:childTnLst>
                                    <p:set>
                                      <p:cBhvr>
                                        <p:cTn id="30" dur="1" fill="hold">
                                          <p:stCondLst>
                                            <p:cond delay="0"/>
                                          </p:stCondLst>
                                        </p:cTn>
                                        <p:tgtEl>
                                          <p:spTgt spid="5">
                                            <p:graphicEl>
                                              <a:dgm id="{0837B802-CACA-4ABB-AA20-2CB616C320C5}"/>
                                            </p:graphicEl>
                                          </p:spTgt>
                                        </p:tgtEl>
                                        <p:attrNameLst>
                                          <p:attrName>style.visibility</p:attrName>
                                        </p:attrNameLst>
                                      </p:cBhvr>
                                      <p:to>
                                        <p:strVal val="visible"/>
                                      </p:to>
                                    </p:set>
                                    <p:animEffect transition="in" filter="fade">
                                      <p:cBhvr>
                                        <p:cTn id="31" dur="1000"/>
                                        <p:tgtEl>
                                          <p:spTgt spid="5">
                                            <p:graphicEl>
                                              <a:dgm id="{0837B802-CACA-4ABB-AA20-2CB616C320C5}"/>
                                            </p:graphicEl>
                                          </p:spTgt>
                                        </p:tgtEl>
                                      </p:cBhvr>
                                    </p:animEffect>
                                    <p:anim calcmode="lin" valueType="num">
                                      <p:cBhvr>
                                        <p:cTn id="32" dur="1000" fill="hold"/>
                                        <p:tgtEl>
                                          <p:spTgt spid="5">
                                            <p:graphicEl>
                                              <a:dgm id="{0837B802-CACA-4ABB-AA20-2CB616C320C5}"/>
                                            </p:graphicEl>
                                          </p:spTgt>
                                        </p:tgtEl>
                                        <p:attrNameLst>
                                          <p:attrName>ppt_x</p:attrName>
                                        </p:attrNameLst>
                                      </p:cBhvr>
                                      <p:tavLst>
                                        <p:tav tm="0">
                                          <p:val>
                                            <p:strVal val="#ppt_x"/>
                                          </p:val>
                                        </p:tav>
                                        <p:tav tm="100000">
                                          <p:val>
                                            <p:strVal val="#ppt_x"/>
                                          </p:val>
                                        </p:tav>
                                      </p:tavLst>
                                    </p:anim>
                                    <p:anim calcmode="lin" valueType="num">
                                      <p:cBhvr>
                                        <p:cTn id="33" dur="1000" fill="hold"/>
                                        <p:tgtEl>
                                          <p:spTgt spid="5">
                                            <p:graphicEl>
                                              <a:dgm id="{0837B802-CACA-4ABB-AA20-2CB616C320C5}"/>
                                            </p:graphicEl>
                                          </p:spTgt>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7" presetClass="entr" presetSubtype="0" fill="hold" grpId="0" nodeType="clickEffect">
                                  <p:stCondLst>
                                    <p:cond delay="0"/>
                                  </p:stCondLst>
                                  <p:childTnLst>
                                    <p:set>
                                      <p:cBhvr>
                                        <p:cTn id="37" dur="1" fill="hold">
                                          <p:stCondLst>
                                            <p:cond delay="0"/>
                                          </p:stCondLst>
                                        </p:cTn>
                                        <p:tgtEl>
                                          <p:spTgt spid="5">
                                            <p:graphicEl>
                                              <a:dgm id="{7AA36B26-9211-4E57-8A5C-4B1CD2EE404E}"/>
                                            </p:graphicEl>
                                          </p:spTgt>
                                        </p:tgtEl>
                                        <p:attrNameLst>
                                          <p:attrName>style.visibility</p:attrName>
                                        </p:attrNameLst>
                                      </p:cBhvr>
                                      <p:to>
                                        <p:strVal val="visible"/>
                                      </p:to>
                                    </p:set>
                                    <p:animEffect transition="in" filter="fade">
                                      <p:cBhvr>
                                        <p:cTn id="38" dur="1000"/>
                                        <p:tgtEl>
                                          <p:spTgt spid="5">
                                            <p:graphicEl>
                                              <a:dgm id="{7AA36B26-9211-4E57-8A5C-4B1CD2EE404E}"/>
                                            </p:graphicEl>
                                          </p:spTgt>
                                        </p:tgtEl>
                                      </p:cBhvr>
                                    </p:animEffect>
                                    <p:anim calcmode="lin" valueType="num">
                                      <p:cBhvr>
                                        <p:cTn id="39" dur="1000" fill="hold"/>
                                        <p:tgtEl>
                                          <p:spTgt spid="5">
                                            <p:graphicEl>
                                              <a:dgm id="{7AA36B26-9211-4E57-8A5C-4B1CD2EE404E}"/>
                                            </p:graphicEl>
                                          </p:spTgt>
                                        </p:tgtEl>
                                        <p:attrNameLst>
                                          <p:attrName>ppt_x</p:attrName>
                                        </p:attrNameLst>
                                      </p:cBhvr>
                                      <p:tavLst>
                                        <p:tav tm="0">
                                          <p:val>
                                            <p:strVal val="#ppt_x"/>
                                          </p:val>
                                        </p:tav>
                                        <p:tav tm="100000">
                                          <p:val>
                                            <p:strVal val="#ppt_x"/>
                                          </p:val>
                                        </p:tav>
                                      </p:tavLst>
                                    </p:anim>
                                    <p:anim calcmode="lin" valueType="num">
                                      <p:cBhvr>
                                        <p:cTn id="40" dur="1000" fill="hold"/>
                                        <p:tgtEl>
                                          <p:spTgt spid="5">
                                            <p:graphicEl>
                                              <a:dgm id="{7AA36B26-9211-4E57-8A5C-4B1CD2EE404E}"/>
                                            </p:graphicEl>
                                          </p:spTgt>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0"/>
                                  </p:stCondLst>
                                  <p:childTnLst>
                                    <p:set>
                                      <p:cBhvr>
                                        <p:cTn id="42" dur="1" fill="hold">
                                          <p:stCondLst>
                                            <p:cond delay="0"/>
                                          </p:stCondLst>
                                        </p:cTn>
                                        <p:tgtEl>
                                          <p:spTgt spid="5">
                                            <p:graphicEl>
                                              <a:dgm id="{D5380F71-7641-4EE6-8D76-9626DB716AA2}"/>
                                            </p:graphicEl>
                                          </p:spTgt>
                                        </p:tgtEl>
                                        <p:attrNameLst>
                                          <p:attrName>style.visibility</p:attrName>
                                        </p:attrNameLst>
                                      </p:cBhvr>
                                      <p:to>
                                        <p:strVal val="visible"/>
                                      </p:to>
                                    </p:set>
                                    <p:animEffect transition="in" filter="fade">
                                      <p:cBhvr>
                                        <p:cTn id="43" dur="1000"/>
                                        <p:tgtEl>
                                          <p:spTgt spid="5">
                                            <p:graphicEl>
                                              <a:dgm id="{D5380F71-7641-4EE6-8D76-9626DB716AA2}"/>
                                            </p:graphicEl>
                                          </p:spTgt>
                                        </p:tgtEl>
                                      </p:cBhvr>
                                    </p:animEffect>
                                    <p:anim calcmode="lin" valueType="num">
                                      <p:cBhvr>
                                        <p:cTn id="44" dur="1000" fill="hold"/>
                                        <p:tgtEl>
                                          <p:spTgt spid="5">
                                            <p:graphicEl>
                                              <a:dgm id="{D5380F71-7641-4EE6-8D76-9626DB716AA2}"/>
                                            </p:graphicEl>
                                          </p:spTgt>
                                        </p:tgtEl>
                                        <p:attrNameLst>
                                          <p:attrName>ppt_x</p:attrName>
                                        </p:attrNameLst>
                                      </p:cBhvr>
                                      <p:tavLst>
                                        <p:tav tm="0">
                                          <p:val>
                                            <p:strVal val="#ppt_x"/>
                                          </p:val>
                                        </p:tav>
                                        <p:tav tm="100000">
                                          <p:val>
                                            <p:strVal val="#ppt_x"/>
                                          </p:val>
                                        </p:tav>
                                      </p:tavLst>
                                    </p:anim>
                                    <p:anim calcmode="lin" valueType="num">
                                      <p:cBhvr>
                                        <p:cTn id="45" dur="1000" fill="hold"/>
                                        <p:tgtEl>
                                          <p:spTgt spid="5">
                                            <p:graphicEl>
                                              <a:dgm id="{D5380F71-7641-4EE6-8D76-9626DB716AA2}"/>
                                            </p:graphicEl>
                                          </p:spTgt>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7" presetClass="entr" presetSubtype="0" fill="hold" grpId="0" nodeType="clickEffect">
                                  <p:stCondLst>
                                    <p:cond delay="0"/>
                                  </p:stCondLst>
                                  <p:childTnLst>
                                    <p:set>
                                      <p:cBhvr>
                                        <p:cTn id="49" dur="1" fill="hold">
                                          <p:stCondLst>
                                            <p:cond delay="0"/>
                                          </p:stCondLst>
                                        </p:cTn>
                                        <p:tgtEl>
                                          <p:spTgt spid="5">
                                            <p:graphicEl>
                                              <a:dgm id="{AC2BCBEA-CD86-4BE4-BC65-5C74A764B2B3}"/>
                                            </p:graphicEl>
                                          </p:spTgt>
                                        </p:tgtEl>
                                        <p:attrNameLst>
                                          <p:attrName>style.visibility</p:attrName>
                                        </p:attrNameLst>
                                      </p:cBhvr>
                                      <p:to>
                                        <p:strVal val="visible"/>
                                      </p:to>
                                    </p:set>
                                    <p:animEffect transition="in" filter="fade">
                                      <p:cBhvr>
                                        <p:cTn id="50" dur="1000"/>
                                        <p:tgtEl>
                                          <p:spTgt spid="5">
                                            <p:graphicEl>
                                              <a:dgm id="{AC2BCBEA-CD86-4BE4-BC65-5C74A764B2B3}"/>
                                            </p:graphicEl>
                                          </p:spTgt>
                                        </p:tgtEl>
                                      </p:cBhvr>
                                    </p:animEffect>
                                    <p:anim calcmode="lin" valueType="num">
                                      <p:cBhvr>
                                        <p:cTn id="51" dur="1000" fill="hold"/>
                                        <p:tgtEl>
                                          <p:spTgt spid="5">
                                            <p:graphicEl>
                                              <a:dgm id="{AC2BCBEA-CD86-4BE4-BC65-5C74A764B2B3}"/>
                                            </p:graphicEl>
                                          </p:spTgt>
                                        </p:tgtEl>
                                        <p:attrNameLst>
                                          <p:attrName>ppt_x</p:attrName>
                                        </p:attrNameLst>
                                      </p:cBhvr>
                                      <p:tavLst>
                                        <p:tav tm="0">
                                          <p:val>
                                            <p:strVal val="#ppt_x"/>
                                          </p:val>
                                        </p:tav>
                                        <p:tav tm="100000">
                                          <p:val>
                                            <p:strVal val="#ppt_x"/>
                                          </p:val>
                                        </p:tav>
                                      </p:tavLst>
                                    </p:anim>
                                    <p:anim calcmode="lin" valueType="num">
                                      <p:cBhvr>
                                        <p:cTn id="52" dur="1000" fill="hold"/>
                                        <p:tgtEl>
                                          <p:spTgt spid="5">
                                            <p:graphicEl>
                                              <a:dgm id="{AC2BCBEA-CD86-4BE4-BC65-5C74A764B2B3}"/>
                                            </p:graphicEl>
                                          </p:spTgt>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0"/>
                                  </p:stCondLst>
                                  <p:childTnLst>
                                    <p:set>
                                      <p:cBhvr>
                                        <p:cTn id="54" dur="1" fill="hold">
                                          <p:stCondLst>
                                            <p:cond delay="0"/>
                                          </p:stCondLst>
                                        </p:cTn>
                                        <p:tgtEl>
                                          <p:spTgt spid="5">
                                            <p:graphicEl>
                                              <a:dgm id="{DE5B27EE-E41A-4E79-B08B-E90757197A47}"/>
                                            </p:graphicEl>
                                          </p:spTgt>
                                        </p:tgtEl>
                                        <p:attrNameLst>
                                          <p:attrName>style.visibility</p:attrName>
                                        </p:attrNameLst>
                                      </p:cBhvr>
                                      <p:to>
                                        <p:strVal val="visible"/>
                                      </p:to>
                                    </p:set>
                                    <p:animEffect transition="in" filter="fade">
                                      <p:cBhvr>
                                        <p:cTn id="55" dur="1000"/>
                                        <p:tgtEl>
                                          <p:spTgt spid="5">
                                            <p:graphicEl>
                                              <a:dgm id="{DE5B27EE-E41A-4E79-B08B-E90757197A47}"/>
                                            </p:graphicEl>
                                          </p:spTgt>
                                        </p:tgtEl>
                                      </p:cBhvr>
                                    </p:animEffect>
                                    <p:anim calcmode="lin" valueType="num">
                                      <p:cBhvr>
                                        <p:cTn id="56" dur="1000" fill="hold"/>
                                        <p:tgtEl>
                                          <p:spTgt spid="5">
                                            <p:graphicEl>
                                              <a:dgm id="{DE5B27EE-E41A-4E79-B08B-E90757197A47}"/>
                                            </p:graphicEl>
                                          </p:spTgt>
                                        </p:tgtEl>
                                        <p:attrNameLst>
                                          <p:attrName>ppt_x</p:attrName>
                                        </p:attrNameLst>
                                      </p:cBhvr>
                                      <p:tavLst>
                                        <p:tav tm="0">
                                          <p:val>
                                            <p:strVal val="#ppt_x"/>
                                          </p:val>
                                        </p:tav>
                                        <p:tav tm="100000">
                                          <p:val>
                                            <p:strVal val="#ppt_x"/>
                                          </p:val>
                                        </p:tav>
                                      </p:tavLst>
                                    </p:anim>
                                    <p:anim calcmode="lin" valueType="num">
                                      <p:cBhvr>
                                        <p:cTn id="57" dur="1000" fill="hold"/>
                                        <p:tgtEl>
                                          <p:spTgt spid="5">
                                            <p:graphicEl>
                                              <a:dgm id="{DE5B27EE-E41A-4E79-B08B-E90757197A47}"/>
                                            </p:graphic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Dgm bld="one"/>
        </p:bldSub>
      </p:bldGraphic>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34"/>
          <p:cNvSpPr txBox="1"/>
          <p:nvPr/>
        </p:nvSpPr>
        <p:spPr>
          <a:xfrm>
            <a:off x="0" y="133350"/>
            <a:ext cx="9143999" cy="401816"/>
          </a:xfrm>
          <a:prstGeom prst="rect">
            <a:avLst/>
          </a:prstGeom>
          <a:solidFill>
            <a:srgbClr val="2C987E"/>
          </a:solidFill>
          <a:ln>
            <a:noFill/>
          </a:ln>
        </p:spPr>
        <p:style>
          <a:lnRef idx="2">
            <a:schemeClr val="accent5">
              <a:shade val="50000"/>
            </a:schemeClr>
          </a:lnRef>
          <a:fillRef idx="1">
            <a:schemeClr val="accent5"/>
          </a:fillRef>
          <a:effectRef idx="0">
            <a:schemeClr val="accent5"/>
          </a:effectRef>
          <a:fontRef idx="minor">
            <a:schemeClr val="lt1"/>
          </a:fontRef>
        </p:style>
        <p:txBody>
          <a:bodyPr wrap="square" lIns="93128" tIns="46565" rIns="93128" bIns="46565" rtlCol="0">
            <a:spAutoFit/>
          </a:bodyPr>
          <a:lstStyle/>
          <a:p>
            <a:pPr marL="0" lvl="1">
              <a:tabLst>
                <a:tab pos="692185" algn="l"/>
              </a:tabLst>
            </a:pPr>
            <a:r>
              <a:rPr lang="en-US" sz="2000" b="1" dirty="0">
                <a:solidFill>
                  <a:schemeClr val="bg1"/>
                </a:solidFill>
                <a:latin typeface="Candara" pitchFamily="34" charset="0"/>
              </a:rPr>
              <a:t>B. Lembaga </a:t>
            </a:r>
            <a:r>
              <a:rPr lang="en-US" sz="2000" b="1" dirty="0" err="1">
                <a:solidFill>
                  <a:schemeClr val="bg1"/>
                </a:solidFill>
                <a:latin typeface="Candara" pitchFamily="34" charset="0"/>
              </a:rPr>
              <a:t>Keuangan</a:t>
            </a:r>
            <a:r>
              <a:rPr lang="en-US" sz="2000" b="1" dirty="0">
                <a:solidFill>
                  <a:schemeClr val="bg1"/>
                </a:solidFill>
                <a:latin typeface="Candara" pitchFamily="34" charset="0"/>
              </a:rPr>
              <a:t> </a:t>
            </a:r>
          </a:p>
        </p:txBody>
      </p:sp>
      <p:grpSp>
        <p:nvGrpSpPr>
          <p:cNvPr id="9" name="Group 8"/>
          <p:cNvGrpSpPr/>
          <p:nvPr/>
        </p:nvGrpSpPr>
        <p:grpSpPr>
          <a:xfrm>
            <a:off x="-1" y="4302125"/>
            <a:ext cx="9144000" cy="841375"/>
            <a:chOff x="0" y="4302125"/>
            <a:chExt cx="9144000" cy="841375"/>
          </a:xfrm>
        </p:grpSpPr>
        <p:grpSp>
          <p:nvGrpSpPr>
            <p:cNvPr id="10" name="Group 9"/>
            <p:cNvGrpSpPr/>
            <p:nvPr/>
          </p:nvGrpSpPr>
          <p:grpSpPr>
            <a:xfrm>
              <a:off x="0" y="4302125"/>
              <a:ext cx="9144000" cy="841375"/>
              <a:chOff x="0" y="4302125"/>
              <a:chExt cx="9144000" cy="841375"/>
            </a:xfrm>
          </p:grpSpPr>
          <p:grpSp>
            <p:nvGrpSpPr>
              <p:cNvPr id="13" name="Group 12"/>
              <p:cNvGrpSpPr/>
              <p:nvPr/>
            </p:nvGrpSpPr>
            <p:grpSpPr>
              <a:xfrm>
                <a:off x="0" y="4302125"/>
                <a:ext cx="9144000" cy="841375"/>
                <a:chOff x="0" y="4302125"/>
                <a:chExt cx="9144000" cy="841375"/>
              </a:xfrm>
            </p:grpSpPr>
            <p:pic>
              <p:nvPicPr>
                <p:cNvPr id="15" name="Picture 2" descr="E:\ELISA\ERLANGGA LISA\2017\TEMPLATE PPT\SMP PPKN kelas X kelompok wajib\SMP PPKN kelas X kelompok wajib.png"/>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22" name="TextBox 16"/>
                <p:cNvSpPr txBox="1"/>
                <p:nvPr/>
              </p:nvSpPr>
              <p:spPr>
                <a:xfrm>
                  <a:off x="2057400" y="4732407"/>
                  <a:ext cx="5334000" cy="353943"/>
                </a:xfrm>
                <a:prstGeom prst="rect">
                  <a:avLst/>
                </a:prstGeom>
                <a:solidFill>
                  <a:srgbClr val="FFC000"/>
                </a:solidFill>
              </p:spPr>
              <p:txBody>
                <a:bodyPr wrap="square" rtlCol="0">
                  <a:spAutoFit/>
                </a:bodyPr>
                <a:lstStyle/>
                <a:p>
                  <a:r>
                    <a:rPr lang="en-US" sz="1700" b="1" dirty="0">
                      <a:solidFill>
                        <a:srgbClr val="002060"/>
                      </a:solidFill>
                      <a:latin typeface="Arial" pitchFamily="34" charset="0"/>
                      <a:cs typeface="Arial" pitchFamily="34" charset="0"/>
                    </a:rPr>
                    <a:t>IPS EKONOMI </a:t>
                  </a:r>
                </a:p>
              </p:txBody>
            </p:sp>
          </p:grpSp>
          <p:pic>
            <p:nvPicPr>
              <p:cNvPr id="14" name="Picture 13" descr="A picture containing text&#10;&#10;Description automatically generated">
                <a:extLst>
                  <a:ext uri="{FF2B5EF4-FFF2-40B4-BE49-F238E27FC236}">
                    <a16:creationId xmlns:a16="http://schemas.microsoft.com/office/drawing/2014/main" id="{D65625EF-D92B-4D38-A026-7B2925F9C466}"/>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12" name="Rectangle 11"/>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20" name="TextBox 19">
            <a:extLst>
              <a:ext uri="{FF2B5EF4-FFF2-40B4-BE49-F238E27FC236}">
                <a16:creationId xmlns:a16="http://schemas.microsoft.com/office/drawing/2014/main" id="{5B253B1B-5BD2-4FB6-BFDE-C51D0E6894E1}"/>
              </a:ext>
            </a:extLst>
          </p:cNvPr>
          <p:cNvSpPr txBox="1"/>
          <p:nvPr/>
        </p:nvSpPr>
        <p:spPr>
          <a:xfrm>
            <a:off x="76200" y="571715"/>
            <a:ext cx="3810000" cy="369332"/>
          </a:xfrm>
          <a:prstGeom prst="rect">
            <a:avLst/>
          </a:prstGeom>
          <a:noFill/>
          <a:ln>
            <a:noFill/>
          </a:ln>
        </p:spPr>
        <p:style>
          <a:lnRef idx="1">
            <a:schemeClr val="accent6"/>
          </a:lnRef>
          <a:fillRef idx="2">
            <a:schemeClr val="accent6"/>
          </a:fillRef>
          <a:effectRef idx="1">
            <a:schemeClr val="accent6"/>
          </a:effectRef>
          <a:fontRef idx="minor">
            <a:schemeClr val="dk1"/>
          </a:fontRef>
        </p:style>
        <p:txBody>
          <a:bodyPr wrap="square">
            <a:spAutoFit/>
          </a:bodyPr>
          <a:lstStyle/>
          <a:p>
            <a:r>
              <a:rPr lang="en-US" dirty="0">
                <a:solidFill>
                  <a:schemeClr val="tx1"/>
                </a:solidFill>
              </a:rPr>
              <a:t>2. </a:t>
            </a:r>
            <a:r>
              <a:rPr lang="en-US" dirty="0" err="1">
                <a:solidFill>
                  <a:schemeClr val="tx1"/>
                </a:solidFill>
              </a:rPr>
              <a:t>Industri</a:t>
            </a:r>
            <a:r>
              <a:rPr lang="en-US" dirty="0">
                <a:solidFill>
                  <a:schemeClr val="tx1"/>
                </a:solidFill>
              </a:rPr>
              <a:t> </a:t>
            </a:r>
            <a:r>
              <a:rPr lang="en-US" dirty="0" err="1">
                <a:solidFill>
                  <a:schemeClr val="tx1"/>
                </a:solidFill>
              </a:rPr>
              <a:t>Keuangan</a:t>
            </a:r>
            <a:r>
              <a:rPr lang="en-US" dirty="0">
                <a:solidFill>
                  <a:schemeClr val="tx1"/>
                </a:solidFill>
              </a:rPr>
              <a:t> Non-Bank (IKNB)</a:t>
            </a:r>
          </a:p>
        </p:txBody>
      </p:sp>
      <p:sp>
        <p:nvSpPr>
          <p:cNvPr id="17" name="TextBox 16">
            <a:extLst>
              <a:ext uri="{FF2B5EF4-FFF2-40B4-BE49-F238E27FC236}">
                <a16:creationId xmlns:a16="http://schemas.microsoft.com/office/drawing/2014/main" id="{793FDCB2-157B-4E2F-AD82-25DA033AF48F}"/>
              </a:ext>
            </a:extLst>
          </p:cNvPr>
          <p:cNvSpPr txBox="1"/>
          <p:nvPr/>
        </p:nvSpPr>
        <p:spPr>
          <a:xfrm>
            <a:off x="84268" y="941047"/>
            <a:ext cx="4604272" cy="584775"/>
          </a:xfrm>
          <a:prstGeom prst="rect">
            <a:avLst/>
          </a:prstGeom>
          <a:noFill/>
        </p:spPr>
        <p:txBody>
          <a:bodyPr wrap="square">
            <a:spAutoFit/>
          </a:bodyPr>
          <a:lstStyle/>
          <a:p>
            <a:r>
              <a:rPr lang="en-US" sz="1600" b="1" dirty="0"/>
              <a:t>b. Dana </a:t>
            </a:r>
            <a:r>
              <a:rPr lang="en-US" sz="1600" b="1" dirty="0" err="1"/>
              <a:t>Pensiun</a:t>
            </a:r>
            <a:endParaRPr lang="en-US" sz="1600" b="1" dirty="0"/>
          </a:p>
          <a:p>
            <a:r>
              <a:rPr lang="en-US" sz="1600" dirty="0"/>
              <a:t>   1) </a:t>
            </a:r>
            <a:r>
              <a:rPr lang="en-US" sz="1600" dirty="0" err="1"/>
              <a:t>Pengertian</a:t>
            </a:r>
            <a:endParaRPr lang="en-US" sz="1600" dirty="0"/>
          </a:p>
        </p:txBody>
      </p:sp>
      <p:sp>
        <p:nvSpPr>
          <p:cNvPr id="19" name="TextBox 18">
            <a:extLst>
              <a:ext uri="{FF2B5EF4-FFF2-40B4-BE49-F238E27FC236}">
                <a16:creationId xmlns:a16="http://schemas.microsoft.com/office/drawing/2014/main" id="{2443A28F-CEA8-454C-8FEC-4CF0016824D0}"/>
              </a:ext>
            </a:extLst>
          </p:cNvPr>
          <p:cNvSpPr txBox="1"/>
          <p:nvPr/>
        </p:nvSpPr>
        <p:spPr>
          <a:xfrm>
            <a:off x="457200" y="1540698"/>
            <a:ext cx="4343400" cy="2031325"/>
          </a:xfrm>
          <a:prstGeom prst="rect">
            <a:avLst/>
          </a:prstGeom>
          <a:noFill/>
        </p:spPr>
        <p:txBody>
          <a:bodyPr wrap="square">
            <a:spAutoFit/>
          </a:bodyPr>
          <a:lstStyle/>
          <a:p>
            <a:pPr algn="just"/>
            <a:r>
              <a:rPr lang="en-US" sz="1400" dirty="0" err="1"/>
              <a:t>Berdasarkan</a:t>
            </a:r>
            <a:r>
              <a:rPr lang="en-US" sz="1400" dirty="0"/>
              <a:t> </a:t>
            </a:r>
            <a:r>
              <a:rPr lang="en-US" sz="1400" dirty="0" err="1"/>
              <a:t>Pasal</a:t>
            </a:r>
            <a:r>
              <a:rPr lang="en-US" sz="1400" dirty="0"/>
              <a:t> 134 UU RI No. 4 </a:t>
            </a:r>
            <a:r>
              <a:rPr lang="en-US" sz="1400" dirty="0" err="1"/>
              <a:t>Tahun</a:t>
            </a:r>
            <a:r>
              <a:rPr lang="en-US" sz="1400" dirty="0"/>
              <a:t> 2023 </a:t>
            </a:r>
            <a:r>
              <a:rPr lang="en-US" sz="1400" dirty="0" err="1"/>
              <a:t>tentang</a:t>
            </a:r>
            <a:r>
              <a:rPr lang="en-US" sz="1400" dirty="0"/>
              <a:t> </a:t>
            </a:r>
            <a:r>
              <a:rPr lang="en-US" sz="1400" dirty="0" err="1"/>
              <a:t>Pengembangan</a:t>
            </a:r>
            <a:r>
              <a:rPr lang="en-US" sz="1400" dirty="0"/>
              <a:t> dan </a:t>
            </a:r>
            <a:r>
              <a:rPr lang="en-US" sz="1400" dirty="0" err="1"/>
              <a:t>Penguatan</a:t>
            </a:r>
            <a:r>
              <a:rPr lang="en-US" sz="1400" dirty="0"/>
              <a:t> </a:t>
            </a:r>
            <a:r>
              <a:rPr lang="en-US" sz="1400" dirty="0" err="1"/>
              <a:t>Sektor</a:t>
            </a:r>
            <a:r>
              <a:rPr lang="en-US" sz="1400" dirty="0"/>
              <a:t> </a:t>
            </a:r>
            <a:r>
              <a:rPr lang="en-US" sz="1400" dirty="0" err="1"/>
              <a:t>Keuangan</a:t>
            </a:r>
            <a:r>
              <a:rPr lang="en-US" sz="1400" dirty="0"/>
              <a:t>, dana </a:t>
            </a:r>
            <a:r>
              <a:rPr lang="en-US" sz="1400" dirty="0" err="1"/>
              <a:t>pensiun</a:t>
            </a:r>
            <a:r>
              <a:rPr lang="en-US" sz="1400" dirty="0"/>
              <a:t> </a:t>
            </a:r>
            <a:r>
              <a:rPr lang="en-US" sz="1400" dirty="0" err="1"/>
              <a:t>adalah</a:t>
            </a:r>
            <a:r>
              <a:rPr lang="en-US" sz="1400" dirty="0"/>
              <a:t> badan </a:t>
            </a:r>
            <a:r>
              <a:rPr lang="en-US" sz="1400" dirty="0" err="1"/>
              <a:t>hukum</a:t>
            </a:r>
            <a:r>
              <a:rPr lang="en-US" sz="1400" dirty="0"/>
              <a:t> yang </a:t>
            </a:r>
            <a:r>
              <a:rPr lang="en-US" sz="1400" dirty="0" err="1"/>
              <a:t>mengelola</a:t>
            </a:r>
            <a:r>
              <a:rPr lang="en-US" sz="1400" dirty="0"/>
              <a:t> dan </a:t>
            </a:r>
            <a:r>
              <a:rPr lang="en-US" sz="1400" dirty="0" err="1"/>
              <a:t>menjalankan</a:t>
            </a:r>
            <a:r>
              <a:rPr lang="en-US" sz="1400" dirty="0"/>
              <a:t> program yang </a:t>
            </a:r>
            <a:r>
              <a:rPr lang="en-US" sz="1400" dirty="0" err="1"/>
              <a:t>menjanjikan</a:t>
            </a:r>
            <a:r>
              <a:rPr lang="en-US" sz="1400" dirty="0"/>
              <a:t> </a:t>
            </a:r>
            <a:r>
              <a:rPr lang="en-US" sz="1400" dirty="0" err="1"/>
              <a:t>manfaat</a:t>
            </a:r>
            <a:r>
              <a:rPr lang="en-US" sz="1400" dirty="0"/>
              <a:t> </a:t>
            </a:r>
            <a:r>
              <a:rPr lang="en-US" sz="1400" dirty="0" err="1"/>
              <a:t>pensiun</a:t>
            </a:r>
            <a:r>
              <a:rPr lang="en-US" sz="1400" dirty="0"/>
              <a:t>. </a:t>
            </a:r>
            <a:r>
              <a:rPr lang="en-US" sz="1400" dirty="0" err="1"/>
              <a:t>Adapunn</a:t>
            </a:r>
            <a:r>
              <a:rPr lang="en-US" sz="1400" dirty="0"/>
              <a:t> </a:t>
            </a:r>
            <a:r>
              <a:rPr lang="en-US" sz="1400" dirty="0" err="1"/>
              <a:t>manfaat</a:t>
            </a:r>
            <a:r>
              <a:rPr lang="en-US" sz="1400" dirty="0"/>
              <a:t> </a:t>
            </a:r>
            <a:r>
              <a:rPr lang="en-US" sz="1400" dirty="0" err="1"/>
              <a:t>pensiun</a:t>
            </a:r>
            <a:r>
              <a:rPr lang="en-US" sz="1400" dirty="0"/>
              <a:t> </a:t>
            </a:r>
            <a:r>
              <a:rPr lang="en-US" sz="1400" dirty="0" err="1"/>
              <a:t>dijelaskan</a:t>
            </a:r>
            <a:r>
              <a:rPr lang="en-US" sz="1400" dirty="0"/>
              <a:t> </a:t>
            </a:r>
            <a:r>
              <a:rPr lang="en-US" sz="1400" dirty="0" err="1"/>
              <a:t>sebagai</a:t>
            </a:r>
            <a:r>
              <a:rPr lang="en-US" sz="1400" dirty="0"/>
              <a:t> </a:t>
            </a:r>
            <a:r>
              <a:rPr lang="en-US" sz="1400" dirty="0" err="1"/>
              <a:t>manfaat</a:t>
            </a:r>
            <a:r>
              <a:rPr lang="en-US" sz="1400" dirty="0"/>
              <a:t> yang </a:t>
            </a:r>
            <a:r>
              <a:rPr lang="en-US" sz="1400" dirty="0" err="1"/>
              <a:t>diterima</a:t>
            </a:r>
            <a:r>
              <a:rPr lang="en-US" sz="1400" dirty="0"/>
              <a:t> oleh </a:t>
            </a:r>
            <a:r>
              <a:rPr lang="en-US" sz="1400" dirty="0" err="1"/>
              <a:t>peserta</a:t>
            </a:r>
            <a:r>
              <a:rPr lang="en-US" sz="1400" dirty="0"/>
              <a:t> </a:t>
            </a:r>
            <a:r>
              <a:rPr lang="en-US" sz="1400" dirty="0" err="1"/>
              <a:t>baik</a:t>
            </a:r>
            <a:r>
              <a:rPr lang="en-US" sz="1400" dirty="0"/>
              <a:t> </a:t>
            </a:r>
            <a:r>
              <a:rPr lang="en-US" sz="1400" dirty="0" err="1"/>
              <a:t>secara</a:t>
            </a:r>
            <a:r>
              <a:rPr lang="en-US" sz="1400" dirty="0"/>
              <a:t> </a:t>
            </a:r>
            <a:r>
              <a:rPr lang="en-US" sz="1400" dirty="0" err="1"/>
              <a:t>berkala</a:t>
            </a:r>
            <a:r>
              <a:rPr lang="en-US" sz="1400" dirty="0"/>
              <a:t> dan/</a:t>
            </a:r>
            <a:r>
              <a:rPr lang="en-US" sz="1400" dirty="0" err="1"/>
              <a:t>atau</a:t>
            </a:r>
            <a:r>
              <a:rPr lang="en-US" sz="1400" dirty="0"/>
              <a:t> </a:t>
            </a:r>
            <a:r>
              <a:rPr lang="en-US" sz="1400" dirty="0" err="1"/>
              <a:t>sekaligus</a:t>
            </a:r>
            <a:r>
              <a:rPr lang="en-US" sz="1400" dirty="0"/>
              <a:t> </a:t>
            </a:r>
            <a:r>
              <a:rPr lang="en-US" sz="1400" dirty="0" err="1"/>
              <a:t>sebagai</a:t>
            </a:r>
            <a:r>
              <a:rPr lang="en-US" sz="1400" dirty="0"/>
              <a:t> </a:t>
            </a:r>
            <a:r>
              <a:rPr lang="en-US" sz="1400" dirty="0" err="1"/>
              <a:t>penghasilan</a:t>
            </a:r>
            <a:r>
              <a:rPr lang="en-US" sz="1400" dirty="0"/>
              <a:t> </a:t>
            </a:r>
            <a:r>
              <a:rPr lang="en-US" sz="1400" dirty="0" err="1"/>
              <a:t>hari</a:t>
            </a:r>
            <a:r>
              <a:rPr lang="en-US" sz="1400" dirty="0"/>
              <a:t> </a:t>
            </a:r>
            <a:r>
              <a:rPr lang="en-US" sz="1400" dirty="0" err="1"/>
              <a:t>tua</a:t>
            </a:r>
            <a:r>
              <a:rPr lang="en-US" sz="1400" dirty="0"/>
              <a:t> yang </a:t>
            </a:r>
            <a:r>
              <a:rPr lang="en-US" sz="1400" dirty="0" err="1"/>
              <a:t>dikaitkan</a:t>
            </a:r>
            <a:r>
              <a:rPr lang="en-US" sz="1400" dirty="0"/>
              <a:t> </a:t>
            </a:r>
            <a:r>
              <a:rPr lang="en-US" sz="1400" dirty="0" err="1"/>
              <a:t>dengan</a:t>
            </a:r>
            <a:r>
              <a:rPr lang="en-US" sz="1400" dirty="0"/>
              <a:t> </a:t>
            </a:r>
            <a:r>
              <a:rPr lang="en-US" sz="1400" dirty="0" err="1"/>
              <a:t>usia</a:t>
            </a:r>
            <a:r>
              <a:rPr lang="en-US" sz="1400" dirty="0"/>
              <a:t> </a:t>
            </a:r>
            <a:r>
              <a:rPr lang="en-US" sz="1400" dirty="0" err="1"/>
              <a:t>pensiun</a:t>
            </a:r>
            <a:r>
              <a:rPr lang="en-US" sz="1400" dirty="0"/>
              <a:t>, masa </a:t>
            </a:r>
            <a:r>
              <a:rPr lang="en-US" sz="1400" dirty="0" err="1"/>
              <a:t>kerja</a:t>
            </a:r>
            <a:r>
              <a:rPr lang="en-US" sz="1400" dirty="0"/>
              <a:t>, dan/</a:t>
            </a:r>
            <a:r>
              <a:rPr lang="en-US" sz="1400" dirty="0" err="1"/>
              <a:t>atau</a:t>
            </a:r>
            <a:r>
              <a:rPr lang="en-US" sz="1400" dirty="0"/>
              <a:t> masa </a:t>
            </a:r>
            <a:r>
              <a:rPr lang="en-US" sz="1400" dirty="0" err="1"/>
              <a:t>mengiur</a:t>
            </a:r>
            <a:r>
              <a:rPr lang="en-US" sz="1400" dirty="0"/>
              <a:t>.</a:t>
            </a:r>
          </a:p>
        </p:txBody>
      </p:sp>
      <p:pic>
        <p:nvPicPr>
          <p:cNvPr id="4" name="Picture 3">
            <a:extLst>
              <a:ext uri="{FF2B5EF4-FFF2-40B4-BE49-F238E27FC236}">
                <a16:creationId xmlns:a16="http://schemas.microsoft.com/office/drawing/2014/main" id="{399E2ECD-F512-4A95-A970-A4FFFE89F1E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089698" y="1233434"/>
            <a:ext cx="3825701" cy="255301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15805192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34"/>
          <p:cNvSpPr txBox="1"/>
          <p:nvPr/>
        </p:nvSpPr>
        <p:spPr>
          <a:xfrm>
            <a:off x="0" y="133350"/>
            <a:ext cx="9143999" cy="401816"/>
          </a:xfrm>
          <a:prstGeom prst="rect">
            <a:avLst/>
          </a:prstGeom>
          <a:solidFill>
            <a:srgbClr val="2C987E"/>
          </a:solidFill>
          <a:ln>
            <a:noFill/>
          </a:ln>
        </p:spPr>
        <p:style>
          <a:lnRef idx="2">
            <a:schemeClr val="accent5">
              <a:shade val="50000"/>
            </a:schemeClr>
          </a:lnRef>
          <a:fillRef idx="1">
            <a:schemeClr val="accent5"/>
          </a:fillRef>
          <a:effectRef idx="0">
            <a:schemeClr val="accent5"/>
          </a:effectRef>
          <a:fontRef idx="minor">
            <a:schemeClr val="lt1"/>
          </a:fontRef>
        </p:style>
        <p:txBody>
          <a:bodyPr wrap="square" lIns="93128" tIns="46565" rIns="93128" bIns="46565" rtlCol="0">
            <a:spAutoFit/>
          </a:bodyPr>
          <a:lstStyle/>
          <a:p>
            <a:pPr marL="0" lvl="1">
              <a:tabLst>
                <a:tab pos="692185" algn="l"/>
              </a:tabLst>
            </a:pPr>
            <a:r>
              <a:rPr lang="en-US" sz="2000" b="1" dirty="0">
                <a:solidFill>
                  <a:schemeClr val="bg1"/>
                </a:solidFill>
                <a:latin typeface="Candara" pitchFamily="34" charset="0"/>
              </a:rPr>
              <a:t>B. Lembaga </a:t>
            </a:r>
            <a:r>
              <a:rPr lang="en-US" sz="2000" b="1" dirty="0" err="1">
                <a:solidFill>
                  <a:schemeClr val="bg1"/>
                </a:solidFill>
                <a:latin typeface="Candara" pitchFamily="34" charset="0"/>
              </a:rPr>
              <a:t>Keuangan</a:t>
            </a:r>
            <a:r>
              <a:rPr lang="en-US" sz="2000" b="1" dirty="0">
                <a:solidFill>
                  <a:schemeClr val="bg1"/>
                </a:solidFill>
                <a:latin typeface="Candara" pitchFamily="34" charset="0"/>
              </a:rPr>
              <a:t> </a:t>
            </a:r>
          </a:p>
        </p:txBody>
      </p:sp>
      <p:grpSp>
        <p:nvGrpSpPr>
          <p:cNvPr id="9" name="Group 8"/>
          <p:cNvGrpSpPr/>
          <p:nvPr/>
        </p:nvGrpSpPr>
        <p:grpSpPr>
          <a:xfrm>
            <a:off x="-1" y="4302125"/>
            <a:ext cx="9144000" cy="841375"/>
            <a:chOff x="0" y="4302125"/>
            <a:chExt cx="9144000" cy="841375"/>
          </a:xfrm>
        </p:grpSpPr>
        <p:grpSp>
          <p:nvGrpSpPr>
            <p:cNvPr id="10" name="Group 9"/>
            <p:cNvGrpSpPr/>
            <p:nvPr/>
          </p:nvGrpSpPr>
          <p:grpSpPr>
            <a:xfrm>
              <a:off x="0" y="4302125"/>
              <a:ext cx="9144000" cy="841375"/>
              <a:chOff x="0" y="4302125"/>
              <a:chExt cx="9144000" cy="841375"/>
            </a:xfrm>
          </p:grpSpPr>
          <p:grpSp>
            <p:nvGrpSpPr>
              <p:cNvPr id="13" name="Group 12"/>
              <p:cNvGrpSpPr/>
              <p:nvPr/>
            </p:nvGrpSpPr>
            <p:grpSpPr>
              <a:xfrm>
                <a:off x="0" y="4302125"/>
                <a:ext cx="9144000" cy="841375"/>
                <a:chOff x="0" y="4302125"/>
                <a:chExt cx="9144000" cy="841375"/>
              </a:xfrm>
            </p:grpSpPr>
            <p:pic>
              <p:nvPicPr>
                <p:cNvPr id="15" name="Picture 2" descr="E:\ELISA\ERLANGGA LISA\2017\TEMPLATE PPT\SMP PPKN kelas X kelompok wajib\SMP PPKN kelas X kelompok wajib.png"/>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22" name="TextBox 16"/>
                <p:cNvSpPr txBox="1"/>
                <p:nvPr/>
              </p:nvSpPr>
              <p:spPr>
                <a:xfrm>
                  <a:off x="2057400" y="4732407"/>
                  <a:ext cx="5334000" cy="353943"/>
                </a:xfrm>
                <a:prstGeom prst="rect">
                  <a:avLst/>
                </a:prstGeom>
                <a:solidFill>
                  <a:srgbClr val="FFC000"/>
                </a:solidFill>
              </p:spPr>
              <p:txBody>
                <a:bodyPr wrap="square" rtlCol="0">
                  <a:spAutoFit/>
                </a:bodyPr>
                <a:lstStyle/>
                <a:p>
                  <a:r>
                    <a:rPr lang="en-US" sz="1700" b="1" dirty="0">
                      <a:solidFill>
                        <a:srgbClr val="002060"/>
                      </a:solidFill>
                      <a:latin typeface="Arial" pitchFamily="34" charset="0"/>
                      <a:cs typeface="Arial" pitchFamily="34" charset="0"/>
                    </a:rPr>
                    <a:t>IPS EKONOMI </a:t>
                  </a:r>
                </a:p>
              </p:txBody>
            </p:sp>
          </p:grpSp>
          <p:pic>
            <p:nvPicPr>
              <p:cNvPr id="14" name="Picture 13" descr="A picture containing text&#10;&#10;Description automatically generated">
                <a:extLst>
                  <a:ext uri="{FF2B5EF4-FFF2-40B4-BE49-F238E27FC236}">
                    <a16:creationId xmlns:a16="http://schemas.microsoft.com/office/drawing/2014/main" id="{D65625EF-D92B-4D38-A026-7B2925F9C466}"/>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12" name="Rectangle 11"/>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20" name="TextBox 19">
            <a:extLst>
              <a:ext uri="{FF2B5EF4-FFF2-40B4-BE49-F238E27FC236}">
                <a16:creationId xmlns:a16="http://schemas.microsoft.com/office/drawing/2014/main" id="{5B253B1B-5BD2-4FB6-BFDE-C51D0E6894E1}"/>
              </a:ext>
            </a:extLst>
          </p:cNvPr>
          <p:cNvSpPr txBox="1"/>
          <p:nvPr/>
        </p:nvSpPr>
        <p:spPr>
          <a:xfrm>
            <a:off x="76200" y="571715"/>
            <a:ext cx="3810000" cy="369332"/>
          </a:xfrm>
          <a:prstGeom prst="rect">
            <a:avLst/>
          </a:prstGeom>
          <a:noFill/>
          <a:ln>
            <a:noFill/>
          </a:ln>
        </p:spPr>
        <p:style>
          <a:lnRef idx="1">
            <a:schemeClr val="accent6"/>
          </a:lnRef>
          <a:fillRef idx="2">
            <a:schemeClr val="accent6"/>
          </a:fillRef>
          <a:effectRef idx="1">
            <a:schemeClr val="accent6"/>
          </a:effectRef>
          <a:fontRef idx="minor">
            <a:schemeClr val="dk1"/>
          </a:fontRef>
        </p:style>
        <p:txBody>
          <a:bodyPr wrap="square">
            <a:spAutoFit/>
          </a:bodyPr>
          <a:lstStyle/>
          <a:p>
            <a:r>
              <a:rPr lang="en-US" dirty="0">
                <a:solidFill>
                  <a:schemeClr val="tx1"/>
                </a:solidFill>
              </a:rPr>
              <a:t>2. </a:t>
            </a:r>
            <a:r>
              <a:rPr lang="en-US" dirty="0" err="1">
                <a:solidFill>
                  <a:schemeClr val="tx1"/>
                </a:solidFill>
              </a:rPr>
              <a:t>Industri</a:t>
            </a:r>
            <a:r>
              <a:rPr lang="en-US" dirty="0">
                <a:solidFill>
                  <a:schemeClr val="tx1"/>
                </a:solidFill>
              </a:rPr>
              <a:t> </a:t>
            </a:r>
            <a:r>
              <a:rPr lang="en-US" dirty="0" err="1">
                <a:solidFill>
                  <a:schemeClr val="tx1"/>
                </a:solidFill>
              </a:rPr>
              <a:t>Keuangan</a:t>
            </a:r>
            <a:r>
              <a:rPr lang="en-US" dirty="0">
                <a:solidFill>
                  <a:schemeClr val="tx1"/>
                </a:solidFill>
              </a:rPr>
              <a:t> Non-Bank (IKNB)</a:t>
            </a:r>
          </a:p>
        </p:txBody>
      </p:sp>
      <p:sp>
        <p:nvSpPr>
          <p:cNvPr id="17" name="TextBox 16">
            <a:extLst>
              <a:ext uri="{FF2B5EF4-FFF2-40B4-BE49-F238E27FC236}">
                <a16:creationId xmlns:a16="http://schemas.microsoft.com/office/drawing/2014/main" id="{793FDCB2-157B-4E2F-AD82-25DA033AF48F}"/>
              </a:ext>
            </a:extLst>
          </p:cNvPr>
          <p:cNvSpPr txBox="1"/>
          <p:nvPr/>
        </p:nvSpPr>
        <p:spPr>
          <a:xfrm>
            <a:off x="84268" y="951455"/>
            <a:ext cx="4604272" cy="584775"/>
          </a:xfrm>
          <a:prstGeom prst="rect">
            <a:avLst/>
          </a:prstGeom>
          <a:noFill/>
        </p:spPr>
        <p:txBody>
          <a:bodyPr wrap="square">
            <a:spAutoFit/>
          </a:bodyPr>
          <a:lstStyle/>
          <a:p>
            <a:r>
              <a:rPr lang="en-US" sz="1600" b="1" dirty="0"/>
              <a:t>b. Dana </a:t>
            </a:r>
            <a:r>
              <a:rPr lang="en-US" sz="1600" b="1" dirty="0" err="1"/>
              <a:t>Pensiun</a:t>
            </a:r>
            <a:endParaRPr lang="en-US" sz="1600" b="1" dirty="0"/>
          </a:p>
          <a:p>
            <a:r>
              <a:rPr lang="en-US" sz="1600" dirty="0"/>
              <a:t>   1) </a:t>
            </a:r>
            <a:r>
              <a:rPr lang="en-US" sz="1600" dirty="0" err="1"/>
              <a:t>Fungsi</a:t>
            </a:r>
            <a:endParaRPr lang="en-US" sz="1600" dirty="0"/>
          </a:p>
        </p:txBody>
      </p:sp>
      <p:sp>
        <p:nvSpPr>
          <p:cNvPr id="16" name="TextBox 15">
            <a:extLst>
              <a:ext uri="{FF2B5EF4-FFF2-40B4-BE49-F238E27FC236}">
                <a16:creationId xmlns:a16="http://schemas.microsoft.com/office/drawing/2014/main" id="{15577C20-4F7B-4D30-96C6-D5D5D2E763BD}"/>
              </a:ext>
            </a:extLst>
          </p:cNvPr>
          <p:cNvSpPr txBox="1"/>
          <p:nvPr/>
        </p:nvSpPr>
        <p:spPr>
          <a:xfrm>
            <a:off x="457199" y="1510286"/>
            <a:ext cx="8534399" cy="1077218"/>
          </a:xfrm>
          <a:prstGeom prst="rect">
            <a:avLst/>
          </a:prstGeom>
          <a:solidFill>
            <a:schemeClr val="accent6">
              <a:lumMod val="20000"/>
              <a:lumOff val="80000"/>
            </a:schemeClr>
          </a:solidFill>
        </p:spPr>
        <p:txBody>
          <a:bodyPr wrap="square">
            <a:spAutoFit/>
          </a:bodyPr>
          <a:lstStyle/>
          <a:p>
            <a:r>
              <a:rPr lang="en-US" sz="1600" dirty="0" err="1"/>
              <a:t>Fungsi</a:t>
            </a:r>
            <a:r>
              <a:rPr lang="en-US" sz="1600" dirty="0"/>
              <a:t> dana </a:t>
            </a:r>
            <a:r>
              <a:rPr lang="en-US" sz="1600" dirty="0" err="1"/>
              <a:t>pensiun</a:t>
            </a:r>
            <a:r>
              <a:rPr lang="en-US" sz="1600" dirty="0"/>
              <a:t> yang </a:t>
            </a:r>
            <a:r>
              <a:rPr lang="en-US" sz="1600" dirty="0" err="1"/>
              <a:t>utama</a:t>
            </a:r>
            <a:r>
              <a:rPr lang="en-US" sz="1600" dirty="0"/>
              <a:t> </a:t>
            </a:r>
            <a:r>
              <a:rPr lang="en-US" sz="1600" dirty="0" err="1"/>
              <a:t>adalah</a:t>
            </a:r>
            <a:r>
              <a:rPr lang="en-US" sz="1600" dirty="0"/>
              <a:t> </a:t>
            </a:r>
            <a:r>
              <a:rPr lang="en-US" sz="1600" dirty="0" err="1"/>
              <a:t>menyediakan</a:t>
            </a:r>
            <a:r>
              <a:rPr lang="en-US" sz="1600" dirty="0"/>
              <a:t> dana </a:t>
            </a:r>
            <a:r>
              <a:rPr lang="en-US" sz="1600" dirty="0" err="1"/>
              <a:t>atau</a:t>
            </a:r>
            <a:r>
              <a:rPr lang="en-US" sz="1600" dirty="0"/>
              <a:t> uang </a:t>
            </a:r>
            <a:r>
              <a:rPr lang="en-US" sz="1600" dirty="0" err="1"/>
              <a:t>pertanggungan</a:t>
            </a:r>
            <a:r>
              <a:rPr lang="en-US" sz="1600" dirty="0"/>
              <a:t> </a:t>
            </a:r>
            <a:r>
              <a:rPr lang="en-US" sz="1600" dirty="0" err="1"/>
              <a:t>apabila</a:t>
            </a:r>
            <a:r>
              <a:rPr lang="en-US" sz="1600" dirty="0"/>
              <a:t> </a:t>
            </a:r>
            <a:r>
              <a:rPr lang="en-US" sz="1600" dirty="0" err="1"/>
              <a:t>peserta</a:t>
            </a:r>
            <a:r>
              <a:rPr lang="en-US" sz="1600" dirty="0"/>
              <a:t> </a:t>
            </a:r>
            <a:r>
              <a:rPr lang="en-US" sz="1600" dirty="0" err="1"/>
              <a:t>meninggal</a:t>
            </a:r>
            <a:r>
              <a:rPr lang="en-US" sz="1600" dirty="0"/>
              <a:t> dunia </a:t>
            </a:r>
            <a:r>
              <a:rPr lang="en-US" sz="1600" dirty="0" err="1"/>
              <a:t>atau</a:t>
            </a:r>
            <a:r>
              <a:rPr lang="en-US" sz="1600" dirty="0"/>
              <a:t> </a:t>
            </a:r>
            <a:r>
              <a:rPr lang="en-US" sz="1600" dirty="0" err="1"/>
              <a:t>mengalami</a:t>
            </a:r>
            <a:r>
              <a:rPr lang="en-US" sz="1600" dirty="0"/>
              <a:t> </a:t>
            </a:r>
            <a:r>
              <a:rPr lang="en-US" sz="1600" dirty="0" err="1"/>
              <a:t>kecelakaan</a:t>
            </a:r>
            <a:r>
              <a:rPr lang="en-US" sz="1600" dirty="0"/>
              <a:t> (</a:t>
            </a:r>
            <a:r>
              <a:rPr lang="en-US" sz="1600" dirty="0" err="1"/>
              <a:t>cacat</a:t>
            </a:r>
            <a:r>
              <a:rPr lang="en-US" sz="1600" dirty="0"/>
              <a:t>) </a:t>
            </a:r>
            <a:r>
              <a:rPr lang="en-US" sz="1600" dirty="0" err="1"/>
              <a:t>sebelum</a:t>
            </a:r>
            <a:r>
              <a:rPr lang="en-US" sz="1600" dirty="0"/>
              <a:t> </a:t>
            </a:r>
            <a:r>
              <a:rPr lang="en-US" sz="1600" dirty="0" err="1"/>
              <a:t>mencapai</a:t>
            </a:r>
            <a:r>
              <a:rPr lang="en-US" sz="1600" dirty="0"/>
              <a:t> </a:t>
            </a:r>
            <a:r>
              <a:rPr lang="en-US" sz="1600" dirty="0" err="1"/>
              <a:t>usia</a:t>
            </a:r>
            <a:r>
              <a:rPr lang="en-US" sz="1600" dirty="0"/>
              <a:t> </a:t>
            </a:r>
            <a:r>
              <a:rPr lang="en-US" sz="1600" dirty="0" err="1"/>
              <a:t>pensiun</a:t>
            </a:r>
            <a:r>
              <a:rPr lang="en-US" sz="1600" dirty="0"/>
              <a:t>. Dana </a:t>
            </a:r>
            <a:r>
              <a:rPr lang="en-US" sz="1600" dirty="0" err="1"/>
              <a:t>pensiun</a:t>
            </a:r>
            <a:r>
              <a:rPr lang="en-US" sz="1600" dirty="0"/>
              <a:t> </a:t>
            </a:r>
            <a:r>
              <a:rPr lang="en-US" sz="1600" dirty="0" err="1"/>
              <a:t>dihimpun</a:t>
            </a:r>
            <a:r>
              <a:rPr lang="en-US" sz="1600" dirty="0"/>
              <a:t> </a:t>
            </a:r>
            <a:r>
              <a:rPr lang="en-US" sz="1600" dirty="0" err="1"/>
              <a:t>dari</a:t>
            </a:r>
            <a:r>
              <a:rPr lang="en-US" sz="1600" dirty="0"/>
              <a:t> para </a:t>
            </a:r>
            <a:r>
              <a:rPr lang="en-US" sz="1600" dirty="0" err="1"/>
              <a:t>peserta</a:t>
            </a:r>
            <a:r>
              <a:rPr lang="en-US" sz="1600" dirty="0"/>
              <a:t> </a:t>
            </a:r>
            <a:r>
              <a:rPr lang="en-US" sz="1600" dirty="0" err="1"/>
              <a:t>dalam</a:t>
            </a:r>
            <a:r>
              <a:rPr lang="en-US" sz="1600" dirty="0"/>
              <a:t> </a:t>
            </a:r>
            <a:r>
              <a:rPr lang="en-US" sz="1600" dirty="0" err="1"/>
              <a:t>bentuk</a:t>
            </a:r>
            <a:r>
              <a:rPr lang="en-US" sz="1600" dirty="0"/>
              <a:t> </a:t>
            </a:r>
            <a:r>
              <a:rPr lang="en-US" sz="1600" dirty="0" err="1"/>
              <a:t>tabungan</a:t>
            </a:r>
            <a:r>
              <a:rPr lang="en-US" sz="1600" dirty="0"/>
              <a:t> </a:t>
            </a:r>
            <a:r>
              <a:rPr lang="en-US" sz="1600" dirty="0" err="1"/>
              <a:t>bagi</a:t>
            </a:r>
            <a:r>
              <a:rPr lang="en-US" sz="1600" dirty="0"/>
              <a:t> </a:t>
            </a:r>
            <a:r>
              <a:rPr lang="en-US" sz="1600" dirty="0" err="1"/>
              <a:t>keperluan</a:t>
            </a:r>
            <a:r>
              <a:rPr lang="en-US" sz="1600" dirty="0"/>
              <a:t> </a:t>
            </a:r>
            <a:r>
              <a:rPr lang="en-US" sz="1600" dirty="0" err="1"/>
              <a:t>peserta</a:t>
            </a:r>
            <a:r>
              <a:rPr lang="en-US" sz="1600" dirty="0"/>
              <a:t> di </a:t>
            </a:r>
            <a:r>
              <a:rPr lang="en-US" sz="1600" dirty="0" err="1"/>
              <a:t>hari</a:t>
            </a:r>
            <a:r>
              <a:rPr lang="en-US" sz="1600" dirty="0"/>
              <a:t> </a:t>
            </a:r>
            <a:r>
              <a:rPr lang="en-US" sz="1600" dirty="0" err="1"/>
              <a:t>tua</a:t>
            </a:r>
            <a:r>
              <a:rPr lang="en-US" sz="1600" dirty="0"/>
              <a:t>, yang </a:t>
            </a:r>
            <a:r>
              <a:rPr lang="en-US" sz="1600" dirty="0" err="1"/>
              <a:t>akan</a:t>
            </a:r>
            <a:r>
              <a:rPr lang="en-US" sz="1600" dirty="0"/>
              <a:t> </a:t>
            </a:r>
            <a:r>
              <a:rPr lang="en-US" sz="1600" dirty="0" err="1"/>
              <a:t>dibayarkan</a:t>
            </a:r>
            <a:r>
              <a:rPr lang="en-US" sz="1600" dirty="0"/>
              <a:t> </a:t>
            </a:r>
            <a:r>
              <a:rPr lang="en-US" sz="1600" dirty="0" err="1"/>
              <a:t>setelah</a:t>
            </a:r>
            <a:r>
              <a:rPr lang="en-US" sz="1600" dirty="0"/>
              <a:t> </a:t>
            </a:r>
            <a:r>
              <a:rPr lang="en-US" sz="1600" dirty="0" err="1"/>
              <a:t>peserta</a:t>
            </a:r>
            <a:r>
              <a:rPr lang="en-US" sz="1600" dirty="0"/>
              <a:t> </a:t>
            </a:r>
            <a:r>
              <a:rPr lang="en-US" sz="1600" dirty="0" err="1"/>
              <a:t>mencapai</a:t>
            </a:r>
            <a:r>
              <a:rPr lang="en-US" sz="1600" dirty="0"/>
              <a:t> </a:t>
            </a:r>
            <a:r>
              <a:rPr lang="en-US" sz="1600" dirty="0" err="1"/>
              <a:t>usia</a:t>
            </a:r>
            <a:r>
              <a:rPr lang="en-US" sz="1600" dirty="0"/>
              <a:t> pension.</a:t>
            </a:r>
          </a:p>
        </p:txBody>
      </p:sp>
      <p:graphicFrame>
        <p:nvGraphicFramePr>
          <p:cNvPr id="5" name="Diagram 4">
            <a:extLst>
              <a:ext uri="{FF2B5EF4-FFF2-40B4-BE49-F238E27FC236}">
                <a16:creationId xmlns:a16="http://schemas.microsoft.com/office/drawing/2014/main" id="{9C813AED-A183-4F47-83A8-4EC497F9AB18}"/>
              </a:ext>
            </a:extLst>
          </p:cNvPr>
          <p:cNvGraphicFramePr/>
          <p:nvPr>
            <p:extLst>
              <p:ext uri="{D42A27DB-BD31-4B8C-83A1-F6EECF244321}">
                <p14:modId xmlns:p14="http://schemas.microsoft.com/office/powerpoint/2010/main" val="692144162"/>
              </p:ext>
            </p:extLst>
          </p:nvPr>
        </p:nvGraphicFramePr>
        <p:xfrm>
          <a:off x="1073747" y="2829347"/>
          <a:ext cx="6996503" cy="1663034"/>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6" name="TextBox 5">
            <a:extLst>
              <a:ext uri="{FF2B5EF4-FFF2-40B4-BE49-F238E27FC236}">
                <a16:creationId xmlns:a16="http://schemas.microsoft.com/office/drawing/2014/main" id="{750F24F9-9AF8-4F80-982E-D6007A9E14E3}"/>
              </a:ext>
            </a:extLst>
          </p:cNvPr>
          <p:cNvSpPr txBox="1"/>
          <p:nvPr/>
        </p:nvSpPr>
        <p:spPr>
          <a:xfrm>
            <a:off x="304800" y="2526551"/>
            <a:ext cx="1080695" cy="338554"/>
          </a:xfrm>
          <a:prstGeom prst="rect">
            <a:avLst/>
          </a:prstGeom>
          <a:noFill/>
        </p:spPr>
        <p:txBody>
          <a:bodyPr wrap="square" rtlCol="0">
            <a:spAutoFit/>
          </a:bodyPr>
          <a:lstStyle/>
          <a:p>
            <a:r>
              <a:rPr lang="en-US" sz="1600" dirty="0"/>
              <a:t>2) Peran</a:t>
            </a:r>
          </a:p>
        </p:txBody>
      </p:sp>
    </p:spTree>
    <p:extLst>
      <p:ext uri="{BB962C8B-B14F-4D97-AF65-F5344CB8AC3E}">
        <p14:creationId xmlns:p14="http://schemas.microsoft.com/office/powerpoint/2010/main" val="83633406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graphicEl>
                                              <a:dgm id="{862BB5D3-8619-49E3-853F-79639FF38219}"/>
                                            </p:graphicEl>
                                          </p:spTgt>
                                        </p:tgtEl>
                                        <p:attrNameLst>
                                          <p:attrName>style.visibility</p:attrName>
                                        </p:attrNameLst>
                                      </p:cBhvr>
                                      <p:to>
                                        <p:strVal val="visible"/>
                                      </p:to>
                                    </p:set>
                                    <p:animEffect transition="in" filter="fade">
                                      <p:cBhvr>
                                        <p:cTn id="7" dur="1000"/>
                                        <p:tgtEl>
                                          <p:spTgt spid="5">
                                            <p:graphicEl>
                                              <a:dgm id="{862BB5D3-8619-49E3-853F-79639FF38219}"/>
                                            </p:graphicEl>
                                          </p:spTgt>
                                        </p:tgtEl>
                                      </p:cBhvr>
                                    </p:animEffect>
                                    <p:anim calcmode="lin" valueType="num">
                                      <p:cBhvr>
                                        <p:cTn id="8" dur="1000" fill="hold"/>
                                        <p:tgtEl>
                                          <p:spTgt spid="5">
                                            <p:graphicEl>
                                              <a:dgm id="{862BB5D3-8619-49E3-853F-79639FF38219}"/>
                                            </p:graphicEl>
                                          </p:spTgt>
                                        </p:tgtEl>
                                        <p:attrNameLst>
                                          <p:attrName>ppt_x</p:attrName>
                                        </p:attrNameLst>
                                      </p:cBhvr>
                                      <p:tavLst>
                                        <p:tav tm="0">
                                          <p:val>
                                            <p:strVal val="#ppt_x"/>
                                          </p:val>
                                        </p:tav>
                                        <p:tav tm="100000">
                                          <p:val>
                                            <p:strVal val="#ppt_x"/>
                                          </p:val>
                                        </p:tav>
                                      </p:tavLst>
                                    </p:anim>
                                    <p:anim calcmode="lin" valueType="num">
                                      <p:cBhvr>
                                        <p:cTn id="9" dur="1000" fill="hold"/>
                                        <p:tgtEl>
                                          <p:spTgt spid="5">
                                            <p:graphicEl>
                                              <a:dgm id="{862BB5D3-8619-49E3-853F-79639FF38219}"/>
                                            </p:graphic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graphicEl>
                                              <a:dgm id="{D5699428-F0DC-4AF3-A774-62090B5C033C}"/>
                                            </p:graphicEl>
                                          </p:spTgt>
                                        </p:tgtEl>
                                        <p:attrNameLst>
                                          <p:attrName>style.visibility</p:attrName>
                                        </p:attrNameLst>
                                      </p:cBhvr>
                                      <p:to>
                                        <p:strVal val="visible"/>
                                      </p:to>
                                    </p:set>
                                    <p:animEffect transition="in" filter="fade">
                                      <p:cBhvr>
                                        <p:cTn id="14" dur="1000"/>
                                        <p:tgtEl>
                                          <p:spTgt spid="5">
                                            <p:graphicEl>
                                              <a:dgm id="{D5699428-F0DC-4AF3-A774-62090B5C033C}"/>
                                            </p:graphicEl>
                                          </p:spTgt>
                                        </p:tgtEl>
                                      </p:cBhvr>
                                    </p:animEffect>
                                    <p:anim calcmode="lin" valueType="num">
                                      <p:cBhvr>
                                        <p:cTn id="15" dur="1000" fill="hold"/>
                                        <p:tgtEl>
                                          <p:spTgt spid="5">
                                            <p:graphicEl>
                                              <a:dgm id="{D5699428-F0DC-4AF3-A774-62090B5C033C}"/>
                                            </p:graphicEl>
                                          </p:spTgt>
                                        </p:tgtEl>
                                        <p:attrNameLst>
                                          <p:attrName>ppt_x</p:attrName>
                                        </p:attrNameLst>
                                      </p:cBhvr>
                                      <p:tavLst>
                                        <p:tav tm="0">
                                          <p:val>
                                            <p:strVal val="#ppt_x"/>
                                          </p:val>
                                        </p:tav>
                                        <p:tav tm="100000">
                                          <p:val>
                                            <p:strVal val="#ppt_x"/>
                                          </p:val>
                                        </p:tav>
                                      </p:tavLst>
                                    </p:anim>
                                    <p:anim calcmode="lin" valueType="num">
                                      <p:cBhvr>
                                        <p:cTn id="16" dur="1000" fill="hold"/>
                                        <p:tgtEl>
                                          <p:spTgt spid="5">
                                            <p:graphicEl>
                                              <a:dgm id="{D5699428-F0DC-4AF3-A774-62090B5C033C}"/>
                                            </p:graphicEl>
                                          </p:spTgt>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5">
                                            <p:graphicEl>
                                              <a:dgm id="{0C3EE618-DDAB-480C-A638-34C097E610D4}"/>
                                            </p:graphicEl>
                                          </p:spTgt>
                                        </p:tgtEl>
                                        <p:attrNameLst>
                                          <p:attrName>style.visibility</p:attrName>
                                        </p:attrNameLst>
                                      </p:cBhvr>
                                      <p:to>
                                        <p:strVal val="visible"/>
                                      </p:to>
                                    </p:set>
                                    <p:animEffect transition="in" filter="fade">
                                      <p:cBhvr>
                                        <p:cTn id="19" dur="1000"/>
                                        <p:tgtEl>
                                          <p:spTgt spid="5">
                                            <p:graphicEl>
                                              <a:dgm id="{0C3EE618-DDAB-480C-A638-34C097E610D4}"/>
                                            </p:graphicEl>
                                          </p:spTgt>
                                        </p:tgtEl>
                                      </p:cBhvr>
                                    </p:animEffect>
                                    <p:anim calcmode="lin" valueType="num">
                                      <p:cBhvr>
                                        <p:cTn id="20" dur="1000" fill="hold"/>
                                        <p:tgtEl>
                                          <p:spTgt spid="5">
                                            <p:graphicEl>
                                              <a:dgm id="{0C3EE618-DDAB-480C-A638-34C097E610D4}"/>
                                            </p:graphicEl>
                                          </p:spTgt>
                                        </p:tgtEl>
                                        <p:attrNameLst>
                                          <p:attrName>ppt_x</p:attrName>
                                        </p:attrNameLst>
                                      </p:cBhvr>
                                      <p:tavLst>
                                        <p:tav tm="0">
                                          <p:val>
                                            <p:strVal val="#ppt_x"/>
                                          </p:val>
                                        </p:tav>
                                        <p:tav tm="100000">
                                          <p:val>
                                            <p:strVal val="#ppt_x"/>
                                          </p:val>
                                        </p:tav>
                                      </p:tavLst>
                                    </p:anim>
                                    <p:anim calcmode="lin" valueType="num">
                                      <p:cBhvr>
                                        <p:cTn id="21" dur="1000" fill="hold"/>
                                        <p:tgtEl>
                                          <p:spTgt spid="5">
                                            <p:graphicEl>
                                              <a:dgm id="{0C3EE618-DDAB-480C-A638-34C097E610D4}"/>
                                            </p:graphic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5">
                                            <p:graphicEl>
                                              <a:dgm id="{7383A335-6CB0-4DEB-B316-A6FC525F9252}"/>
                                            </p:graphicEl>
                                          </p:spTgt>
                                        </p:tgtEl>
                                        <p:attrNameLst>
                                          <p:attrName>style.visibility</p:attrName>
                                        </p:attrNameLst>
                                      </p:cBhvr>
                                      <p:to>
                                        <p:strVal val="visible"/>
                                      </p:to>
                                    </p:set>
                                    <p:animEffect transition="in" filter="fade">
                                      <p:cBhvr>
                                        <p:cTn id="26" dur="1000"/>
                                        <p:tgtEl>
                                          <p:spTgt spid="5">
                                            <p:graphicEl>
                                              <a:dgm id="{7383A335-6CB0-4DEB-B316-A6FC525F9252}"/>
                                            </p:graphicEl>
                                          </p:spTgt>
                                        </p:tgtEl>
                                      </p:cBhvr>
                                    </p:animEffect>
                                    <p:anim calcmode="lin" valueType="num">
                                      <p:cBhvr>
                                        <p:cTn id="27" dur="1000" fill="hold"/>
                                        <p:tgtEl>
                                          <p:spTgt spid="5">
                                            <p:graphicEl>
                                              <a:dgm id="{7383A335-6CB0-4DEB-B316-A6FC525F9252}"/>
                                            </p:graphicEl>
                                          </p:spTgt>
                                        </p:tgtEl>
                                        <p:attrNameLst>
                                          <p:attrName>ppt_x</p:attrName>
                                        </p:attrNameLst>
                                      </p:cBhvr>
                                      <p:tavLst>
                                        <p:tav tm="0">
                                          <p:val>
                                            <p:strVal val="#ppt_x"/>
                                          </p:val>
                                        </p:tav>
                                        <p:tav tm="100000">
                                          <p:val>
                                            <p:strVal val="#ppt_x"/>
                                          </p:val>
                                        </p:tav>
                                      </p:tavLst>
                                    </p:anim>
                                    <p:anim calcmode="lin" valueType="num">
                                      <p:cBhvr>
                                        <p:cTn id="28" dur="1000" fill="hold"/>
                                        <p:tgtEl>
                                          <p:spTgt spid="5">
                                            <p:graphicEl>
                                              <a:dgm id="{7383A335-6CB0-4DEB-B316-A6FC525F9252}"/>
                                            </p:graphicEl>
                                          </p:spTgt>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5">
                                            <p:graphicEl>
                                              <a:dgm id="{5358FA6E-2B1E-40E3-B5D2-A4D834494D1D}"/>
                                            </p:graphicEl>
                                          </p:spTgt>
                                        </p:tgtEl>
                                        <p:attrNameLst>
                                          <p:attrName>style.visibility</p:attrName>
                                        </p:attrNameLst>
                                      </p:cBhvr>
                                      <p:to>
                                        <p:strVal val="visible"/>
                                      </p:to>
                                    </p:set>
                                    <p:animEffect transition="in" filter="fade">
                                      <p:cBhvr>
                                        <p:cTn id="31" dur="1000"/>
                                        <p:tgtEl>
                                          <p:spTgt spid="5">
                                            <p:graphicEl>
                                              <a:dgm id="{5358FA6E-2B1E-40E3-B5D2-A4D834494D1D}"/>
                                            </p:graphicEl>
                                          </p:spTgt>
                                        </p:tgtEl>
                                      </p:cBhvr>
                                    </p:animEffect>
                                    <p:anim calcmode="lin" valueType="num">
                                      <p:cBhvr>
                                        <p:cTn id="32" dur="1000" fill="hold"/>
                                        <p:tgtEl>
                                          <p:spTgt spid="5">
                                            <p:graphicEl>
                                              <a:dgm id="{5358FA6E-2B1E-40E3-B5D2-A4D834494D1D}"/>
                                            </p:graphicEl>
                                          </p:spTgt>
                                        </p:tgtEl>
                                        <p:attrNameLst>
                                          <p:attrName>ppt_x</p:attrName>
                                        </p:attrNameLst>
                                      </p:cBhvr>
                                      <p:tavLst>
                                        <p:tav tm="0">
                                          <p:val>
                                            <p:strVal val="#ppt_x"/>
                                          </p:val>
                                        </p:tav>
                                        <p:tav tm="100000">
                                          <p:val>
                                            <p:strVal val="#ppt_x"/>
                                          </p:val>
                                        </p:tav>
                                      </p:tavLst>
                                    </p:anim>
                                    <p:anim calcmode="lin" valueType="num">
                                      <p:cBhvr>
                                        <p:cTn id="33" dur="1000" fill="hold"/>
                                        <p:tgtEl>
                                          <p:spTgt spid="5">
                                            <p:graphicEl>
                                              <a:dgm id="{5358FA6E-2B1E-40E3-B5D2-A4D834494D1D}"/>
                                            </p:graphicEl>
                                          </p:spTgt>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5">
                                            <p:graphicEl>
                                              <a:dgm id="{5EDD5408-51AF-4915-839F-8DE6B11E7D47}"/>
                                            </p:graphicEl>
                                          </p:spTgt>
                                        </p:tgtEl>
                                        <p:attrNameLst>
                                          <p:attrName>style.visibility</p:attrName>
                                        </p:attrNameLst>
                                      </p:cBhvr>
                                      <p:to>
                                        <p:strVal val="visible"/>
                                      </p:to>
                                    </p:set>
                                    <p:animEffect transition="in" filter="fade">
                                      <p:cBhvr>
                                        <p:cTn id="38" dur="1000"/>
                                        <p:tgtEl>
                                          <p:spTgt spid="5">
                                            <p:graphicEl>
                                              <a:dgm id="{5EDD5408-51AF-4915-839F-8DE6B11E7D47}"/>
                                            </p:graphicEl>
                                          </p:spTgt>
                                        </p:tgtEl>
                                      </p:cBhvr>
                                    </p:animEffect>
                                    <p:anim calcmode="lin" valueType="num">
                                      <p:cBhvr>
                                        <p:cTn id="39" dur="1000" fill="hold"/>
                                        <p:tgtEl>
                                          <p:spTgt spid="5">
                                            <p:graphicEl>
                                              <a:dgm id="{5EDD5408-51AF-4915-839F-8DE6B11E7D47}"/>
                                            </p:graphicEl>
                                          </p:spTgt>
                                        </p:tgtEl>
                                        <p:attrNameLst>
                                          <p:attrName>ppt_x</p:attrName>
                                        </p:attrNameLst>
                                      </p:cBhvr>
                                      <p:tavLst>
                                        <p:tav tm="0">
                                          <p:val>
                                            <p:strVal val="#ppt_x"/>
                                          </p:val>
                                        </p:tav>
                                        <p:tav tm="100000">
                                          <p:val>
                                            <p:strVal val="#ppt_x"/>
                                          </p:val>
                                        </p:tav>
                                      </p:tavLst>
                                    </p:anim>
                                    <p:anim calcmode="lin" valueType="num">
                                      <p:cBhvr>
                                        <p:cTn id="40" dur="1000" fill="hold"/>
                                        <p:tgtEl>
                                          <p:spTgt spid="5">
                                            <p:graphicEl>
                                              <a:dgm id="{5EDD5408-51AF-4915-839F-8DE6B11E7D47}"/>
                                            </p:graphicEl>
                                          </p:spTgt>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5">
                                            <p:graphicEl>
                                              <a:dgm id="{66AB15CB-642A-43A9-8682-E00FF50894BB}"/>
                                            </p:graphicEl>
                                          </p:spTgt>
                                        </p:tgtEl>
                                        <p:attrNameLst>
                                          <p:attrName>style.visibility</p:attrName>
                                        </p:attrNameLst>
                                      </p:cBhvr>
                                      <p:to>
                                        <p:strVal val="visible"/>
                                      </p:to>
                                    </p:set>
                                    <p:animEffect transition="in" filter="fade">
                                      <p:cBhvr>
                                        <p:cTn id="43" dur="1000"/>
                                        <p:tgtEl>
                                          <p:spTgt spid="5">
                                            <p:graphicEl>
                                              <a:dgm id="{66AB15CB-642A-43A9-8682-E00FF50894BB}"/>
                                            </p:graphicEl>
                                          </p:spTgt>
                                        </p:tgtEl>
                                      </p:cBhvr>
                                    </p:animEffect>
                                    <p:anim calcmode="lin" valueType="num">
                                      <p:cBhvr>
                                        <p:cTn id="44" dur="1000" fill="hold"/>
                                        <p:tgtEl>
                                          <p:spTgt spid="5">
                                            <p:graphicEl>
                                              <a:dgm id="{66AB15CB-642A-43A9-8682-E00FF50894BB}"/>
                                            </p:graphicEl>
                                          </p:spTgt>
                                        </p:tgtEl>
                                        <p:attrNameLst>
                                          <p:attrName>ppt_x</p:attrName>
                                        </p:attrNameLst>
                                      </p:cBhvr>
                                      <p:tavLst>
                                        <p:tav tm="0">
                                          <p:val>
                                            <p:strVal val="#ppt_x"/>
                                          </p:val>
                                        </p:tav>
                                        <p:tav tm="100000">
                                          <p:val>
                                            <p:strVal val="#ppt_x"/>
                                          </p:val>
                                        </p:tav>
                                      </p:tavLst>
                                    </p:anim>
                                    <p:anim calcmode="lin" valueType="num">
                                      <p:cBhvr>
                                        <p:cTn id="45" dur="1000" fill="hold"/>
                                        <p:tgtEl>
                                          <p:spTgt spid="5">
                                            <p:graphicEl>
                                              <a:dgm id="{66AB15CB-642A-43A9-8682-E00FF50894BB}"/>
                                            </p:graphicEl>
                                          </p:spTgt>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fade">
                                      <p:cBhvr>
                                        <p:cTn id="5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Graphic spid="5" grpId="0">
        <p:bldSub>
          <a:bldDgm bld="one"/>
        </p:bldSub>
      </p:bldGraphic>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34"/>
          <p:cNvSpPr txBox="1"/>
          <p:nvPr/>
        </p:nvSpPr>
        <p:spPr>
          <a:xfrm>
            <a:off x="0" y="133350"/>
            <a:ext cx="9143999" cy="401816"/>
          </a:xfrm>
          <a:prstGeom prst="rect">
            <a:avLst/>
          </a:prstGeom>
          <a:solidFill>
            <a:srgbClr val="2C987E"/>
          </a:solidFill>
          <a:ln>
            <a:noFill/>
          </a:ln>
        </p:spPr>
        <p:style>
          <a:lnRef idx="2">
            <a:schemeClr val="accent5">
              <a:shade val="50000"/>
            </a:schemeClr>
          </a:lnRef>
          <a:fillRef idx="1">
            <a:schemeClr val="accent5"/>
          </a:fillRef>
          <a:effectRef idx="0">
            <a:schemeClr val="accent5"/>
          </a:effectRef>
          <a:fontRef idx="minor">
            <a:schemeClr val="lt1"/>
          </a:fontRef>
        </p:style>
        <p:txBody>
          <a:bodyPr wrap="square" lIns="93128" tIns="46565" rIns="93128" bIns="46565" rtlCol="0">
            <a:spAutoFit/>
          </a:bodyPr>
          <a:lstStyle/>
          <a:p>
            <a:pPr marL="0" lvl="1">
              <a:tabLst>
                <a:tab pos="692185" algn="l"/>
              </a:tabLst>
            </a:pPr>
            <a:r>
              <a:rPr lang="en-US" sz="2000" b="1" dirty="0">
                <a:solidFill>
                  <a:schemeClr val="bg1"/>
                </a:solidFill>
                <a:latin typeface="Candara" pitchFamily="34" charset="0"/>
              </a:rPr>
              <a:t>B. Lembaga </a:t>
            </a:r>
            <a:r>
              <a:rPr lang="en-US" sz="2000" b="1" dirty="0" err="1">
                <a:solidFill>
                  <a:schemeClr val="bg1"/>
                </a:solidFill>
                <a:latin typeface="Candara" pitchFamily="34" charset="0"/>
              </a:rPr>
              <a:t>Keuangan</a:t>
            </a:r>
            <a:r>
              <a:rPr lang="en-US" sz="2000" b="1" dirty="0">
                <a:solidFill>
                  <a:schemeClr val="bg1"/>
                </a:solidFill>
                <a:latin typeface="Candara" pitchFamily="34" charset="0"/>
              </a:rPr>
              <a:t> </a:t>
            </a:r>
          </a:p>
        </p:txBody>
      </p:sp>
      <p:grpSp>
        <p:nvGrpSpPr>
          <p:cNvPr id="9" name="Group 8"/>
          <p:cNvGrpSpPr/>
          <p:nvPr/>
        </p:nvGrpSpPr>
        <p:grpSpPr>
          <a:xfrm>
            <a:off x="-1" y="4302125"/>
            <a:ext cx="9144000" cy="841375"/>
            <a:chOff x="0" y="4302125"/>
            <a:chExt cx="9144000" cy="841375"/>
          </a:xfrm>
        </p:grpSpPr>
        <p:grpSp>
          <p:nvGrpSpPr>
            <p:cNvPr id="10" name="Group 9"/>
            <p:cNvGrpSpPr/>
            <p:nvPr/>
          </p:nvGrpSpPr>
          <p:grpSpPr>
            <a:xfrm>
              <a:off x="0" y="4302125"/>
              <a:ext cx="9144000" cy="841375"/>
              <a:chOff x="0" y="4302125"/>
              <a:chExt cx="9144000" cy="841375"/>
            </a:xfrm>
          </p:grpSpPr>
          <p:grpSp>
            <p:nvGrpSpPr>
              <p:cNvPr id="13" name="Group 12"/>
              <p:cNvGrpSpPr/>
              <p:nvPr/>
            </p:nvGrpSpPr>
            <p:grpSpPr>
              <a:xfrm>
                <a:off x="0" y="4302125"/>
                <a:ext cx="9144000" cy="841375"/>
                <a:chOff x="0" y="4302125"/>
                <a:chExt cx="9144000" cy="841375"/>
              </a:xfrm>
            </p:grpSpPr>
            <p:pic>
              <p:nvPicPr>
                <p:cNvPr id="15" name="Picture 2" descr="E:\ELISA\ERLANGGA LISA\2017\TEMPLATE PPT\SMP PPKN kelas X kelompok wajib\SMP PPKN kelas X kelompok wajib.png"/>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22" name="TextBox 16"/>
                <p:cNvSpPr txBox="1"/>
                <p:nvPr/>
              </p:nvSpPr>
              <p:spPr>
                <a:xfrm>
                  <a:off x="2057400" y="4732407"/>
                  <a:ext cx="5334000" cy="353943"/>
                </a:xfrm>
                <a:prstGeom prst="rect">
                  <a:avLst/>
                </a:prstGeom>
                <a:solidFill>
                  <a:srgbClr val="FFC000"/>
                </a:solidFill>
              </p:spPr>
              <p:txBody>
                <a:bodyPr wrap="square" rtlCol="0">
                  <a:spAutoFit/>
                </a:bodyPr>
                <a:lstStyle/>
                <a:p>
                  <a:r>
                    <a:rPr lang="en-US" sz="1700" b="1" dirty="0">
                      <a:solidFill>
                        <a:srgbClr val="002060"/>
                      </a:solidFill>
                      <a:latin typeface="Arial" pitchFamily="34" charset="0"/>
                      <a:cs typeface="Arial" pitchFamily="34" charset="0"/>
                    </a:rPr>
                    <a:t>IPS EKONOMI </a:t>
                  </a:r>
                </a:p>
              </p:txBody>
            </p:sp>
          </p:grpSp>
          <p:pic>
            <p:nvPicPr>
              <p:cNvPr id="14" name="Picture 13" descr="A picture containing text&#10;&#10;Description automatically generated">
                <a:extLst>
                  <a:ext uri="{FF2B5EF4-FFF2-40B4-BE49-F238E27FC236}">
                    <a16:creationId xmlns:a16="http://schemas.microsoft.com/office/drawing/2014/main" id="{D65625EF-D92B-4D38-A026-7B2925F9C466}"/>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12" name="Rectangle 11"/>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20" name="TextBox 19">
            <a:extLst>
              <a:ext uri="{FF2B5EF4-FFF2-40B4-BE49-F238E27FC236}">
                <a16:creationId xmlns:a16="http://schemas.microsoft.com/office/drawing/2014/main" id="{5B253B1B-5BD2-4FB6-BFDE-C51D0E6894E1}"/>
              </a:ext>
            </a:extLst>
          </p:cNvPr>
          <p:cNvSpPr txBox="1"/>
          <p:nvPr/>
        </p:nvSpPr>
        <p:spPr>
          <a:xfrm>
            <a:off x="76200" y="571715"/>
            <a:ext cx="3810000" cy="369332"/>
          </a:xfrm>
          <a:prstGeom prst="rect">
            <a:avLst/>
          </a:prstGeom>
          <a:noFill/>
          <a:ln>
            <a:noFill/>
          </a:ln>
        </p:spPr>
        <p:style>
          <a:lnRef idx="1">
            <a:schemeClr val="accent6"/>
          </a:lnRef>
          <a:fillRef idx="2">
            <a:schemeClr val="accent6"/>
          </a:fillRef>
          <a:effectRef idx="1">
            <a:schemeClr val="accent6"/>
          </a:effectRef>
          <a:fontRef idx="minor">
            <a:schemeClr val="dk1"/>
          </a:fontRef>
        </p:style>
        <p:txBody>
          <a:bodyPr wrap="square">
            <a:spAutoFit/>
          </a:bodyPr>
          <a:lstStyle/>
          <a:p>
            <a:r>
              <a:rPr lang="en-US" dirty="0">
                <a:solidFill>
                  <a:schemeClr val="tx1"/>
                </a:solidFill>
              </a:rPr>
              <a:t>2. </a:t>
            </a:r>
            <a:r>
              <a:rPr lang="en-US" dirty="0" err="1">
                <a:solidFill>
                  <a:schemeClr val="tx1"/>
                </a:solidFill>
              </a:rPr>
              <a:t>Industri</a:t>
            </a:r>
            <a:r>
              <a:rPr lang="en-US" dirty="0">
                <a:solidFill>
                  <a:schemeClr val="tx1"/>
                </a:solidFill>
              </a:rPr>
              <a:t> </a:t>
            </a:r>
            <a:r>
              <a:rPr lang="en-US" dirty="0" err="1">
                <a:solidFill>
                  <a:schemeClr val="tx1"/>
                </a:solidFill>
              </a:rPr>
              <a:t>Keuangan</a:t>
            </a:r>
            <a:r>
              <a:rPr lang="en-US" dirty="0">
                <a:solidFill>
                  <a:schemeClr val="tx1"/>
                </a:solidFill>
              </a:rPr>
              <a:t> Non-Bank (IKNB)</a:t>
            </a:r>
          </a:p>
        </p:txBody>
      </p:sp>
      <p:sp>
        <p:nvSpPr>
          <p:cNvPr id="17" name="TextBox 16">
            <a:extLst>
              <a:ext uri="{FF2B5EF4-FFF2-40B4-BE49-F238E27FC236}">
                <a16:creationId xmlns:a16="http://schemas.microsoft.com/office/drawing/2014/main" id="{793FDCB2-157B-4E2F-AD82-25DA033AF48F}"/>
              </a:ext>
            </a:extLst>
          </p:cNvPr>
          <p:cNvSpPr txBox="1"/>
          <p:nvPr/>
        </p:nvSpPr>
        <p:spPr>
          <a:xfrm>
            <a:off x="84268" y="941047"/>
            <a:ext cx="4604272" cy="584775"/>
          </a:xfrm>
          <a:prstGeom prst="rect">
            <a:avLst/>
          </a:prstGeom>
          <a:noFill/>
        </p:spPr>
        <p:txBody>
          <a:bodyPr wrap="square">
            <a:spAutoFit/>
          </a:bodyPr>
          <a:lstStyle/>
          <a:p>
            <a:r>
              <a:rPr lang="en-US" sz="1600" b="1" dirty="0"/>
              <a:t>b. Dana </a:t>
            </a:r>
            <a:r>
              <a:rPr lang="en-US" sz="1600" b="1" dirty="0" err="1"/>
              <a:t>Pensiun</a:t>
            </a:r>
            <a:endParaRPr lang="en-US" sz="1600" b="1" dirty="0"/>
          </a:p>
          <a:p>
            <a:r>
              <a:rPr lang="en-US" sz="1600" dirty="0"/>
              <a:t>   3) </a:t>
            </a:r>
            <a:r>
              <a:rPr lang="en-US" sz="1600" dirty="0" err="1"/>
              <a:t>Jenis</a:t>
            </a:r>
            <a:r>
              <a:rPr lang="en-US" sz="1600" dirty="0"/>
              <a:t> </a:t>
            </a:r>
          </a:p>
        </p:txBody>
      </p:sp>
      <p:sp>
        <p:nvSpPr>
          <p:cNvPr id="18" name="TextBox 17">
            <a:extLst>
              <a:ext uri="{FF2B5EF4-FFF2-40B4-BE49-F238E27FC236}">
                <a16:creationId xmlns:a16="http://schemas.microsoft.com/office/drawing/2014/main" id="{CB5DFD70-8B48-4720-A47E-C83928574973}"/>
              </a:ext>
            </a:extLst>
          </p:cNvPr>
          <p:cNvSpPr txBox="1"/>
          <p:nvPr/>
        </p:nvSpPr>
        <p:spPr>
          <a:xfrm>
            <a:off x="457200" y="1518779"/>
            <a:ext cx="4724399" cy="1815882"/>
          </a:xfrm>
          <a:prstGeom prst="rect">
            <a:avLst/>
          </a:prstGeom>
          <a:noFill/>
        </p:spPr>
        <p:txBody>
          <a:bodyPr wrap="square">
            <a:spAutoFit/>
          </a:bodyPr>
          <a:lstStyle/>
          <a:p>
            <a:r>
              <a:rPr lang="en-US" sz="1400" dirty="0" err="1"/>
              <a:t>Berdasarkan</a:t>
            </a:r>
            <a:r>
              <a:rPr lang="en-US" sz="1400" dirty="0"/>
              <a:t> </a:t>
            </a:r>
            <a:r>
              <a:rPr lang="en-US" sz="1400" dirty="0" err="1"/>
              <a:t>Pasal</a:t>
            </a:r>
            <a:r>
              <a:rPr lang="en-US" sz="1400" dirty="0"/>
              <a:t> 137 UU RI No. 4 </a:t>
            </a:r>
            <a:r>
              <a:rPr lang="en-US" sz="1400" dirty="0" err="1"/>
              <a:t>Tahun</a:t>
            </a:r>
            <a:r>
              <a:rPr lang="en-US" sz="1400" dirty="0"/>
              <a:t> 2023, </a:t>
            </a:r>
            <a:r>
              <a:rPr lang="en-US" sz="1400" dirty="0" err="1"/>
              <a:t>jenis</a:t>
            </a:r>
            <a:r>
              <a:rPr lang="en-US" sz="1400" dirty="0"/>
              <a:t> dana </a:t>
            </a:r>
            <a:r>
              <a:rPr lang="en-US" sz="1400" dirty="0" err="1"/>
              <a:t>pensiun</a:t>
            </a:r>
            <a:r>
              <a:rPr lang="en-US" sz="1400" dirty="0"/>
              <a:t> </a:t>
            </a:r>
            <a:r>
              <a:rPr lang="en-US" sz="1400" dirty="0" err="1"/>
              <a:t>terbagi</a:t>
            </a:r>
            <a:r>
              <a:rPr lang="en-US" sz="1400" dirty="0"/>
              <a:t> </a:t>
            </a:r>
            <a:r>
              <a:rPr lang="en-US" sz="1400" dirty="0" err="1"/>
              <a:t>sebagai</a:t>
            </a:r>
            <a:r>
              <a:rPr lang="en-US" sz="1400" dirty="0"/>
              <a:t> </a:t>
            </a:r>
            <a:r>
              <a:rPr lang="en-US" sz="1400" dirty="0" err="1"/>
              <a:t>berikut</a:t>
            </a:r>
            <a:r>
              <a:rPr lang="en-US" sz="1400" dirty="0"/>
              <a:t>.</a:t>
            </a:r>
          </a:p>
          <a:p>
            <a:pPr marL="342900" indent="-342900">
              <a:buAutoNum type="alphaLcParenR"/>
            </a:pPr>
            <a:r>
              <a:rPr lang="en-US" sz="1400" b="1" dirty="0"/>
              <a:t>Dana </a:t>
            </a:r>
            <a:r>
              <a:rPr lang="en-US" sz="1400" b="1" dirty="0" err="1"/>
              <a:t>Pensiun</a:t>
            </a:r>
            <a:r>
              <a:rPr lang="en-US" sz="1400" b="1" dirty="0"/>
              <a:t> </a:t>
            </a:r>
            <a:r>
              <a:rPr lang="en-US" sz="1400" b="1" dirty="0" err="1"/>
              <a:t>Pemberi</a:t>
            </a:r>
            <a:r>
              <a:rPr lang="en-US" sz="1400" b="1" dirty="0"/>
              <a:t> </a:t>
            </a:r>
            <a:r>
              <a:rPr lang="en-US" sz="1400" b="1" dirty="0" err="1"/>
              <a:t>Kerja</a:t>
            </a:r>
            <a:r>
              <a:rPr lang="en-US" sz="1400" b="1" dirty="0"/>
              <a:t> (DPPK)</a:t>
            </a:r>
            <a:r>
              <a:rPr lang="en-US" sz="1400" dirty="0"/>
              <a:t> </a:t>
            </a:r>
            <a:r>
              <a:rPr lang="en-US" sz="1400" dirty="0" err="1"/>
              <a:t>adalah</a:t>
            </a:r>
            <a:r>
              <a:rPr lang="en-US" sz="1400" dirty="0"/>
              <a:t> dana </a:t>
            </a:r>
            <a:r>
              <a:rPr lang="en-US" sz="1400" dirty="0" err="1"/>
              <a:t>pensiun</a:t>
            </a:r>
            <a:r>
              <a:rPr lang="en-US" sz="1400" dirty="0"/>
              <a:t> yang </a:t>
            </a:r>
            <a:r>
              <a:rPr lang="en-US" sz="1400" dirty="0" err="1"/>
              <a:t>dibentuk</a:t>
            </a:r>
            <a:r>
              <a:rPr lang="en-US" sz="1400" dirty="0"/>
              <a:t> oleh </a:t>
            </a:r>
            <a:r>
              <a:rPr lang="en-US" sz="1400" dirty="0" err="1"/>
              <a:t>pendiri</a:t>
            </a:r>
            <a:r>
              <a:rPr lang="en-US" sz="1400" dirty="0"/>
              <a:t> </a:t>
            </a:r>
            <a:r>
              <a:rPr lang="en-US" sz="1400" dirty="0" err="1"/>
              <a:t>bagi</a:t>
            </a:r>
            <a:r>
              <a:rPr lang="en-US" sz="1400" dirty="0"/>
              <a:t> </a:t>
            </a:r>
            <a:r>
              <a:rPr lang="en-US" sz="1400" dirty="0" err="1"/>
              <a:t>kepentingan</a:t>
            </a:r>
            <a:r>
              <a:rPr lang="en-US" sz="1400" dirty="0"/>
              <a:t> </a:t>
            </a:r>
            <a:r>
              <a:rPr lang="en-US" sz="1400" dirty="0" err="1"/>
              <a:t>sebagian</a:t>
            </a:r>
            <a:r>
              <a:rPr lang="en-US" sz="1400" dirty="0"/>
              <a:t> </a:t>
            </a:r>
            <a:r>
              <a:rPr lang="en-US" sz="1400" dirty="0" err="1"/>
              <a:t>atau</a:t>
            </a:r>
            <a:r>
              <a:rPr lang="en-US" sz="1400" dirty="0"/>
              <a:t> </a:t>
            </a:r>
            <a:r>
              <a:rPr lang="en-US" sz="1400" dirty="0" err="1"/>
              <a:t>seluruh</a:t>
            </a:r>
            <a:r>
              <a:rPr lang="en-US" sz="1400" dirty="0"/>
              <a:t> </a:t>
            </a:r>
            <a:r>
              <a:rPr lang="en-US" sz="1400" dirty="0" err="1"/>
              <a:t>karyawannya</a:t>
            </a:r>
            <a:r>
              <a:rPr lang="en-US" sz="1400" dirty="0"/>
              <a:t>.</a:t>
            </a:r>
          </a:p>
          <a:p>
            <a:pPr marL="342900" indent="-342900">
              <a:buAutoNum type="alphaLcParenR"/>
            </a:pPr>
            <a:r>
              <a:rPr lang="en-US" sz="1400" b="1" dirty="0"/>
              <a:t>Dana </a:t>
            </a:r>
            <a:r>
              <a:rPr lang="en-US" sz="1400" b="1" dirty="0" err="1"/>
              <a:t>Pensiun</a:t>
            </a:r>
            <a:r>
              <a:rPr lang="en-US" sz="1400" b="1" dirty="0"/>
              <a:t> Lembaga </a:t>
            </a:r>
            <a:r>
              <a:rPr lang="en-US" sz="1400" b="1" dirty="0" err="1"/>
              <a:t>Keuangan</a:t>
            </a:r>
            <a:r>
              <a:rPr lang="en-US" sz="1400" b="1" dirty="0"/>
              <a:t> (DPLK) </a:t>
            </a:r>
            <a:r>
              <a:rPr lang="en-US" sz="1400" dirty="0" err="1"/>
              <a:t>adalah</a:t>
            </a:r>
            <a:r>
              <a:rPr lang="en-US" sz="1400" dirty="0"/>
              <a:t> dana </a:t>
            </a:r>
            <a:r>
              <a:rPr lang="en-US" sz="1400" dirty="0" err="1"/>
              <a:t>pensiun</a:t>
            </a:r>
            <a:r>
              <a:rPr lang="en-US" sz="1400" dirty="0"/>
              <a:t> yang </a:t>
            </a:r>
            <a:r>
              <a:rPr lang="en-US" sz="1400" dirty="0" err="1"/>
              <a:t>dibentuk</a:t>
            </a:r>
            <a:r>
              <a:rPr lang="en-US" sz="1400" dirty="0"/>
              <a:t> oleh </a:t>
            </a:r>
            <a:r>
              <a:rPr lang="en-US" sz="1400" dirty="0" err="1"/>
              <a:t>lembaga</a:t>
            </a:r>
            <a:r>
              <a:rPr lang="en-US" sz="1400" dirty="0"/>
              <a:t> </a:t>
            </a:r>
            <a:r>
              <a:rPr lang="en-US" sz="1400" dirty="0" err="1"/>
              <a:t>jasa</a:t>
            </a:r>
            <a:r>
              <a:rPr lang="en-US" sz="1400" dirty="0"/>
              <a:t> </a:t>
            </a:r>
            <a:r>
              <a:rPr lang="en-US" sz="1400" dirty="0" err="1"/>
              <a:t>keuangan</a:t>
            </a:r>
            <a:r>
              <a:rPr lang="en-US" sz="1400" dirty="0"/>
              <a:t> </a:t>
            </a:r>
            <a:r>
              <a:rPr lang="en-US" sz="1400" dirty="0" err="1"/>
              <a:t>tertentu</a:t>
            </a:r>
            <a:r>
              <a:rPr lang="en-US" sz="1400" dirty="0"/>
              <a:t>.</a:t>
            </a:r>
          </a:p>
        </p:txBody>
      </p:sp>
      <p:pic>
        <p:nvPicPr>
          <p:cNvPr id="3" name="Picture 2">
            <a:extLst>
              <a:ext uri="{FF2B5EF4-FFF2-40B4-BE49-F238E27FC236}">
                <a16:creationId xmlns:a16="http://schemas.microsoft.com/office/drawing/2014/main" id="{F9711AD9-61D8-4500-8BEF-C8B8ECFF39B0}"/>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441804" y="1260780"/>
            <a:ext cx="3473595" cy="231573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 name="TextBox 1">
            <a:extLst>
              <a:ext uri="{FF2B5EF4-FFF2-40B4-BE49-F238E27FC236}">
                <a16:creationId xmlns:a16="http://schemas.microsoft.com/office/drawing/2014/main" id="{E0A32A2E-B1DB-20F5-1C1B-443518466070}"/>
              </a:ext>
            </a:extLst>
          </p:cNvPr>
          <p:cNvSpPr txBox="1"/>
          <p:nvPr/>
        </p:nvSpPr>
        <p:spPr>
          <a:xfrm>
            <a:off x="457199" y="3334661"/>
            <a:ext cx="4724399" cy="738664"/>
          </a:xfrm>
          <a:prstGeom prst="rect">
            <a:avLst/>
          </a:prstGeom>
          <a:noFill/>
        </p:spPr>
        <p:txBody>
          <a:bodyPr wrap="square">
            <a:spAutoFit/>
          </a:bodyPr>
          <a:lstStyle/>
          <a:p>
            <a:r>
              <a:rPr lang="en-US" sz="1400" dirty="0"/>
              <a:t>Adapun program dana </a:t>
            </a:r>
            <a:r>
              <a:rPr lang="en-US" sz="1400" dirty="0" err="1"/>
              <a:t>pensiun</a:t>
            </a:r>
            <a:r>
              <a:rPr lang="en-US" sz="1400" dirty="0"/>
              <a:t> </a:t>
            </a:r>
            <a:r>
              <a:rPr lang="en-US" sz="1400" dirty="0" err="1"/>
              <a:t>dibedakan</a:t>
            </a:r>
            <a:r>
              <a:rPr lang="en-US" sz="1400" dirty="0"/>
              <a:t> </a:t>
            </a:r>
            <a:r>
              <a:rPr lang="en-US" sz="1400" dirty="0" err="1"/>
              <a:t>sebagai</a:t>
            </a:r>
            <a:r>
              <a:rPr lang="en-US" sz="1400" dirty="0"/>
              <a:t> </a:t>
            </a:r>
            <a:r>
              <a:rPr lang="en-US" sz="1400" dirty="0" err="1"/>
              <a:t>berikut</a:t>
            </a:r>
            <a:r>
              <a:rPr lang="en-US" sz="1400" dirty="0"/>
              <a:t>.</a:t>
            </a:r>
          </a:p>
          <a:p>
            <a:pPr marL="342900" indent="-342900">
              <a:buFont typeface="+mj-lt"/>
              <a:buAutoNum type="alphaLcParenR"/>
            </a:pPr>
            <a:r>
              <a:rPr lang="en-US" sz="1400" dirty="0"/>
              <a:t>Program </a:t>
            </a:r>
            <a:r>
              <a:rPr lang="en-US" sz="1400" dirty="0" err="1"/>
              <a:t>pensiun</a:t>
            </a:r>
            <a:r>
              <a:rPr lang="en-US" sz="1400" dirty="0"/>
              <a:t> </a:t>
            </a:r>
            <a:r>
              <a:rPr lang="en-US" sz="1400" dirty="0" err="1"/>
              <a:t>iuran</a:t>
            </a:r>
            <a:r>
              <a:rPr lang="en-US" sz="1400" dirty="0"/>
              <a:t> </a:t>
            </a:r>
            <a:r>
              <a:rPr lang="en-US" sz="1400" dirty="0" err="1"/>
              <a:t>pasti</a:t>
            </a:r>
            <a:r>
              <a:rPr lang="en-US" sz="1400" dirty="0"/>
              <a:t>.</a:t>
            </a:r>
          </a:p>
          <a:p>
            <a:pPr marL="342900" indent="-342900">
              <a:buFont typeface="+mj-lt"/>
              <a:buAutoNum type="alphaLcParenR"/>
            </a:pPr>
            <a:r>
              <a:rPr lang="en-US" sz="1400" dirty="0"/>
              <a:t>Program </a:t>
            </a:r>
            <a:r>
              <a:rPr lang="en-US" sz="1400" dirty="0" err="1"/>
              <a:t>pensiun</a:t>
            </a:r>
            <a:r>
              <a:rPr lang="en-US" sz="1400" dirty="0"/>
              <a:t> </a:t>
            </a:r>
            <a:r>
              <a:rPr lang="en-US" sz="1400" dirty="0" err="1"/>
              <a:t>manfaat</a:t>
            </a:r>
            <a:r>
              <a:rPr lang="en-US" sz="1400" dirty="0"/>
              <a:t> </a:t>
            </a:r>
            <a:r>
              <a:rPr lang="en-US" sz="1400" dirty="0" err="1"/>
              <a:t>pasti</a:t>
            </a:r>
            <a:r>
              <a:rPr lang="en-US" sz="1400" dirty="0"/>
              <a:t>.</a:t>
            </a:r>
          </a:p>
        </p:txBody>
      </p:sp>
    </p:spTree>
    <p:extLst>
      <p:ext uri="{BB962C8B-B14F-4D97-AF65-F5344CB8AC3E}">
        <p14:creationId xmlns:p14="http://schemas.microsoft.com/office/powerpoint/2010/main" val="205207526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34"/>
          <p:cNvSpPr txBox="1"/>
          <p:nvPr/>
        </p:nvSpPr>
        <p:spPr>
          <a:xfrm>
            <a:off x="0" y="133350"/>
            <a:ext cx="9143999" cy="401816"/>
          </a:xfrm>
          <a:prstGeom prst="rect">
            <a:avLst/>
          </a:prstGeom>
          <a:solidFill>
            <a:srgbClr val="2C987E"/>
          </a:solidFill>
          <a:ln>
            <a:noFill/>
          </a:ln>
        </p:spPr>
        <p:style>
          <a:lnRef idx="2">
            <a:schemeClr val="accent5">
              <a:shade val="50000"/>
            </a:schemeClr>
          </a:lnRef>
          <a:fillRef idx="1">
            <a:schemeClr val="accent5"/>
          </a:fillRef>
          <a:effectRef idx="0">
            <a:schemeClr val="accent5"/>
          </a:effectRef>
          <a:fontRef idx="minor">
            <a:schemeClr val="lt1"/>
          </a:fontRef>
        </p:style>
        <p:txBody>
          <a:bodyPr wrap="square" lIns="93128" tIns="46565" rIns="93128" bIns="46565" rtlCol="0">
            <a:spAutoFit/>
          </a:bodyPr>
          <a:lstStyle/>
          <a:p>
            <a:pPr marL="0" lvl="1">
              <a:tabLst>
                <a:tab pos="692185" algn="l"/>
              </a:tabLst>
            </a:pPr>
            <a:r>
              <a:rPr lang="en-US" sz="2000" b="1" dirty="0">
                <a:solidFill>
                  <a:schemeClr val="bg1"/>
                </a:solidFill>
                <a:latin typeface="Candara" pitchFamily="34" charset="0"/>
              </a:rPr>
              <a:t>B. Lembaga </a:t>
            </a:r>
            <a:r>
              <a:rPr lang="en-US" sz="2000" b="1" dirty="0" err="1">
                <a:solidFill>
                  <a:schemeClr val="bg1"/>
                </a:solidFill>
                <a:latin typeface="Candara" pitchFamily="34" charset="0"/>
              </a:rPr>
              <a:t>Keuangan</a:t>
            </a:r>
            <a:r>
              <a:rPr lang="en-US" sz="2000" b="1" dirty="0">
                <a:solidFill>
                  <a:schemeClr val="bg1"/>
                </a:solidFill>
                <a:latin typeface="Candara" pitchFamily="34" charset="0"/>
              </a:rPr>
              <a:t> </a:t>
            </a:r>
          </a:p>
        </p:txBody>
      </p:sp>
      <p:grpSp>
        <p:nvGrpSpPr>
          <p:cNvPr id="9" name="Group 8"/>
          <p:cNvGrpSpPr/>
          <p:nvPr/>
        </p:nvGrpSpPr>
        <p:grpSpPr>
          <a:xfrm>
            <a:off x="-1" y="4302125"/>
            <a:ext cx="9144000" cy="841375"/>
            <a:chOff x="0" y="4302125"/>
            <a:chExt cx="9144000" cy="841375"/>
          </a:xfrm>
        </p:grpSpPr>
        <p:grpSp>
          <p:nvGrpSpPr>
            <p:cNvPr id="10" name="Group 9"/>
            <p:cNvGrpSpPr/>
            <p:nvPr/>
          </p:nvGrpSpPr>
          <p:grpSpPr>
            <a:xfrm>
              <a:off x="0" y="4302125"/>
              <a:ext cx="9144000" cy="841375"/>
              <a:chOff x="0" y="4302125"/>
              <a:chExt cx="9144000" cy="841375"/>
            </a:xfrm>
          </p:grpSpPr>
          <p:grpSp>
            <p:nvGrpSpPr>
              <p:cNvPr id="13" name="Group 12"/>
              <p:cNvGrpSpPr/>
              <p:nvPr/>
            </p:nvGrpSpPr>
            <p:grpSpPr>
              <a:xfrm>
                <a:off x="0" y="4302125"/>
                <a:ext cx="9144000" cy="841375"/>
                <a:chOff x="0" y="4302125"/>
                <a:chExt cx="9144000" cy="841375"/>
              </a:xfrm>
            </p:grpSpPr>
            <p:pic>
              <p:nvPicPr>
                <p:cNvPr id="15" name="Picture 2" descr="E:\ELISA\ERLANGGA LISA\2017\TEMPLATE PPT\SMP PPKN kelas X kelompok wajib\SMP PPKN kelas X kelompok wajib.png"/>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22" name="TextBox 16"/>
                <p:cNvSpPr txBox="1"/>
                <p:nvPr/>
              </p:nvSpPr>
              <p:spPr>
                <a:xfrm>
                  <a:off x="2057400" y="4732407"/>
                  <a:ext cx="5334000" cy="353943"/>
                </a:xfrm>
                <a:prstGeom prst="rect">
                  <a:avLst/>
                </a:prstGeom>
                <a:solidFill>
                  <a:srgbClr val="FFC000"/>
                </a:solidFill>
              </p:spPr>
              <p:txBody>
                <a:bodyPr wrap="square" rtlCol="0">
                  <a:spAutoFit/>
                </a:bodyPr>
                <a:lstStyle/>
                <a:p>
                  <a:r>
                    <a:rPr lang="en-US" sz="1700" b="1" dirty="0">
                      <a:solidFill>
                        <a:srgbClr val="002060"/>
                      </a:solidFill>
                      <a:latin typeface="Arial" pitchFamily="34" charset="0"/>
                      <a:cs typeface="Arial" pitchFamily="34" charset="0"/>
                    </a:rPr>
                    <a:t>IPS EKONOMI </a:t>
                  </a:r>
                </a:p>
              </p:txBody>
            </p:sp>
          </p:grpSp>
          <p:pic>
            <p:nvPicPr>
              <p:cNvPr id="14" name="Picture 13" descr="A picture containing text&#10;&#10;Description automatically generated">
                <a:extLst>
                  <a:ext uri="{FF2B5EF4-FFF2-40B4-BE49-F238E27FC236}">
                    <a16:creationId xmlns:a16="http://schemas.microsoft.com/office/drawing/2014/main" id="{D65625EF-D92B-4D38-A026-7B2925F9C466}"/>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12" name="Rectangle 11"/>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20" name="TextBox 19">
            <a:extLst>
              <a:ext uri="{FF2B5EF4-FFF2-40B4-BE49-F238E27FC236}">
                <a16:creationId xmlns:a16="http://schemas.microsoft.com/office/drawing/2014/main" id="{5B253B1B-5BD2-4FB6-BFDE-C51D0E6894E1}"/>
              </a:ext>
            </a:extLst>
          </p:cNvPr>
          <p:cNvSpPr txBox="1"/>
          <p:nvPr/>
        </p:nvSpPr>
        <p:spPr>
          <a:xfrm>
            <a:off x="76200" y="571715"/>
            <a:ext cx="3810000" cy="369332"/>
          </a:xfrm>
          <a:prstGeom prst="rect">
            <a:avLst/>
          </a:prstGeom>
          <a:noFill/>
          <a:ln>
            <a:noFill/>
          </a:ln>
        </p:spPr>
        <p:style>
          <a:lnRef idx="1">
            <a:schemeClr val="accent6"/>
          </a:lnRef>
          <a:fillRef idx="2">
            <a:schemeClr val="accent6"/>
          </a:fillRef>
          <a:effectRef idx="1">
            <a:schemeClr val="accent6"/>
          </a:effectRef>
          <a:fontRef idx="minor">
            <a:schemeClr val="dk1"/>
          </a:fontRef>
        </p:style>
        <p:txBody>
          <a:bodyPr wrap="square">
            <a:spAutoFit/>
          </a:bodyPr>
          <a:lstStyle/>
          <a:p>
            <a:r>
              <a:rPr lang="en-US" dirty="0">
                <a:solidFill>
                  <a:schemeClr val="tx1"/>
                </a:solidFill>
              </a:rPr>
              <a:t>2. </a:t>
            </a:r>
            <a:r>
              <a:rPr lang="en-US" dirty="0" err="1">
                <a:solidFill>
                  <a:schemeClr val="tx1"/>
                </a:solidFill>
              </a:rPr>
              <a:t>Industri</a:t>
            </a:r>
            <a:r>
              <a:rPr lang="en-US" dirty="0">
                <a:solidFill>
                  <a:schemeClr val="tx1"/>
                </a:solidFill>
              </a:rPr>
              <a:t> </a:t>
            </a:r>
            <a:r>
              <a:rPr lang="en-US" dirty="0" err="1">
                <a:solidFill>
                  <a:schemeClr val="tx1"/>
                </a:solidFill>
              </a:rPr>
              <a:t>Keuangan</a:t>
            </a:r>
            <a:r>
              <a:rPr lang="en-US" dirty="0">
                <a:solidFill>
                  <a:schemeClr val="tx1"/>
                </a:solidFill>
              </a:rPr>
              <a:t> Non-Bank (IKNB)</a:t>
            </a:r>
          </a:p>
        </p:txBody>
      </p:sp>
      <p:sp>
        <p:nvSpPr>
          <p:cNvPr id="17" name="TextBox 16">
            <a:extLst>
              <a:ext uri="{FF2B5EF4-FFF2-40B4-BE49-F238E27FC236}">
                <a16:creationId xmlns:a16="http://schemas.microsoft.com/office/drawing/2014/main" id="{793FDCB2-157B-4E2F-AD82-25DA033AF48F}"/>
              </a:ext>
            </a:extLst>
          </p:cNvPr>
          <p:cNvSpPr txBox="1"/>
          <p:nvPr/>
        </p:nvSpPr>
        <p:spPr>
          <a:xfrm>
            <a:off x="138057" y="1054436"/>
            <a:ext cx="2201732" cy="584775"/>
          </a:xfrm>
          <a:prstGeom prst="rect">
            <a:avLst/>
          </a:prstGeom>
          <a:solidFill>
            <a:schemeClr val="accent6">
              <a:lumMod val="40000"/>
              <a:lumOff val="60000"/>
            </a:schemeClr>
          </a:solidFill>
        </p:spPr>
        <p:txBody>
          <a:bodyPr wrap="square">
            <a:spAutoFit/>
          </a:bodyPr>
          <a:lstStyle/>
          <a:p>
            <a:r>
              <a:rPr lang="nn-NO" sz="1600" b="1" dirty="0"/>
              <a:t>c. Lembaga Pembiayaan</a:t>
            </a:r>
          </a:p>
          <a:p>
            <a:r>
              <a:rPr lang="nn-NO" sz="1600" dirty="0"/>
              <a:t>    1) Pengertian</a:t>
            </a:r>
            <a:endParaRPr lang="en-US" sz="1600" dirty="0"/>
          </a:p>
        </p:txBody>
      </p:sp>
      <p:sp>
        <p:nvSpPr>
          <p:cNvPr id="16" name="TextBox 15">
            <a:extLst>
              <a:ext uri="{FF2B5EF4-FFF2-40B4-BE49-F238E27FC236}">
                <a16:creationId xmlns:a16="http://schemas.microsoft.com/office/drawing/2014/main" id="{7D93D06D-7C92-4274-8822-8933CC262FF0}"/>
              </a:ext>
            </a:extLst>
          </p:cNvPr>
          <p:cNvSpPr txBox="1"/>
          <p:nvPr/>
        </p:nvSpPr>
        <p:spPr>
          <a:xfrm>
            <a:off x="533399" y="1712529"/>
            <a:ext cx="3733801" cy="1815882"/>
          </a:xfrm>
          <a:prstGeom prst="rect">
            <a:avLst/>
          </a:prstGeom>
          <a:solidFill>
            <a:schemeClr val="accent6">
              <a:lumMod val="20000"/>
              <a:lumOff val="80000"/>
            </a:schemeClr>
          </a:solidFill>
        </p:spPr>
        <p:txBody>
          <a:bodyPr wrap="square">
            <a:spAutoFit/>
          </a:bodyPr>
          <a:lstStyle/>
          <a:p>
            <a:pPr algn="just"/>
            <a:r>
              <a:rPr lang="en-US" sz="1600" dirty="0" err="1"/>
              <a:t>Pengertian</a:t>
            </a:r>
            <a:r>
              <a:rPr lang="en-US" sz="1600" dirty="0"/>
              <a:t> </a:t>
            </a:r>
            <a:r>
              <a:rPr lang="en-US" sz="1600" dirty="0" err="1"/>
              <a:t>lembaga</a:t>
            </a:r>
            <a:r>
              <a:rPr lang="en-US" sz="1600" dirty="0"/>
              <a:t> </a:t>
            </a:r>
            <a:r>
              <a:rPr lang="en-US" sz="1600" dirty="0" err="1"/>
              <a:t>pembiayaan</a:t>
            </a:r>
            <a:r>
              <a:rPr lang="en-US" sz="1600" dirty="0"/>
              <a:t> </a:t>
            </a:r>
            <a:r>
              <a:rPr lang="en-US" sz="1600" dirty="0" err="1"/>
              <a:t>menurut</a:t>
            </a:r>
            <a:r>
              <a:rPr lang="en-US" sz="1600" dirty="0"/>
              <a:t> UU RI No. 4 </a:t>
            </a:r>
            <a:r>
              <a:rPr lang="en-US" sz="1600" dirty="0" err="1"/>
              <a:t>Tahun</a:t>
            </a:r>
            <a:r>
              <a:rPr lang="en-US" sz="1600" dirty="0"/>
              <a:t> 2023 </a:t>
            </a:r>
            <a:r>
              <a:rPr lang="en-US" sz="1600" dirty="0" err="1"/>
              <a:t>tentang</a:t>
            </a:r>
            <a:r>
              <a:rPr lang="en-US" sz="1600" dirty="0"/>
              <a:t> </a:t>
            </a:r>
            <a:r>
              <a:rPr lang="en-US" sz="1600" dirty="0" err="1"/>
              <a:t>Pengembangan</a:t>
            </a:r>
            <a:r>
              <a:rPr lang="en-US" sz="1600" dirty="0"/>
              <a:t> dan </a:t>
            </a:r>
            <a:r>
              <a:rPr lang="en-US" sz="1600" dirty="0" err="1"/>
              <a:t>Penguatan</a:t>
            </a:r>
            <a:r>
              <a:rPr lang="en-US" sz="1600" dirty="0"/>
              <a:t> </a:t>
            </a:r>
            <a:r>
              <a:rPr lang="en-US" sz="1600" dirty="0" err="1"/>
              <a:t>Sektor</a:t>
            </a:r>
            <a:r>
              <a:rPr lang="en-US" sz="1600" dirty="0"/>
              <a:t> </a:t>
            </a:r>
            <a:r>
              <a:rPr lang="en-US" sz="1600" dirty="0" err="1"/>
              <a:t>Keuangan</a:t>
            </a:r>
            <a:r>
              <a:rPr lang="en-US" sz="1600" dirty="0"/>
              <a:t> </a:t>
            </a:r>
            <a:r>
              <a:rPr lang="en-US" sz="1600" dirty="0" err="1"/>
              <a:t>adalah</a:t>
            </a:r>
            <a:r>
              <a:rPr lang="en-US" sz="1600" dirty="0"/>
              <a:t> badan </a:t>
            </a:r>
            <a:r>
              <a:rPr lang="en-US" sz="1600" dirty="0" err="1"/>
              <a:t>usaha</a:t>
            </a:r>
            <a:r>
              <a:rPr lang="en-US" sz="1600" dirty="0"/>
              <a:t> yang </a:t>
            </a:r>
            <a:r>
              <a:rPr lang="en-US" sz="1600" dirty="0" err="1"/>
              <a:t>melakukan</a:t>
            </a:r>
            <a:r>
              <a:rPr lang="en-US" sz="1600" dirty="0"/>
              <a:t> </a:t>
            </a:r>
            <a:r>
              <a:rPr lang="en-US" sz="1600" dirty="0" err="1"/>
              <a:t>kegiatan</a:t>
            </a:r>
            <a:r>
              <a:rPr lang="en-US" sz="1600" dirty="0"/>
              <a:t> </a:t>
            </a:r>
            <a:r>
              <a:rPr lang="en-US" sz="1600" dirty="0" err="1"/>
              <a:t>pembiayaan</a:t>
            </a:r>
            <a:r>
              <a:rPr lang="en-US" sz="1600" dirty="0"/>
              <a:t> </a:t>
            </a:r>
            <a:r>
              <a:rPr lang="en-US" sz="1600" dirty="0" err="1"/>
              <a:t>dalam</a:t>
            </a:r>
            <a:r>
              <a:rPr lang="en-US" sz="1600" dirty="0"/>
              <a:t> </a:t>
            </a:r>
            <a:r>
              <a:rPr lang="en-US" sz="1600" dirty="0" err="1"/>
              <a:t>bentuk</a:t>
            </a:r>
            <a:r>
              <a:rPr lang="en-US" sz="1600" dirty="0"/>
              <a:t> </a:t>
            </a:r>
            <a:r>
              <a:rPr lang="en-US" sz="1600" dirty="0" err="1"/>
              <a:t>penyediaan</a:t>
            </a:r>
            <a:r>
              <a:rPr lang="en-US" sz="1600" dirty="0"/>
              <a:t> dana </a:t>
            </a:r>
            <a:r>
              <a:rPr lang="en-US" sz="1600" dirty="0" err="1"/>
              <a:t>atau</a:t>
            </a:r>
            <a:r>
              <a:rPr lang="en-US" sz="1600" dirty="0"/>
              <a:t> </a:t>
            </a:r>
            <a:r>
              <a:rPr lang="en-US" sz="1600" dirty="0" err="1"/>
              <a:t>barang</a:t>
            </a:r>
            <a:r>
              <a:rPr lang="en-US" sz="1600" dirty="0"/>
              <a:t> modal.</a:t>
            </a:r>
          </a:p>
        </p:txBody>
      </p:sp>
      <p:pic>
        <p:nvPicPr>
          <p:cNvPr id="18" name="Picture 18"/>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4495799" y="1062659"/>
            <a:ext cx="4419600" cy="2950083"/>
          </a:xfrm>
          <a:prstGeom prst="rect">
            <a:avLst/>
          </a:prstGeom>
        </p:spPr>
      </p:pic>
    </p:spTree>
    <p:extLst>
      <p:ext uri="{BB962C8B-B14F-4D97-AF65-F5344CB8AC3E}">
        <p14:creationId xmlns:p14="http://schemas.microsoft.com/office/powerpoint/2010/main" val="94392172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34"/>
          <p:cNvSpPr txBox="1"/>
          <p:nvPr/>
        </p:nvSpPr>
        <p:spPr>
          <a:xfrm>
            <a:off x="0" y="133350"/>
            <a:ext cx="9143999" cy="401816"/>
          </a:xfrm>
          <a:prstGeom prst="rect">
            <a:avLst/>
          </a:prstGeom>
          <a:solidFill>
            <a:srgbClr val="2C987E"/>
          </a:solidFill>
          <a:ln>
            <a:noFill/>
          </a:ln>
        </p:spPr>
        <p:style>
          <a:lnRef idx="2">
            <a:schemeClr val="accent5">
              <a:shade val="50000"/>
            </a:schemeClr>
          </a:lnRef>
          <a:fillRef idx="1">
            <a:schemeClr val="accent5"/>
          </a:fillRef>
          <a:effectRef idx="0">
            <a:schemeClr val="accent5"/>
          </a:effectRef>
          <a:fontRef idx="minor">
            <a:schemeClr val="lt1"/>
          </a:fontRef>
        </p:style>
        <p:txBody>
          <a:bodyPr wrap="square" lIns="93128" tIns="46565" rIns="93128" bIns="46565" rtlCol="0">
            <a:spAutoFit/>
          </a:bodyPr>
          <a:lstStyle/>
          <a:p>
            <a:pPr marL="0" lvl="1">
              <a:tabLst>
                <a:tab pos="692185" algn="l"/>
              </a:tabLst>
            </a:pPr>
            <a:r>
              <a:rPr lang="en-US" sz="2000" b="1" dirty="0">
                <a:solidFill>
                  <a:schemeClr val="bg1"/>
                </a:solidFill>
                <a:latin typeface="Candara" pitchFamily="34" charset="0"/>
              </a:rPr>
              <a:t>B. Lembaga </a:t>
            </a:r>
            <a:r>
              <a:rPr lang="en-US" sz="2000" b="1" dirty="0" err="1">
                <a:solidFill>
                  <a:schemeClr val="bg1"/>
                </a:solidFill>
                <a:latin typeface="Candara" pitchFamily="34" charset="0"/>
              </a:rPr>
              <a:t>Keuangan</a:t>
            </a:r>
            <a:r>
              <a:rPr lang="en-US" sz="2000" b="1" dirty="0">
                <a:solidFill>
                  <a:schemeClr val="bg1"/>
                </a:solidFill>
                <a:latin typeface="Candara" pitchFamily="34" charset="0"/>
              </a:rPr>
              <a:t> </a:t>
            </a:r>
          </a:p>
        </p:txBody>
      </p:sp>
      <p:grpSp>
        <p:nvGrpSpPr>
          <p:cNvPr id="9" name="Group 8"/>
          <p:cNvGrpSpPr/>
          <p:nvPr/>
        </p:nvGrpSpPr>
        <p:grpSpPr>
          <a:xfrm>
            <a:off x="-1" y="4302125"/>
            <a:ext cx="9144000" cy="841375"/>
            <a:chOff x="0" y="4302125"/>
            <a:chExt cx="9144000" cy="841375"/>
          </a:xfrm>
        </p:grpSpPr>
        <p:grpSp>
          <p:nvGrpSpPr>
            <p:cNvPr id="10" name="Group 9"/>
            <p:cNvGrpSpPr/>
            <p:nvPr/>
          </p:nvGrpSpPr>
          <p:grpSpPr>
            <a:xfrm>
              <a:off x="0" y="4302125"/>
              <a:ext cx="9144000" cy="841375"/>
              <a:chOff x="0" y="4302125"/>
              <a:chExt cx="9144000" cy="841375"/>
            </a:xfrm>
          </p:grpSpPr>
          <p:grpSp>
            <p:nvGrpSpPr>
              <p:cNvPr id="13" name="Group 12"/>
              <p:cNvGrpSpPr/>
              <p:nvPr/>
            </p:nvGrpSpPr>
            <p:grpSpPr>
              <a:xfrm>
                <a:off x="0" y="4302125"/>
                <a:ext cx="9144000" cy="841375"/>
                <a:chOff x="0" y="4302125"/>
                <a:chExt cx="9144000" cy="841375"/>
              </a:xfrm>
            </p:grpSpPr>
            <p:pic>
              <p:nvPicPr>
                <p:cNvPr id="15" name="Picture 2" descr="E:\ELISA\ERLANGGA LISA\2017\TEMPLATE PPT\SMP PPKN kelas X kelompok wajib\SMP PPKN kelas X kelompok wajib.png"/>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22" name="TextBox 16"/>
                <p:cNvSpPr txBox="1"/>
                <p:nvPr/>
              </p:nvSpPr>
              <p:spPr>
                <a:xfrm>
                  <a:off x="2057400" y="4732407"/>
                  <a:ext cx="5334000" cy="353943"/>
                </a:xfrm>
                <a:prstGeom prst="rect">
                  <a:avLst/>
                </a:prstGeom>
                <a:solidFill>
                  <a:srgbClr val="FFC000"/>
                </a:solidFill>
              </p:spPr>
              <p:txBody>
                <a:bodyPr wrap="square" rtlCol="0">
                  <a:spAutoFit/>
                </a:bodyPr>
                <a:lstStyle/>
                <a:p>
                  <a:r>
                    <a:rPr lang="en-US" sz="1700" b="1" dirty="0">
                      <a:solidFill>
                        <a:srgbClr val="002060"/>
                      </a:solidFill>
                      <a:latin typeface="Arial" pitchFamily="34" charset="0"/>
                      <a:cs typeface="Arial" pitchFamily="34" charset="0"/>
                    </a:rPr>
                    <a:t>IPS EKONOMI </a:t>
                  </a:r>
                </a:p>
              </p:txBody>
            </p:sp>
          </p:grpSp>
          <p:pic>
            <p:nvPicPr>
              <p:cNvPr id="14" name="Picture 13" descr="A picture containing text&#10;&#10;Description automatically generated">
                <a:extLst>
                  <a:ext uri="{FF2B5EF4-FFF2-40B4-BE49-F238E27FC236}">
                    <a16:creationId xmlns:a16="http://schemas.microsoft.com/office/drawing/2014/main" id="{D65625EF-D92B-4D38-A026-7B2925F9C466}"/>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12" name="Rectangle 11"/>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20" name="TextBox 19">
            <a:extLst>
              <a:ext uri="{FF2B5EF4-FFF2-40B4-BE49-F238E27FC236}">
                <a16:creationId xmlns:a16="http://schemas.microsoft.com/office/drawing/2014/main" id="{5B253B1B-5BD2-4FB6-BFDE-C51D0E6894E1}"/>
              </a:ext>
            </a:extLst>
          </p:cNvPr>
          <p:cNvSpPr txBox="1"/>
          <p:nvPr/>
        </p:nvSpPr>
        <p:spPr>
          <a:xfrm>
            <a:off x="76200" y="571715"/>
            <a:ext cx="3810000" cy="369332"/>
          </a:xfrm>
          <a:prstGeom prst="rect">
            <a:avLst/>
          </a:prstGeom>
          <a:noFill/>
          <a:ln>
            <a:noFill/>
          </a:ln>
        </p:spPr>
        <p:style>
          <a:lnRef idx="1">
            <a:schemeClr val="accent6"/>
          </a:lnRef>
          <a:fillRef idx="2">
            <a:schemeClr val="accent6"/>
          </a:fillRef>
          <a:effectRef idx="1">
            <a:schemeClr val="accent6"/>
          </a:effectRef>
          <a:fontRef idx="minor">
            <a:schemeClr val="dk1"/>
          </a:fontRef>
        </p:style>
        <p:txBody>
          <a:bodyPr wrap="square">
            <a:spAutoFit/>
          </a:bodyPr>
          <a:lstStyle/>
          <a:p>
            <a:r>
              <a:rPr lang="en-US" dirty="0">
                <a:solidFill>
                  <a:schemeClr val="tx1"/>
                </a:solidFill>
              </a:rPr>
              <a:t>2. </a:t>
            </a:r>
            <a:r>
              <a:rPr lang="en-US" dirty="0" err="1">
                <a:solidFill>
                  <a:schemeClr val="tx1"/>
                </a:solidFill>
              </a:rPr>
              <a:t>Industri</a:t>
            </a:r>
            <a:r>
              <a:rPr lang="en-US" dirty="0">
                <a:solidFill>
                  <a:schemeClr val="tx1"/>
                </a:solidFill>
              </a:rPr>
              <a:t> </a:t>
            </a:r>
            <a:r>
              <a:rPr lang="en-US" dirty="0" err="1">
                <a:solidFill>
                  <a:schemeClr val="tx1"/>
                </a:solidFill>
              </a:rPr>
              <a:t>Keuangan</a:t>
            </a:r>
            <a:r>
              <a:rPr lang="en-US" dirty="0">
                <a:solidFill>
                  <a:schemeClr val="tx1"/>
                </a:solidFill>
              </a:rPr>
              <a:t> Non-Bank (IKNB)</a:t>
            </a:r>
          </a:p>
        </p:txBody>
      </p:sp>
      <p:sp>
        <p:nvSpPr>
          <p:cNvPr id="18" name="TextBox 17">
            <a:extLst>
              <a:ext uri="{FF2B5EF4-FFF2-40B4-BE49-F238E27FC236}">
                <a16:creationId xmlns:a16="http://schemas.microsoft.com/office/drawing/2014/main" id="{35DDBC2F-BC8C-4BD1-BEC2-33F41B5E86B3}"/>
              </a:ext>
            </a:extLst>
          </p:cNvPr>
          <p:cNvSpPr txBox="1"/>
          <p:nvPr/>
        </p:nvSpPr>
        <p:spPr>
          <a:xfrm>
            <a:off x="120127" y="941047"/>
            <a:ext cx="4604272" cy="338554"/>
          </a:xfrm>
          <a:prstGeom prst="rect">
            <a:avLst/>
          </a:prstGeom>
          <a:noFill/>
        </p:spPr>
        <p:txBody>
          <a:bodyPr wrap="square">
            <a:spAutoFit/>
          </a:bodyPr>
          <a:lstStyle/>
          <a:p>
            <a:r>
              <a:rPr lang="en-US" sz="1600" dirty="0"/>
              <a:t>2)   </a:t>
            </a:r>
            <a:r>
              <a:rPr lang="en-US" sz="1600" dirty="0" err="1"/>
              <a:t>Unsur</a:t>
            </a:r>
            <a:endParaRPr lang="en-US" sz="1600" dirty="0"/>
          </a:p>
        </p:txBody>
      </p:sp>
      <p:sp>
        <p:nvSpPr>
          <p:cNvPr id="19" name="TextBox 18">
            <a:extLst>
              <a:ext uri="{FF2B5EF4-FFF2-40B4-BE49-F238E27FC236}">
                <a16:creationId xmlns:a16="http://schemas.microsoft.com/office/drawing/2014/main" id="{FC9FD776-BD51-42FC-AF14-FAD6ECBB9295}"/>
              </a:ext>
            </a:extLst>
          </p:cNvPr>
          <p:cNvSpPr txBox="1"/>
          <p:nvPr/>
        </p:nvSpPr>
        <p:spPr>
          <a:xfrm>
            <a:off x="168536" y="1279601"/>
            <a:ext cx="8806925" cy="3046988"/>
          </a:xfrm>
          <a:prstGeom prst="rect">
            <a:avLst/>
          </a:prstGeom>
          <a:noFill/>
        </p:spPr>
        <p:txBody>
          <a:bodyPr wrap="square">
            <a:spAutoFit/>
          </a:bodyPr>
          <a:lstStyle/>
          <a:p>
            <a:pPr marL="342900" indent="-342900">
              <a:buAutoNum type="alphaLcParenR"/>
            </a:pPr>
            <a:r>
              <a:rPr lang="en-US" sz="1600" b="1" dirty="0"/>
              <a:t>Badan </a:t>
            </a:r>
            <a:r>
              <a:rPr lang="en-US" sz="1600" b="1" dirty="0" err="1"/>
              <a:t>usaha</a:t>
            </a:r>
            <a:r>
              <a:rPr lang="en-US" sz="1600" dirty="0"/>
              <a:t>, </a:t>
            </a:r>
            <a:r>
              <a:rPr lang="en-US" sz="1600" dirty="0" err="1"/>
              <a:t>yaitu</a:t>
            </a:r>
            <a:r>
              <a:rPr lang="en-US" sz="1600" dirty="0"/>
              <a:t> </a:t>
            </a:r>
            <a:r>
              <a:rPr lang="en-US" sz="1600" dirty="0" err="1"/>
              <a:t>perusahaan</a:t>
            </a:r>
            <a:r>
              <a:rPr lang="en-US" sz="1600" dirty="0"/>
              <a:t> </a:t>
            </a:r>
            <a:r>
              <a:rPr lang="en-US" sz="1600" dirty="0" err="1"/>
              <a:t>pembiayaan</a:t>
            </a:r>
            <a:r>
              <a:rPr lang="en-US" sz="1600" dirty="0"/>
              <a:t> yang </a:t>
            </a:r>
            <a:r>
              <a:rPr lang="en-US" sz="1600" dirty="0" err="1"/>
              <a:t>khusus</a:t>
            </a:r>
            <a:r>
              <a:rPr lang="en-US" sz="1600" dirty="0"/>
              <a:t> </a:t>
            </a:r>
            <a:r>
              <a:rPr lang="en-US" sz="1600" dirty="0" err="1"/>
              <a:t>didirikan</a:t>
            </a:r>
            <a:r>
              <a:rPr lang="en-US" sz="1600" dirty="0"/>
              <a:t> </a:t>
            </a:r>
            <a:r>
              <a:rPr lang="en-US" sz="1600" dirty="0" err="1"/>
              <a:t>untuk</a:t>
            </a:r>
            <a:r>
              <a:rPr lang="en-US" sz="1600" dirty="0"/>
              <a:t> </a:t>
            </a:r>
            <a:r>
              <a:rPr lang="en-US" sz="1600" dirty="0" err="1"/>
              <a:t>melakukan</a:t>
            </a:r>
            <a:r>
              <a:rPr lang="en-US" sz="1600" dirty="0"/>
              <a:t> </a:t>
            </a:r>
            <a:r>
              <a:rPr lang="en-US" sz="1600" dirty="0" err="1"/>
              <a:t>kegiatan</a:t>
            </a:r>
            <a:r>
              <a:rPr lang="en-US" sz="1600" dirty="0"/>
              <a:t> yang </a:t>
            </a:r>
            <a:r>
              <a:rPr lang="en-US" sz="1600" dirty="0" err="1"/>
              <a:t>termasuk</a:t>
            </a:r>
            <a:r>
              <a:rPr lang="en-US" sz="1600" dirty="0"/>
              <a:t> </a:t>
            </a:r>
            <a:r>
              <a:rPr lang="en-US" sz="1600" dirty="0" err="1"/>
              <a:t>dalam</a:t>
            </a:r>
            <a:r>
              <a:rPr lang="en-US" sz="1600" dirty="0"/>
              <a:t> </a:t>
            </a:r>
            <a:r>
              <a:rPr lang="en-US" sz="1600" dirty="0" err="1"/>
              <a:t>bidang</a:t>
            </a:r>
            <a:r>
              <a:rPr lang="en-US" sz="1600" dirty="0"/>
              <a:t> </a:t>
            </a:r>
            <a:r>
              <a:rPr lang="en-US" sz="1600" dirty="0" err="1"/>
              <a:t>usaha</a:t>
            </a:r>
            <a:r>
              <a:rPr lang="en-US" sz="1600" dirty="0"/>
              <a:t> </a:t>
            </a:r>
            <a:r>
              <a:rPr lang="en-US" sz="1600" dirty="0" err="1"/>
              <a:t>lembaga</a:t>
            </a:r>
            <a:r>
              <a:rPr lang="en-US" sz="1600" dirty="0"/>
              <a:t> </a:t>
            </a:r>
            <a:r>
              <a:rPr lang="en-US" sz="1600" dirty="0" err="1"/>
              <a:t>pembiayaan</a:t>
            </a:r>
            <a:r>
              <a:rPr lang="en-US" sz="1600" dirty="0"/>
              <a:t>.</a:t>
            </a:r>
          </a:p>
          <a:p>
            <a:pPr marL="342900" indent="-342900">
              <a:buAutoNum type="alphaLcParenR"/>
            </a:pPr>
            <a:r>
              <a:rPr lang="en-US" sz="1600" b="1" dirty="0" err="1"/>
              <a:t>Kegiatan</a:t>
            </a:r>
            <a:r>
              <a:rPr lang="en-US" sz="1600" b="1" dirty="0"/>
              <a:t> </a:t>
            </a:r>
            <a:r>
              <a:rPr lang="en-US" sz="1600" b="1" dirty="0" err="1"/>
              <a:t>pembiayaan</a:t>
            </a:r>
            <a:r>
              <a:rPr lang="en-US" sz="1600" dirty="0"/>
              <a:t>, </a:t>
            </a:r>
            <a:r>
              <a:rPr lang="en-US" sz="1600" dirty="0" err="1"/>
              <a:t>yaitu</a:t>
            </a:r>
            <a:r>
              <a:rPr lang="en-US" sz="1600" dirty="0"/>
              <a:t> </a:t>
            </a:r>
            <a:r>
              <a:rPr lang="en-US" sz="1600" dirty="0" err="1"/>
              <a:t>melakukan</a:t>
            </a:r>
            <a:r>
              <a:rPr lang="en-US" sz="1600" dirty="0"/>
              <a:t> </a:t>
            </a:r>
            <a:r>
              <a:rPr lang="en-US" sz="1600" dirty="0" err="1"/>
              <a:t>pekerjaan</a:t>
            </a:r>
            <a:r>
              <a:rPr lang="en-US" sz="1600" dirty="0"/>
              <a:t> </a:t>
            </a:r>
            <a:r>
              <a:rPr lang="en-US" sz="1600" dirty="0" err="1"/>
              <a:t>atau</a:t>
            </a:r>
            <a:r>
              <a:rPr lang="en-US" sz="1600" dirty="0"/>
              <a:t> </a:t>
            </a:r>
            <a:r>
              <a:rPr lang="en-US" sz="1600" dirty="0" err="1"/>
              <a:t>aktivitas</a:t>
            </a:r>
            <a:r>
              <a:rPr lang="en-US" sz="1600" dirty="0"/>
              <a:t> </a:t>
            </a:r>
            <a:r>
              <a:rPr lang="en-US" sz="1600" dirty="0" err="1"/>
              <a:t>dengan</a:t>
            </a:r>
            <a:r>
              <a:rPr lang="en-US" sz="1600" dirty="0"/>
              <a:t> </a:t>
            </a:r>
            <a:r>
              <a:rPr lang="en-US" sz="1600" dirty="0" err="1"/>
              <a:t>cara</a:t>
            </a:r>
            <a:r>
              <a:rPr lang="en-US" sz="1600" dirty="0"/>
              <a:t> </a:t>
            </a:r>
            <a:r>
              <a:rPr lang="en-US" sz="1600" dirty="0" err="1"/>
              <a:t>membiayai</a:t>
            </a:r>
            <a:r>
              <a:rPr lang="en-US" sz="1600" dirty="0"/>
              <a:t> </a:t>
            </a:r>
            <a:r>
              <a:rPr lang="en-US" sz="1600" dirty="0" err="1"/>
              <a:t>pihak-pihak</a:t>
            </a:r>
            <a:r>
              <a:rPr lang="en-US" sz="1600" dirty="0"/>
              <a:t> </a:t>
            </a:r>
            <a:r>
              <a:rPr lang="en-US" sz="1600" dirty="0" err="1"/>
              <a:t>atau</a:t>
            </a:r>
            <a:r>
              <a:rPr lang="en-US" sz="1600" dirty="0"/>
              <a:t> </a:t>
            </a:r>
            <a:r>
              <a:rPr lang="en-US" sz="1600" dirty="0" err="1"/>
              <a:t>sektor</a:t>
            </a:r>
            <a:r>
              <a:rPr lang="en-US" sz="1600" dirty="0"/>
              <a:t> </a:t>
            </a:r>
            <a:r>
              <a:rPr lang="en-US" sz="1600" dirty="0" err="1"/>
              <a:t>usaha</a:t>
            </a:r>
            <a:r>
              <a:rPr lang="en-US" sz="1600" dirty="0"/>
              <a:t> yang </a:t>
            </a:r>
            <a:r>
              <a:rPr lang="en-US" sz="1600" dirty="0" err="1"/>
              <a:t>dibutuhkan</a:t>
            </a:r>
            <a:r>
              <a:rPr lang="en-US" sz="1600" dirty="0"/>
              <a:t>.</a:t>
            </a:r>
          </a:p>
          <a:p>
            <a:pPr marL="342900" indent="-342900">
              <a:buAutoNum type="alphaLcParenR"/>
            </a:pPr>
            <a:r>
              <a:rPr lang="en-US" sz="1600" b="1" dirty="0" err="1"/>
              <a:t>Penyediaan</a:t>
            </a:r>
            <a:r>
              <a:rPr lang="en-US" sz="1600" b="1" dirty="0"/>
              <a:t> dana</a:t>
            </a:r>
            <a:r>
              <a:rPr lang="en-US" sz="1600" dirty="0"/>
              <a:t>, </a:t>
            </a:r>
            <a:r>
              <a:rPr lang="en-US" sz="1600" dirty="0" err="1"/>
              <a:t>yaitu</a:t>
            </a:r>
            <a:r>
              <a:rPr lang="en-US" sz="1600" dirty="0"/>
              <a:t> </a:t>
            </a:r>
            <a:r>
              <a:rPr lang="en-US" sz="1600" dirty="0" err="1"/>
              <a:t>perbuatan</a:t>
            </a:r>
            <a:r>
              <a:rPr lang="en-US" sz="1600" dirty="0"/>
              <a:t> </a:t>
            </a:r>
            <a:r>
              <a:rPr lang="en-US" sz="1600" dirty="0" err="1"/>
              <a:t>penyediaan</a:t>
            </a:r>
            <a:r>
              <a:rPr lang="en-US" sz="1600" dirty="0"/>
              <a:t> uang </a:t>
            </a:r>
            <a:r>
              <a:rPr lang="en-US" sz="1600" dirty="0" err="1"/>
              <a:t>untuk</a:t>
            </a:r>
            <a:r>
              <a:rPr lang="en-US" sz="1600" dirty="0"/>
              <a:t> </a:t>
            </a:r>
            <a:r>
              <a:rPr lang="en-US" sz="1600" dirty="0" err="1"/>
              <a:t>suatu</a:t>
            </a:r>
            <a:r>
              <a:rPr lang="en-US" sz="1600" dirty="0"/>
              <a:t> </a:t>
            </a:r>
            <a:r>
              <a:rPr lang="en-US" sz="1600" dirty="0" err="1"/>
              <a:t>keperluan</a:t>
            </a:r>
            <a:r>
              <a:rPr lang="en-US" sz="1600" dirty="0"/>
              <a:t>.</a:t>
            </a:r>
          </a:p>
          <a:p>
            <a:pPr marL="342900" indent="-342900">
              <a:buAutoNum type="alphaLcParenR"/>
            </a:pPr>
            <a:r>
              <a:rPr lang="en-US" sz="1600" b="1" dirty="0" err="1"/>
              <a:t>Barang</a:t>
            </a:r>
            <a:r>
              <a:rPr lang="en-US" sz="1600" b="1" dirty="0"/>
              <a:t> modal</a:t>
            </a:r>
            <a:r>
              <a:rPr lang="en-US" sz="1600" dirty="0"/>
              <a:t>, </a:t>
            </a:r>
            <a:r>
              <a:rPr lang="en-US" sz="1600" dirty="0" err="1"/>
              <a:t>yaitu</a:t>
            </a:r>
            <a:r>
              <a:rPr lang="en-US" sz="1600" dirty="0"/>
              <a:t> </a:t>
            </a:r>
            <a:r>
              <a:rPr lang="en-US" sz="1600" dirty="0" err="1"/>
              <a:t>barang</a:t>
            </a:r>
            <a:r>
              <a:rPr lang="en-US" sz="1600" dirty="0"/>
              <a:t> yang </a:t>
            </a:r>
            <a:r>
              <a:rPr lang="en-US" sz="1600" dirty="0" err="1"/>
              <a:t>dipakai</a:t>
            </a:r>
            <a:r>
              <a:rPr lang="en-US" sz="1600" dirty="0"/>
              <a:t> </a:t>
            </a:r>
            <a:r>
              <a:rPr lang="en-US" sz="1600" dirty="0" err="1"/>
              <a:t>untuk</a:t>
            </a:r>
            <a:r>
              <a:rPr lang="en-US" sz="1600" dirty="0"/>
              <a:t> </a:t>
            </a:r>
            <a:r>
              <a:rPr lang="en-US" sz="1600" dirty="0" err="1"/>
              <a:t>menghasilkan</a:t>
            </a:r>
            <a:r>
              <a:rPr lang="en-US" sz="1600" dirty="0"/>
              <a:t> </a:t>
            </a:r>
            <a:r>
              <a:rPr lang="en-US" sz="1600" dirty="0" err="1"/>
              <a:t>sesuatu</a:t>
            </a:r>
            <a:r>
              <a:rPr lang="en-US" sz="1600" dirty="0"/>
              <a:t> </a:t>
            </a:r>
            <a:r>
              <a:rPr lang="en-US" sz="1600" dirty="0" err="1"/>
              <a:t>atau</a:t>
            </a:r>
            <a:r>
              <a:rPr lang="en-US" sz="1600" dirty="0"/>
              <a:t> </a:t>
            </a:r>
            <a:r>
              <a:rPr lang="en-US" sz="1600" dirty="0" err="1"/>
              <a:t>barang</a:t>
            </a:r>
            <a:r>
              <a:rPr lang="en-US" sz="1600" dirty="0"/>
              <a:t> lain, </a:t>
            </a:r>
            <a:r>
              <a:rPr lang="en-US" sz="1600" dirty="0" err="1"/>
              <a:t>seperti</a:t>
            </a:r>
            <a:r>
              <a:rPr lang="en-US" sz="1600" dirty="0"/>
              <a:t> </a:t>
            </a:r>
            <a:r>
              <a:rPr lang="en-US" sz="1600" dirty="0" err="1"/>
              <a:t>mesinmesin</a:t>
            </a:r>
            <a:r>
              <a:rPr lang="en-US" sz="1600" dirty="0"/>
              <a:t>, </a:t>
            </a:r>
            <a:r>
              <a:rPr lang="en-US" sz="1600" dirty="0" err="1"/>
              <a:t>peralatan</a:t>
            </a:r>
            <a:r>
              <a:rPr lang="en-US" sz="1600" dirty="0"/>
              <a:t> </a:t>
            </a:r>
            <a:r>
              <a:rPr lang="en-US" sz="1600" dirty="0" err="1"/>
              <a:t>pabrik</a:t>
            </a:r>
            <a:r>
              <a:rPr lang="en-US" sz="1600" dirty="0"/>
              <a:t>, dan </a:t>
            </a:r>
            <a:r>
              <a:rPr lang="en-US" sz="1600" dirty="0" err="1"/>
              <a:t>sebagainya</a:t>
            </a:r>
            <a:r>
              <a:rPr lang="en-US" sz="1600" dirty="0"/>
              <a:t>.</a:t>
            </a:r>
          </a:p>
          <a:p>
            <a:pPr marL="342900" indent="-342900">
              <a:buAutoNum type="alphaLcParenR"/>
            </a:pPr>
            <a:r>
              <a:rPr lang="en-US" sz="1600" b="1" dirty="0" err="1"/>
              <a:t>Tidak</a:t>
            </a:r>
            <a:r>
              <a:rPr lang="en-US" sz="1600" b="1" dirty="0"/>
              <a:t> </a:t>
            </a:r>
            <a:r>
              <a:rPr lang="en-US" sz="1600" b="1" dirty="0" err="1"/>
              <a:t>menarik</a:t>
            </a:r>
            <a:r>
              <a:rPr lang="en-US" sz="1600" b="1" dirty="0"/>
              <a:t> dana </a:t>
            </a:r>
            <a:r>
              <a:rPr lang="en-US" sz="1600" b="1" dirty="0" err="1"/>
              <a:t>secara</a:t>
            </a:r>
            <a:r>
              <a:rPr lang="en-US" sz="1600" b="1" dirty="0"/>
              <a:t> </a:t>
            </a:r>
            <a:r>
              <a:rPr lang="en-US" sz="1600" b="1" dirty="0" err="1"/>
              <a:t>langsung</a:t>
            </a:r>
            <a:r>
              <a:rPr lang="en-US" sz="1600" b="1" dirty="0"/>
              <a:t> </a:t>
            </a:r>
            <a:r>
              <a:rPr lang="en-US" sz="1600" i="1" dirty="0"/>
              <a:t>(non deposit taking)</a:t>
            </a:r>
            <a:r>
              <a:rPr lang="en-US" sz="1600" dirty="0"/>
              <a:t>,</a:t>
            </a:r>
            <a:r>
              <a:rPr lang="en-US" sz="1600" dirty="0" err="1"/>
              <a:t>artinya</a:t>
            </a:r>
            <a:r>
              <a:rPr lang="en-US" sz="1600" dirty="0"/>
              <a:t> </a:t>
            </a:r>
            <a:r>
              <a:rPr lang="en-US" sz="1600" dirty="0" err="1"/>
              <a:t>tidak</a:t>
            </a:r>
            <a:r>
              <a:rPr lang="en-US" sz="1600" dirty="0"/>
              <a:t> </a:t>
            </a:r>
            <a:r>
              <a:rPr lang="en-US" sz="1600" dirty="0" err="1"/>
              <a:t>mengambil</a:t>
            </a:r>
            <a:r>
              <a:rPr lang="en-US" sz="1600" dirty="0"/>
              <a:t> uang </a:t>
            </a:r>
            <a:r>
              <a:rPr lang="en-US" sz="1600" dirty="0" err="1"/>
              <a:t>secara</a:t>
            </a:r>
            <a:r>
              <a:rPr lang="en-US" sz="1600" dirty="0"/>
              <a:t> </a:t>
            </a:r>
            <a:r>
              <a:rPr lang="en-US" sz="1600" dirty="0" err="1"/>
              <a:t>langsung</a:t>
            </a:r>
            <a:r>
              <a:rPr lang="en-US" sz="1600" dirty="0"/>
              <a:t>, </a:t>
            </a:r>
            <a:r>
              <a:rPr lang="en-US" sz="1600" dirty="0" err="1"/>
              <a:t>baik</a:t>
            </a:r>
            <a:r>
              <a:rPr lang="en-US" sz="1600" dirty="0"/>
              <a:t> </a:t>
            </a:r>
            <a:r>
              <a:rPr lang="en-US" sz="1600" dirty="0" err="1"/>
              <a:t>dalam</a:t>
            </a:r>
            <a:r>
              <a:rPr lang="en-US" sz="1600" dirty="0"/>
              <a:t> </a:t>
            </a:r>
            <a:r>
              <a:rPr lang="en-US" sz="1600" dirty="0" err="1"/>
              <a:t>bentuk</a:t>
            </a:r>
            <a:r>
              <a:rPr lang="en-US" sz="1600" dirty="0"/>
              <a:t> </a:t>
            </a:r>
            <a:r>
              <a:rPr lang="en-US" sz="1600" dirty="0" err="1"/>
              <a:t>giro</a:t>
            </a:r>
            <a:r>
              <a:rPr lang="en-US" sz="1600" dirty="0"/>
              <a:t>, </a:t>
            </a:r>
            <a:r>
              <a:rPr lang="en-US" sz="1600" dirty="0" err="1"/>
              <a:t>deposito</a:t>
            </a:r>
            <a:r>
              <a:rPr lang="en-US" sz="1600" dirty="0"/>
              <a:t>, </a:t>
            </a:r>
            <a:r>
              <a:rPr lang="en-US" sz="1600" dirty="0" err="1"/>
              <a:t>tabungan</a:t>
            </a:r>
            <a:r>
              <a:rPr lang="en-US" sz="1600" dirty="0"/>
              <a:t> dan </a:t>
            </a:r>
            <a:r>
              <a:rPr lang="en-US" sz="1600" dirty="0" err="1"/>
              <a:t>surat</a:t>
            </a:r>
            <a:r>
              <a:rPr lang="en-US" sz="1600" dirty="0"/>
              <a:t> </a:t>
            </a:r>
            <a:r>
              <a:rPr lang="en-US" sz="1600" dirty="0" err="1"/>
              <a:t>sanggup</a:t>
            </a:r>
            <a:r>
              <a:rPr lang="en-US" sz="1600" dirty="0"/>
              <a:t> </a:t>
            </a:r>
            <a:r>
              <a:rPr lang="en-US" sz="1600" dirty="0" err="1"/>
              <a:t>bayar</a:t>
            </a:r>
            <a:r>
              <a:rPr lang="en-US" sz="1600" dirty="0"/>
              <a:t>, </a:t>
            </a:r>
            <a:r>
              <a:rPr lang="en-US" sz="1600" dirty="0" err="1"/>
              <a:t>kecuali</a:t>
            </a:r>
            <a:r>
              <a:rPr lang="en-US" sz="1600" dirty="0"/>
              <a:t> </a:t>
            </a:r>
            <a:r>
              <a:rPr lang="en-US" sz="1600" dirty="0" err="1"/>
              <a:t>hanya</a:t>
            </a:r>
            <a:r>
              <a:rPr lang="en-US" sz="1600" dirty="0"/>
              <a:t> </a:t>
            </a:r>
            <a:r>
              <a:rPr lang="en-US" sz="1600" dirty="0" err="1"/>
              <a:t>untuk</a:t>
            </a:r>
            <a:r>
              <a:rPr lang="en-US" sz="1600" dirty="0"/>
              <a:t> </a:t>
            </a:r>
            <a:r>
              <a:rPr lang="en-US" sz="1600" dirty="0" err="1"/>
              <a:t>dipakai</a:t>
            </a:r>
            <a:r>
              <a:rPr lang="en-US" sz="1600" dirty="0"/>
              <a:t> </a:t>
            </a:r>
            <a:r>
              <a:rPr lang="en-US" sz="1600" dirty="0" err="1"/>
              <a:t>sebagai</a:t>
            </a:r>
            <a:r>
              <a:rPr lang="en-US" sz="1600" dirty="0"/>
              <a:t> </a:t>
            </a:r>
            <a:r>
              <a:rPr lang="en-US" sz="1600" dirty="0" err="1"/>
              <a:t>jaminan</a:t>
            </a:r>
            <a:r>
              <a:rPr lang="en-US" sz="1600" dirty="0"/>
              <a:t> </a:t>
            </a:r>
            <a:r>
              <a:rPr lang="en-US" sz="1600" dirty="0" err="1"/>
              <a:t>hutang</a:t>
            </a:r>
            <a:r>
              <a:rPr lang="en-US" sz="1600" dirty="0"/>
              <a:t> </a:t>
            </a:r>
            <a:r>
              <a:rPr lang="en-US" sz="1600" dirty="0" err="1"/>
              <a:t>kepada</a:t>
            </a:r>
            <a:r>
              <a:rPr lang="en-US" sz="1600" dirty="0"/>
              <a:t> bank yang </a:t>
            </a:r>
            <a:r>
              <a:rPr lang="en-US" sz="1600" dirty="0" err="1"/>
              <a:t>menjadi</a:t>
            </a:r>
            <a:r>
              <a:rPr lang="en-US" sz="1600" dirty="0"/>
              <a:t> </a:t>
            </a:r>
            <a:r>
              <a:rPr lang="en-US" sz="1600" dirty="0" err="1"/>
              <a:t>krediturnya</a:t>
            </a:r>
            <a:r>
              <a:rPr lang="en-US" sz="1600" dirty="0"/>
              <a:t>.</a:t>
            </a:r>
          </a:p>
          <a:p>
            <a:pPr marL="342900" indent="-342900">
              <a:buAutoNum type="alphaLcParenR"/>
            </a:pPr>
            <a:r>
              <a:rPr lang="en-US" sz="1600" b="1" dirty="0"/>
              <a:t>Masyarakat</a:t>
            </a:r>
            <a:r>
              <a:rPr lang="en-US" sz="1600" dirty="0"/>
              <a:t>, </a:t>
            </a:r>
            <a:r>
              <a:rPr lang="en-US" sz="1600" dirty="0" err="1"/>
              <a:t>yaitu</a:t>
            </a:r>
            <a:r>
              <a:rPr lang="en-US" sz="1600" dirty="0"/>
              <a:t> </a:t>
            </a:r>
            <a:r>
              <a:rPr lang="en-US" sz="1600" dirty="0" err="1"/>
              <a:t>sejumlah</a:t>
            </a:r>
            <a:r>
              <a:rPr lang="en-US" sz="1600" dirty="0"/>
              <a:t> orang yang </a:t>
            </a:r>
            <a:r>
              <a:rPr lang="en-US" sz="1600" dirty="0" err="1"/>
              <a:t>hidup</a:t>
            </a:r>
            <a:r>
              <a:rPr lang="en-US" sz="1600" dirty="0"/>
              <a:t> </a:t>
            </a:r>
            <a:r>
              <a:rPr lang="en-US" sz="1600" dirty="0" err="1"/>
              <a:t>bersama</a:t>
            </a:r>
            <a:r>
              <a:rPr lang="en-US" sz="1600" dirty="0"/>
              <a:t> di </a:t>
            </a:r>
            <a:r>
              <a:rPr lang="en-US" sz="1600" dirty="0" err="1"/>
              <a:t>suatu</a:t>
            </a:r>
            <a:r>
              <a:rPr lang="en-US" sz="1600" dirty="0"/>
              <a:t> </a:t>
            </a:r>
            <a:r>
              <a:rPr lang="en-US" sz="1600" dirty="0" err="1"/>
              <a:t>tempat</a:t>
            </a:r>
            <a:r>
              <a:rPr lang="en-US" sz="1600" dirty="0"/>
              <a:t>, yang </a:t>
            </a:r>
            <a:r>
              <a:rPr lang="en-US" sz="1600" dirty="0" err="1"/>
              <a:t>terikat</a:t>
            </a:r>
            <a:r>
              <a:rPr lang="en-US" sz="1600" dirty="0"/>
              <a:t> oleh </a:t>
            </a:r>
            <a:r>
              <a:rPr lang="en-US" sz="1600" dirty="0" err="1"/>
              <a:t>suatu</a:t>
            </a:r>
            <a:r>
              <a:rPr lang="en-US" sz="1600" dirty="0"/>
              <a:t> </a:t>
            </a:r>
            <a:r>
              <a:rPr lang="en-US" sz="1600" dirty="0" err="1"/>
              <a:t>kebudayaan</a:t>
            </a:r>
            <a:r>
              <a:rPr lang="en-US" sz="1600" dirty="0"/>
              <a:t> yang </a:t>
            </a:r>
            <a:r>
              <a:rPr lang="en-US" sz="1600" dirty="0" err="1"/>
              <a:t>mereka</a:t>
            </a:r>
            <a:r>
              <a:rPr lang="en-US" sz="1600" dirty="0"/>
              <a:t> </a:t>
            </a:r>
            <a:r>
              <a:rPr lang="en-US" sz="1600" dirty="0" err="1"/>
              <a:t>anggap</a:t>
            </a:r>
            <a:r>
              <a:rPr lang="en-US" sz="1600" dirty="0"/>
              <a:t> </a:t>
            </a:r>
            <a:r>
              <a:rPr lang="en-US" sz="1600" dirty="0" err="1"/>
              <a:t>sama</a:t>
            </a:r>
            <a:r>
              <a:rPr lang="en-US" sz="1600" dirty="0"/>
              <a:t>.</a:t>
            </a:r>
          </a:p>
        </p:txBody>
      </p:sp>
    </p:spTree>
    <p:extLst>
      <p:ext uri="{BB962C8B-B14F-4D97-AF65-F5344CB8AC3E}">
        <p14:creationId xmlns:p14="http://schemas.microsoft.com/office/powerpoint/2010/main" val="24416185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p:cNvGrpSpPr/>
          <p:nvPr/>
        </p:nvGrpSpPr>
        <p:grpSpPr>
          <a:xfrm>
            <a:off x="0" y="4302125"/>
            <a:ext cx="9144000" cy="841375"/>
            <a:chOff x="0" y="4302125"/>
            <a:chExt cx="9144000" cy="841375"/>
          </a:xfrm>
        </p:grpSpPr>
        <p:grpSp>
          <p:nvGrpSpPr>
            <p:cNvPr id="10" name="Group 9"/>
            <p:cNvGrpSpPr/>
            <p:nvPr/>
          </p:nvGrpSpPr>
          <p:grpSpPr>
            <a:xfrm>
              <a:off x="0" y="4302125"/>
              <a:ext cx="9144000" cy="841375"/>
              <a:chOff x="0" y="4302125"/>
              <a:chExt cx="9144000" cy="841375"/>
            </a:xfrm>
          </p:grpSpPr>
          <p:grpSp>
            <p:nvGrpSpPr>
              <p:cNvPr id="13" name="Group 12"/>
              <p:cNvGrpSpPr/>
              <p:nvPr/>
            </p:nvGrpSpPr>
            <p:grpSpPr>
              <a:xfrm>
                <a:off x="0" y="4302125"/>
                <a:ext cx="9144000" cy="841375"/>
                <a:chOff x="0" y="4302125"/>
                <a:chExt cx="9144000" cy="841375"/>
              </a:xfrm>
            </p:grpSpPr>
            <p:pic>
              <p:nvPicPr>
                <p:cNvPr id="15" name="Picture 2" descr="E:\ELISA\ERLANGGA LISA\2017\TEMPLATE PPT\SMP PPKN kelas X kelompok wajib\SMP PPKN kelas X kelompok wajib.png"/>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22" name="TextBox 16"/>
                <p:cNvSpPr txBox="1"/>
                <p:nvPr/>
              </p:nvSpPr>
              <p:spPr>
                <a:xfrm>
                  <a:off x="2057400" y="4732407"/>
                  <a:ext cx="5334000" cy="353943"/>
                </a:xfrm>
                <a:prstGeom prst="rect">
                  <a:avLst/>
                </a:prstGeom>
                <a:solidFill>
                  <a:srgbClr val="FFC000"/>
                </a:solidFill>
              </p:spPr>
              <p:txBody>
                <a:bodyPr wrap="square" rtlCol="0">
                  <a:spAutoFit/>
                </a:bodyPr>
                <a:lstStyle/>
                <a:p>
                  <a:r>
                    <a:rPr lang="en-US" sz="1700" b="1" dirty="0">
                      <a:solidFill>
                        <a:srgbClr val="002060"/>
                      </a:solidFill>
                      <a:latin typeface="Arial" pitchFamily="34" charset="0"/>
                      <a:cs typeface="Arial" pitchFamily="34" charset="0"/>
                    </a:rPr>
                    <a:t>IPS EKONOMI </a:t>
                  </a:r>
                </a:p>
              </p:txBody>
            </p:sp>
          </p:grpSp>
          <p:pic>
            <p:nvPicPr>
              <p:cNvPr id="14" name="Picture 13" descr="A picture containing text&#10;&#10;Description automatically generated">
                <a:extLst>
                  <a:ext uri="{FF2B5EF4-FFF2-40B4-BE49-F238E27FC236}">
                    <a16:creationId xmlns:a16="http://schemas.microsoft.com/office/drawing/2014/main" id="{D65625EF-D92B-4D38-A026-7B2925F9C466}"/>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12" name="Rectangle 11"/>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2" name="TextBox 1">
            <a:extLst>
              <a:ext uri="{FF2B5EF4-FFF2-40B4-BE49-F238E27FC236}">
                <a16:creationId xmlns:a16="http://schemas.microsoft.com/office/drawing/2014/main" id="{6EE207BF-19C2-4468-B0F8-2295533494AF}"/>
              </a:ext>
            </a:extLst>
          </p:cNvPr>
          <p:cNvSpPr txBox="1"/>
          <p:nvPr/>
        </p:nvSpPr>
        <p:spPr>
          <a:xfrm>
            <a:off x="228600" y="209550"/>
            <a:ext cx="8686800" cy="369332"/>
          </a:xfrm>
          <a:prstGeom prst="rect">
            <a:avLst/>
          </a:prstGeom>
          <a:noFill/>
        </p:spPr>
        <p:txBody>
          <a:bodyPr wrap="square" rtlCol="0">
            <a:spAutoFit/>
          </a:bodyPr>
          <a:lstStyle/>
          <a:p>
            <a:pPr algn="ctr"/>
            <a:r>
              <a:rPr lang="en-US" b="1" dirty="0" err="1"/>
              <a:t>Amatilah</a:t>
            </a:r>
            <a:r>
              <a:rPr lang="en-US" b="1" dirty="0"/>
              <a:t> </a:t>
            </a:r>
            <a:r>
              <a:rPr lang="en-US" b="1" dirty="0" err="1"/>
              <a:t>gambar</a:t>
            </a:r>
            <a:r>
              <a:rPr lang="en-US" b="1" dirty="0"/>
              <a:t> </a:t>
            </a:r>
            <a:r>
              <a:rPr lang="en-US" b="1" dirty="0" err="1"/>
              <a:t>berikut</a:t>
            </a:r>
            <a:r>
              <a:rPr lang="en-US" b="1" dirty="0"/>
              <a:t> :</a:t>
            </a:r>
            <a:endParaRPr lang="en-ID" b="1" dirty="0"/>
          </a:p>
        </p:txBody>
      </p:sp>
      <p:sp>
        <p:nvSpPr>
          <p:cNvPr id="6" name="TextBox 5">
            <a:extLst>
              <a:ext uri="{FF2B5EF4-FFF2-40B4-BE49-F238E27FC236}">
                <a16:creationId xmlns:a16="http://schemas.microsoft.com/office/drawing/2014/main" id="{7236DF55-B23F-4FF4-ABDB-02C71A4FD9F9}"/>
              </a:ext>
            </a:extLst>
          </p:cNvPr>
          <p:cNvSpPr txBox="1"/>
          <p:nvPr/>
        </p:nvSpPr>
        <p:spPr>
          <a:xfrm>
            <a:off x="876300" y="2943434"/>
            <a:ext cx="7391400" cy="261610"/>
          </a:xfrm>
          <a:prstGeom prst="rect">
            <a:avLst/>
          </a:prstGeom>
          <a:noFill/>
        </p:spPr>
        <p:txBody>
          <a:bodyPr wrap="square" rtlCol="0">
            <a:spAutoFit/>
          </a:bodyPr>
          <a:lstStyle/>
          <a:p>
            <a:pPr algn="ctr"/>
            <a:r>
              <a:rPr lang="en-US" sz="1050" dirty="0"/>
              <a:t>Gambar 1 </a:t>
            </a:r>
            <a:r>
              <a:rPr lang="en-US" sz="1050" dirty="0" err="1"/>
              <a:t>hlm</a:t>
            </a:r>
            <a:r>
              <a:rPr lang="en-US" sz="1050" dirty="0"/>
              <a:t> 150</a:t>
            </a:r>
            <a:endParaRPr lang="en-ID" sz="1050" dirty="0"/>
          </a:p>
        </p:txBody>
      </p:sp>
      <p:sp>
        <p:nvSpPr>
          <p:cNvPr id="7" name="TextBox 6">
            <a:extLst>
              <a:ext uri="{FF2B5EF4-FFF2-40B4-BE49-F238E27FC236}">
                <a16:creationId xmlns:a16="http://schemas.microsoft.com/office/drawing/2014/main" id="{C7EA3B9B-0D09-4C2B-8700-27CEE7C920CC}"/>
              </a:ext>
            </a:extLst>
          </p:cNvPr>
          <p:cNvSpPr txBox="1"/>
          <p:nvPr/>
        </p:nvSpPr>
        <p:spPr>
          <a:xfrm>
            <a:off x="457200" y="3230733"/>
            <a:ext cx="8229600" cy="1169551"/>
          </a:xfrm>
          <a:prstGeom prst="rect">
            <a:avLst/>
          </a:prstGeom>
          <a:noFill/>
        </p:spPr>
        <p:txBody>
          <a:bodyPr wrap="square" rtlCol="0">
            <a:spAutoFit/>
          </a:bodyPr>
          <a:lstStyle/>
          <a:p>
            <a:pPr algn="just"/>
            <a:r>
              <a:rPr lang="en-ID" sz="1400" dirty="0" err="1"/>
              <a:t>Perhatikan</a:t>
            </a:r>
            <a:r>
              <a:rPr lang="en-ID" sz="1400" dirty="0"/>
              <a:t> </a:t>
            </a:r>
            <a:r>
              <a:rPr lang="en-ID" sz="1400" dirty="0" err="1"/>
              <a:t>gambar</a:t>
            </a:r>
            <a:r>
              <a:rPr lang="en-ID" sz="1400" dirty="0"/>
              <a:t> </a:t>
            </a:r>
            <a:r>
              <a:rPr lang="en-ID" sz="1400" dirty="0" err="1"/>
              <a:t>tersebut</a:t>
            </a:r>
            <a:r>
              <a:rPr lang="en-ID" sz="1400" dirty="0"/>
              <a:t>. Pada </a:t>
            </a:r>
            <a:r>
              <a:rPr lang="en-ID" sz="1400" dirty="0" err="1"/>
              <a:t>gambar</a:t>
            </a:r>
            <a:r>
              <a:rPr lang="en-ID" sz="1400" dirty="0"/>
              <a:t> </a:t>
            </a:r>
            <a:r>
              <a:rPr lang="en-ID" sz="1400" dirty="0" err="1"/>
              <a:t>terlihat</a:t>
            </a:r>
            <a:r>
              <a:rPr lang="en-ID" sz="1400" dirty="0"/>
              <a:t> </a:t>
            </a:r>
            <a:r>
              <a:rPr lang="en-ID" sz="1400" dirty="0" err="1"/>
              <a:t>seorang</a:t>
            </a:r>
            <a:r>
              <a:rPr lang="en-ID" sz="1400" dirty="0"/>
              <a:t> </a:t>
            </a:r>
            <a:r>
              <a:rPr lang="en-ID" sz="1400" dirty="0" err="1"/>
              <a:t>pembeli</a:t>
            </a:r>
            <a:r>
              <a:rPr lang="en-ID" sz="1400" dirty="0"/>
              <a:t> </a:t>
            </a:r>
            <a:r>
              <a:rPr lang="en-ID" sz="1400" dirty="0" err="1"/>
              <a:t>membayar</a:t>
            </a:r>
            <a:r>
              <a:rPr lang="en-ID" sz="1400" dirty="0"/>
              <a:t> </a:t>
            </a:r>
            <a:r>
              <a:rPr lang="en-ID" sz="1400" dirty="0" err="1"/>
              <a:t>menggunakan</a:t>
            </a:r>
            <a:r>
              <a:rPr lang="en-ID" sz="1400" dirty="0"/>
              <a:t> </a:t>
            </a:r>
            <a:r>
              <a:rPr lang="en-ID" sz="1400" dirty="0" err="1"/>
              <a:t>alat</a:t>
            </a:r>
            <a:r>
              <a:rPr lang="en-ID" sz="1400" dirty="0"/>
              <a:t> </a:t>
            </a:r>
            <a:r>
              <a:rPr lang="en-ID" sz="1400" dirty="0" err="1"/>
              <a:t>pembayaran</a:t>
            </a:r>
            <a:r>
              <a:rPr lang="en-ID" sz="1400" dirty="0"/>
              <a:t> digital yang </a:t>
            </a:r>
            <a:r>
              <a:rPr lang="en-ID" sz="1400" dirty="0" err="1"/>
              <a:t>ada</a:t>
            </a:r>
            <a:r>
              <a:rPr lang="en-ID" sz="1400" dirty="0"/>
              <a:t> di smartphone-</a:t>
            </a:r>
            <a:r>
              <a:rPr lang="en-ID" sz="1400" dirty="0" err="1"/>
              <a:t>nya</a:t>
            </a:r>
            <a:r>
              <a:rPr lang="en-ID" sz="1400" dirty="0"/>
              <a:t>. </a:t>
            </a:r>
            <a:r>
              <a:rPr lang="en-ID" sz="1400" dirty="0" err="1"/>
              <a:t>Dalam</a:t>
            </a:r>
            <a:r>
              <a:rPr lang="en-ID" sz="1400" dirty="0"/>
              <a:t> </a:t>
            </a:r>
            <a:r>
              <a:rPr lang="en-ID" sz="1400" dirty="0" err="1"/>
              <a:t>hal</a:t>
            </a:r>
            <a:r>
              <a:rPr lang="en-ID" sz="1400" dirty="0"/>
              <a:t> </a:t>
            </a:r>
            <a:r>
              <a:rPr lang="en-ID" sz="1400" dirty="0" err="1"/>
              <a:t>ini</a:t>
            </a:r>
            <a:r>
              <a:rPr lang="en-ID" sz="1400" dirty="0"/>
              <a:t>, </a:t>
            </a:r>
            <a:r>
              <a:rPr lang="en-ID" sz="1400" dirty="0" err="1"/>
              <a:t>pembeli</a:t>
            </a:r>
            <a:r>
              <a:rPr lang="en-ID" sz="1400" dirty="0"/>
              <a:t> </a:t>
            </a:r>
            <a:r>
              <a:rPr lang="en-ID" sz="1400" dirty="0" err="1"/>
              <a:t>melakukan</a:t>
            </a:r>
            <a:r>
              <a:rPr lang="en-ID" sz="1400" dirty="0"/>
              <a:t> </a:t>
            </a:r>
            <a:r>
              <a:rPr lang="en-ID" sz="1400" dirty="0" err="1"/>
              <a:t>pembayaran</a:t>
            </a:r>
            <a:r>
              <a:rPr lang="en-ID" sz="1400" dirty="0"/>
              <a:t> </a:t>
            </a:r>
            <a:r>
              <a:rPr lang="en-ID" sz="1400" dirty="0" err="1"/>
              <a:t>tanpa</a:t>
            </a:r>
            <a:r>
              <a:rPr lang="en-ID" sz="1400" dirty="0"/>
              <a:t> uang </a:t>
            </a:r>
            <a:r>
              <a:rPr lang="en-ID" sz="1400" dirty="0" err="1"/>
              <a:t>tunai</a:t>
            </a:r>
            <a:r>
              <a:rPr lang="en-ID" sz="1400" dirty="0"/>
              <a:t> (</a:t>
            </a:r>
            <a:r>
              <a:rPr lang="en-ID" sz="1400" i="1" dirty="0"/>
              <a:t>cashless payment</a:t>
            </a:r>
            <a:r>
              <a:rPr lang="en-ID" sz="1400" dirty="0"/>
              <a:t>). </a:t>
            </a:r>
            <a:r>
              <a:rPr lang="en-ID" sz="1400" dirty="0" err="1"/>
              <a:t>Coba</a:t>
            </a:r>
            <a:r>
              <a:rPr lang="en-ID" sz="1400" dirty="0"/>
              <a:t> </a:t>
            </a:r>
            <a:r>
              <a:rPr lang="en-ID" sz="1400" dirty="0" err="1"/>
              <a:t>perhatikan</a:t>
            </a:r>
            <a:r>
              <a:rPr lang="en-ID" sz="1400" dirty="0"/>
              <a:t> </a:t>
            </a:r>
            <a:r>
              <a:rPr lang="en-ID" sz="1400" dirty="0" err="1"/>
              <a:t>kegiatan</a:t>
            </a:r>
            <a:r>
              <a:rPr lang="en-ID" sz="1400" dirty="0"/>
              <a:t> </a:t>
            </a:r>
            <a:r>
              <a:rPr lang="en-ID" sz="1400" dirty="0" err="1"/>
              <a:t>tersebut</a:t>
            </a:r>
            <a:r>
              <a:rPr lang="en-ID" sz="1400" dirty="0"/>
              <a:t>. </a:t>
            </a:r>
            <a:r>
              <a:rPr lang="en-ID" sz="1400" dirty="0" err="1"/>
              <a:t>Apakah</a:t>
            </a:r>
            <a:r>
              <a:rPr lang="en-ID" sz="1400" dirty="0"/>
              <a:t> Anda, </a:t>
            </a:r>
            <a:r>
              <a:rPr lang="en-ID" sz="1400" dirty="0" err="1"/>
              <a:t>keluarga</a:t>
            </a:r>
            <a:r>
              <a:rPr lang="en-ID" sz="1400" dirty="0"/>
              <a:t>, </a:t>
            </a:r>
            <a:r>
              <a:rPr lang="en-ID" sz="1400" dirty="0" err="1"/>
              <a:t>atau</a:t>
            </a:r>
            <a:r>
              <a:rPr lang="en-ID" sz="1400" dirty="0"/>
              <a:t> </a:t>
            </a:r>
            <a:r>
              <a:rPr lang="en-ID" sz="1400" dirty="0" err="1"/>
              <a:t>teman</a:t>
            </a:r>
            <a:r>
              <a:rPr lang="en-ID" sz="1400" dirty="0"/>
              <a:t> Anda </a:t>
            </a:r>
            <a:r>
              <a:rPr lang="en-ID" sz="1400" dirty="0" err="1"/>
              <a:t>pernah</a:t>
            </a:r>
            <a:r>
              <a:rPr lang="en-ID" sz="1400" dirty="0"/>
              <a:t> </a:t>
            </a:r>
            <a:r>
              <a:rPr lang="en-ID" sz="1400" dirty="0" err="1"/>
              <a:t>melakukan</a:t>
            </a:r>
            <a:r>
              <a:rPr lang="en-ID" sz="1400" dirty="0"/>
              <a:t> </a:t>
            </a:r>
            <a:r>
              <a:rPr lang="en-ID" sz="1400" i="1" dirty="0"/>
              <a:t>cashless payment</a:t>
            </a:r>
            <a:r>
              <a:rPr lang="en-ID" sz="1400" dirty="0"/>
              <a:t>? </a:t>
            </a:r>
            <a:r>
              <a:rPr lang="en-ID" sz="1400" dirty="0" err="1"/>
              <a:t>Menurut</a:t>
            </a:r>
            <a:r>
              <a:rPr lang="en-ID" sz="1400" dirty="0"/>
              <a:t> Anda, </a:t>
            </a:r>
            <a:r>
              <a:rPr lang="en-ID" sz="1400" dirty="0" err="1"/>
              <a:t>apakah</a:t>
            </a:r>
            <a:r>
              <a:rPr lang="en-ID" sz="1400" dirty="0"/>
              <a:t> </a:t>
            </a:r>
            <a:r>
              <a:rPr lang="en-ID" sz="1400" dirty="0" err="1"/>
              <a:t>merebaknya</a:t>
            </a:r>
            <a:r>
              <a:rPr lang="en-ID" sz="1400" dirty="0"/>
              <a:t> </a:t>
            </a:r>
            <a:r>
              <a:rPr lang="en-ID" sz="1400" i="1" dirty="0"/>
              <a:t>cashless payment </a:t>
            </a:r>
            <a:r>
              <a:rPr lang="en-ID" sz="1400" dirty="0" err="1"/>
              <a:t>merupakan</a:t>
            </a:r>
            <a:r>
              <a:rPr lang="en-ID" sz="1400" dirty="0"/>
              <a:t> </a:t>
            </a:r>
            <a:r>
              <a:rPr lang="en-ID" sz="1400" dirty="0" err="1"/>
              <a:t>hal</a:t>
            </a:r>
            <a:r>
              <a:rPr lang="en-ID" sz="1400" dirty="0"/>
              <a:t> </a:t>
            </a:r>
            <a:r>
              <a:rPr lang="en-ID" sz="1400" dirty="0" err="1"/>
              <a:t>positif</a:t>
            </a:r>
            <a:r>
              <a:rPr lang="en-ID" sz="1400" dirty="0"/>
              <a:t> </a:t>
            </a:r>
            <a:r>
              <a:rPr lang="en-ID" sz="1400" dirty="0" err="1"/>
              <a:t>atau</a:t>
            </a:r>
            <a:r>
              <a:rPr lang="en-ID" sz="1400" dirty="0"/>
              <a:t> </a:t>
            </a:r>
            <a:r>
              <a:rPr lang="en-ID" sz="1400" dirty="0" err="1"/>
              <a:t>negatif</a:t>
            </a:r>
            <a:r>
              <a:rPr lang="en-ID" sz="1400" dirty="0"/>
              <a:t> </a:t>
            </a:r>
            <a:r>
              <a:rPr lang="en-ID" sz="1400" dirty="0" err="1"/>
              <a:t>bagi</a:t>
            </a:r>
            <a:r>
              <a:rPr lang="en-ID" sz="1400" dirty="0"/>
              <a:t> </a:t>
            </a:r>
            <a:r>
              <a:rPr lang="en-ID" sz="1400" dirty="0" err="1"/>
              <a:t>perekonomian</a:t>
            </a:r>
            <a:r>
              <a:rPr lang="en-ID" sz="1400" dirty="0"/>
              <a:t> Indonesia? </a:t>
            </a:r>
            <a:r>
              <a:rPr lang="en-ID" sz="1400" dirty="0" err="1"/>
              <a:t>Diskusikanlah</a:t>
            </a:r>
            <a:r>
              <a:rPr lang="en-ID" sz="1400" dirty="0"/>
              <a:t> </a:t>
            </a:r>
            <a:r>
              <a:rPr lang="en-ID" sz="1400" dirty="0" err="1"/>
              <a:t>dengan</a:t>
            </a:r>
            <a:r>
              <a:rPr lang="en-ID" sz="1400" dirty="0"/>
              <a:t> </a:t>
            </a:r>
            <a:r>
              <a:rPr lang="en-ID" sz="1400" dirty="0" err="1"/>
              <a:t>teman</a:t>
            </a:r>
            <a:r>
              <a:rPr lang="en-ID" sz="1400" dirty="0"/>
              <a:t> Anda.</a:t>
            </a:r>
          </a:p>
        </p:txBody>
      </p:sp>
      <p:pic>
        <p:nvPicPr>
          <p:cNvPr id="5" name="Picture 4">
            <a:extLst>
              <a:ext uri="{FF2B5EF4-FFF2-40B4-BE49-F238E27FC236}">
                <a16:creationId xmlns:a16="http://schemas.microsoft.com/office/drawing/2014/main" id="{AD647EBD-C646-45A3-84DC-974B0CB5D1C3}"/>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767714" y="724645"/>
            <a:ext cx="3608572" cy="240689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148028268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34"/>
          <p:cNvSpPr txBox="1"/>
          <p:nvPr/>
        </p:nvSpPr>
        <p:spPr>
          <a:xfrm>
            <a:off x="0" y="133350"/>
            <a:ext cx="9143999" cy="401816"/>
          </a:xfrm>
          <a:prstGeom prst="rect">
            <a:avLst/>
          </a:prstGeom>
          <a:solidFill>
            <a:srgbClr val="2C987E"/>
          </a:solidFill>
          <a:ln>
            <a:noFill/>
          </a:ln>
        </p:spPr>
        <p:style>
          <a:lnRef idx="2">
            <a:schemeClr val="accent5">
              <a:shade val="50000"/>
            </a:schemeClr>
          </a:lnRef>
          <a:fillRef idx="1">
            <a:schemeClr val="accent5"/>
          </a:fillRef>
          <a:effectRef idx="0">
            <a:schemeClr val="accent5"/>
          </a:effectRef>
          <a:fontRef idx="minor">
            <a:schemeClr val="lt1"/>
          </a:fontRef>
        </p:style>
        <p:txBody>
          <a:bodyPr wrap="square" lIns="93128" tIns="46565" rIns="93128" bIns="46565" rtlCol="0">
            <a:spAutoFit/>
          </a:bodyPr>
          <a:lstStyle/>
          <a:p>
            <a:pPr marL="0" lvl="1">
              <a:tabLst>
                <a:tab pos="692185" algn="l"/>
              </a:tabLst>
            </a:pPr>
            <a:r>
              <a:rPr lang="en-US" sz="2000" b="1" dirty="0">
                <a:solidFill>
                  <a:schemeClr val="bg1"/>
                </a:solidFill>
                <a:latin typeface="Candara" pitchFamily="34" charset="0"/>
              </a:rPr>
              <a:t>B. Lembaga </a:t>
            </a:r>
            <a:r>
              <a:rPr lang="en-US" sz="2000" b="1" dirty="0" err="1">
                <a:solidFill>
                  <a:schemeClr val="bg1"/>
                </a:solidFill>
                <a:latin typeface="Candara" pitchFamily="34" charset="0"/>
              </a:rPr>
              <a:t>Keuangan</a:t>
            </a:r>
            <a:r>
              <a:rPr lang="en-US" sz="2000" b="1" dirty="0">
                <a:solidFill>
                  <a:schemeClr val="bg1"/>
                </a:solidFill>
                <a:latin typeface="Candara" pitchFamily="34" charset="0"/>
              </a:rPr>
              <a:t> </a:t>
            </a:r>
          </a:p>
        </p:txBody>
      </p:sp>
      <p:grpSp>
        <p:nvGrpSpPr>
          <p:cNvPr id="9" name="Group 8"/>
          <p:cNvGrpSpPr/>
          <p:nvPr/>
        </p:nvGrpSpPr>
        <p:grpSpPr>
          <a:xfrm>
            <a:off x="-1" y="4302125"/>
            <a:ext cx="9144000" cy="841375"/>
            <a:chOff x="0" y="4302125"/>
            <a:chExt cx="9144000" cy="841375"/>
          </a:xfrm>
        </p:grpSpPr>
        <p:grpSp>
          <p:nvGrpSpPr>
            <p:cNvPr id="10" name="Group 9"/>
            <p:cNvGrpSpPr/>
            <p:nvPr/>
          </p:nvGrpSpPr>
          <p:grpSpPr>
            <a:xfrm>
              <a:off x="0" y="4302125"/>
              <a:ext cx="9144000" cy="841375"/>
              <a:chOff x="0" y="4302125"/>
              <a:chExt cx="9144000" cy="841375"/>
            </a:xfrm>
          </p:grpSpPr>
          <p:grpSp>
            <p:nvGrpSpPr>
              <p:cNvPr id="13" name="Group 12"/>
              <p:cNvGrpSpPr/>
              <p:nvPr/>
            </p:nvGrpSpPr>
            <p:grpSpPr>
              <a:xfrm>
                <a:off x="0" y="4302125"/>
                <a:ext cx="9144000" cy="841375"/>
                <a:chOff x="0" y="4302125"/>
                <a:chExt cx="9144000" cy="841375"/>
              </a:xfrm>
            </p:grpSpPr>
            <p:pic>
              <p:nvPicPr>
                <p:cNvPr id="15" name="Picture 2" descr="E:\ELISA\ERLANGGA LISA\2017\TEMPLATE PPT\SMP PPKN kelas X kelompok wajib\SMP PPKN kelas X kelompok wajib.png"/>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22" name="TextBox 16"/>
                <p:cNvSpPr txBox="1"/>
                <p:nvPr/>
              </p:nvSpPr>
              <p:spPr>
                <a:xfrm>
                  <a:off x="2057400" y="4732407"/>
                  <a:ext cx="5334000" cy="353943"/>
                </a:xfrm>
                <a:prstGeom prst="rect">
                  <a:avLst/>
                </a:prstGeom>
                <a:solidFill>
                  <a:srgbClr val="FFC000"/>
                </a:solidFill>
              </p:spPr>
              <p:txBody>
                <a:bodyPr wrap="square" rtlCol="0">
                  <a:spAutoFit/>
                </a:bodyPr>
                <a:lstStyle/>
                <a:p>
                  <a:r>
                    <a:rPr lang="en-US" sz="1700" b="1" dirty="0">
                      <a:solidFill>
                        <a:srgbClr val="002060"/>
                      </a:solidFill>
                      <a:latin typeface="Arial" pitchFamily="34" charset="0"/>
                      <a:cs typeface="Arial" pitchFamily="34" charset="0"/>
                    </a:rPr>
                    <a:t>IPS EKONOMI </a:t>
                  </a:r>
                </a:p>
              </p:txBody>
            </p:sp>
          </p:grpSp>
          <p:pic>
            <p:nvPicPr>
              <p:cNvPr id="14" name="Picture 13" descr="A picture containing text&#10;&#10;Description automatically generated">
                <a:extLst>
                  <a:ext uri="{FF2B5EF4-FFF2-40B4-BE49-F238E27FC236}">
                    <a16:creationId xmlns:a16="http://schemas.microsoft.com/office/drawing/2014/main" id="{D65625EF-D92B-4D38-A026-7B2925F9C466}"/>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12" name="Rectangle 11"/>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20" name="TextBox 19">
            <a:extLst>
              <a:ext uri="{FF2B5EF4-FFF2-40B4-BE49-F238E27FC236}">
                <a16:creationId xmlns:a16="http://schemas.microsoft.com/office/drawing/2014/main" id="{5B253B1B-5BD2-4FB6-BFDE-C51D0E6894E1}"/>
              </a:ext>
            </a:extLst>
          </p:cNvPr>
          <p:cNvSpPr txBox="1"/>
          <p:nvPr/>
        </p:nvSpPr>
        <p:spPr>
          <a:xfrm>
            <a:off x="76200" y="647915"/>
            <a:ext cx="3810000" cy="369332"/>
          </a:xfrm>
          <a:prstGeom prst="rect">
            <a:avLst/>
          </a:prstGeom>
          <a:noFill/>
          <a:ln>
            <a:noFill/>
          </a:ln>
        </p:spPr>
        <p:style>
          <a:lnRef idx="1">
            <a:schemeClr val="accent6"/>
          </a:lnRef>
          <a:fillRef idx="2">
            <a:schemeClr val="accent6"/>
          </a:fillRef>
          <a:effectRef idx="1">
            <a:schemeClr val="accent6"/>
          </a:effectRef>
          <a:fontRef idx="minor">
            <a:schemeClr val="dk1"/>
          </a:fontRef>
        </p:style>
        <p:txBody>
          <a:bodyPr wrap="square">
            <a:spAutoFit/>
          </a:bodyPr>
          <a:lstStyle/>
          <a:p>
            <a:r>
              <a:rPr lang="en-US" b="1" dirty="0"/>
              <a:t>2. </a:t>
            </a:r>
            <a:r>
              <a:rPr lang="en-US" b="1" dirty="0" err="1"/>
              <a:t>Industri</a:t>
            </a:r>
            <a:r>
              <a:rPr lang="en-US" b="1" dirty="0"/>
              <a:t> </a:t>
            </a:r>
            <a:r>
              <a:rPr lang="en-US" b="1" dirty="0" err="1"/>
              <a:t>Keuangan</a:t>
            </a:r>
            <a:r>
              <a:rPr lang="en-US" b="1" dirty="0"/>
              <a:t> Non-Bank (IKNB)</a:t>
            </a:r>
          </a:p>
        </p:txBody>
      </p:sp>
      <p:sp>
        <p:nvSpPr>
          <p:cNvPr id="16" name="TextBox 15">
            <a:extLst>
              <a:ext uri="{FF2B5EF4-FFF2-40B4-BE49-F238E27FC236}">
                <a16:creationId xmlns:a16="http://schemas.microsoft.com/office/drawing/2014/main" id="{255A8116-AA2A-43F0-AC22-3189C4DC9357}"/>
              </a:ext>
            </a:extLst>
          </p:cNvPr>
          <p:cNvSpPr txBox="1"/>
          <p:nvPr/>
        </p:nvSpPr>
        <p:spPr>
          <a:xfrm>
            <a:off x="76200" y="1108975"/>
            <a:ext cx="4604272" cy="338554"/>
          </a:xfrm>
          <a:prstGeom prst="rect">
            <a:avLst/>
          </a:prstGeom>
          <a:noFill/>
        </p:spPr>
        <p:txBody>
          <a:bodyPr wrap="square">
            <a:spAutoFit/>
          </a:bodyPr>
          <a:lstStyle/>
          <a:p>
            <a:r>
              <a:rPr lang="en-US" sz="1600" dirty="0"/>
              <a:t> 3)  Peran</a:t>
            </a:r>
          </a:p>
        </p:txBody>
      </p:sp>
      <p:sp>
        <p:nvSpPr>
          <p:cNvPr id="17" name="TextBox 16">
            <a:extLst>
              <a:ext uri="{FF2B5EF4-FFF2-40B4-BE49-F238E27FC236}">
                <a16:creationId xmlns:a16="http://schemas.microsoft.com/office/drawing/2014/main" id="{224FD5C4-6AD9-44F8-8EB6-BC3F06F76B3A}"/>
              </a:ext>
            </a:extLst>
          </p:cNvPr>
          <p:cNvSpPr txBox="1"/>
          <p:nvPr/>
        </p:nvSpPr>
        <p:spPr>
          <a:xfrm>
            <a:off x="342901" y="1437934"/>
            <a:ext cx="7086598" cy="1815882"/>
          </a:xfrm>
          <a:prstGeom prst="rect">
            <a:avLst/>
          </a:prstGeom>
          <a:noFill/>
        </p:spPr>
        <p:txBody>
          <a:bodyPr wrap="square">
            <a:spAutoFit/>
          </a:bodyPr>
          <a:lstStyle/>
          <a:p>
            <a:pPr algn="just"/>
            <a:r>
              <a:rPr lang="en-US" sz="1600" dirty="0"/>
              <a:t>Lembaga </a:t>
            </a:r>
            <a:r>
              <a:rPr lang="en-US" sz="1600" dirty="0" err="1"/>
              <a:t>pembiayaan</a:t>
            </a:r>
            <a:r>
              <a:rPr lang="en-US" sz="1600" dirty="0"/>
              <a:t> </a:t>
            </a:r>
            <a:r>
              <a:rPr lang="en-US" sz="1600" dirty="0" err="1"/>
              <a:t>berperan</a:t>
            </a:r>
            <a:r>
              <a:rPr lang="en-US" sz="1600" dirty="0"/>
              <a:t> </a:t>
            </a:r>
            <a:r>
              <a:rPr lang="en-US" sz="1600" dirty="0" err="1"/>
              <a:t>sebagai</a:t>
            </a:r>
            <a:r>
              <a:rPr lang="en-US" sz="1600" dirty="0"/>
              <a:t> </a:t>
            </a:r>
            <a:r>
              <a:rPr lang="en-US" sz="1600" dirty="0" err="1"/>
              <a:t>sumber</a:t>
            </a:r>
            <a:r>
              <a:rPr lang="en-US" sz="1600" dirty="0"/>
              <a:t> dana </a:t>
            </a:r>
            <a:r>
              <a:rPr lang="en-US" sz="1600" dirty="0" err="1"/>
              <a:t>alternatif</a:t>
            </a:r>
            <a:r>
              <a:rPr lang="en-US" sz="1600" dirty="0"/>
              <a:t>, </a:t>
            </a:r>
            <a:r>
              <a:rPr lang="en-US" sz="1600" dirty="0" err="1"/>
              <a:t>lembaga</a:t>
            </a:r>
            <a:r>
              <a:rPr lang="en-US" sz="1600" dirty="0"/>
              <a:t> </a:t>
            </a:r>
            <a:r>
              <a:rPr lang="en-US" sz="1600" dirty="0" err="1"/>
              <a:t>pembiayaan</a:t>
            </a:r>
            <a:r>
              <a:rPr lang="en-US" sz="1600" dirty="0"/>
              <a:t> juga </a:t>
            </a:r>
            <a:r>
              <a:rPr lang="en-US" sz="1600" dirty="0" err="1"/>
              <a:t>mempunyai</a:t>
            </a:r>
            <a:r>
              <a:rPr lang="en-US" sz="1600" dirty="0"/>
              <a:t> </a:t>
            </a:r>
            <a:r>
              <a:rPr lang="en-US" sz="1600" dirty="0" err="1"/>
              <a:t>peranan</a:t>
            </a:r>
            <a:r>
              <a:rPr lang="en-US" sz="1600" dirty="0"/>
              <a:t> </a:t>
            </a:r>
            <a:r>
              <a:rPr lang="en-US" sz="1600" dirty="0" err="1"/>
              <a:t>penting</a:t>
            </a:r>
            <a:r>
              <a:rPr lang="en-US" sz="1600" dirty="0"/>
              <a:t> </a:t>
            </a:r>
            <a:r>
              <a:rPr lang="en-US" sz="1600" dirty="0" err="1"/>
              <a:t>dalam</a:t>
            </a:r>
            <a:r>
              <a:rPr lang="en-US" sz="1600" dirty="0"/>
              <a:t> </a:t>
            </a:r>
            <a:r>
              <a:rPr lang="en-US" sz="1600" dirty="0" err="1"/>
              <a:t>hal</a:t>
            </a:r>
            <a:r>
              <a:rPr lang="en-US" sz="1600" dirty="0"/>
              <a:t> </a:t>
            </a:r>
            <a:r>
              <a:rPr lang="en-US" sz="1600" dirty="0" err="1"/>
              <a:t>pembangunan</a:t>
            </a:r>
            <a:r>
              <a:rPr lang="en-US" sz="1600" dirty="0"/>
              <a:t>, </a:t>
            </a:r>
            <a:r>
              <a:rPr lang="en-US" sz="1600" dirty="0" err="1"/>
              <a:t>yaitu</a:t>
            </a:r>
            <a:r>
              <a:rPr lang="en-US" sz="1600" dirty="0"/>
              <a:t> </a:t>
            </a:r>
            <a:r>
              <a:rPr lang="en-US" sz="1600" dirty="0" err="1"/>
              <a:t>menampung</a:t>
            </a:r>
            <a:r>
              <a:rPr lang="en-US" sz="1600" dirty="0"/>
              <a:t> dan </a:t>
            </a:r>
            <a:r>
              <a:rPr lang="en-US" sz="1600" dirty="0" err="1"/>
              <a:t>menyalurkan</a:t>
            </a:r>
            <a:r>
              <a:rPr lang="en-US" sz="1600" dirty="0"/>
              <a:t> </a:t>
            </a:r>
            <a:r>
              <a:rPr lang="en-US" sz="1600" dirty="0" err="1"/>
              <a:t>aspirasi</a:t>
            </a:r>
            <a:r>
              <a:rPr lang="en-US" sz="1600" dirty="0"/>
              <a:t> dan </a:t>
            </a:r>
            <a:r>
              <a:rPr lang="en-US" sz="1600" dirty="0" err="1"/>
              <a:t>minat</a:t>
            </a:r>
            <a:r>
              <a:rPr lang="en-US" sz="1600" dirty="0"/>
              <a:t> </a:t>
            </a:r>
            <a:r>
              <a:rPr lang="en-US" sz="1600" dirty="0" err="1"/>
              <a:t>masyarakat</a:t>
            </a:r>
            <a:r>
              <a:rPr lang="en-US" sz="1600" dirty="0"/>
              <a:t> </a:t>
            </a:r>
            <a:r>
              <a:rPr lang="en-US" sz="1600" dirty="0" err="1"/>
              <a:t>untuk</a:t>
            </a:r>
            <a:r>
              <a:rPr lang="en-US" sz="1600" dirty="0"/>
              <a:t> </a:t>
            </a:r>
            <a:r>
              <a:rPr lang="en-US" sz="1600" dirty="0" err="1"/>
              <a:t>berperan</a:t>
            </a:r>
            <a:r>
              <a:rPr lang="en-US" sz="1600" dirty="0"/>
              <a:t> </a:t>
            </a:r>
            <a:r>
              <a:rPr lang="en-US" sz="1600" dirty="0" err="1"/>
              <a:t>aktif</a:t>
            </a:r>
            <a:r>
              <a:rPr lang="en-US" sz="1600" dirty="0"/>
              <a:t> </a:t>
            </a:r>
            <a:r>
              <a:rPr lang="en-US" sz="1600" dirty="0" err="1"/>
              <a:t>dalam</a:t>
            </a:r>
            <a:r>
              <a:rPr lang="en-US" sz="1600" dirty="0"/>
              <a:t> </a:t>
            </a:r>
            <a:r>
              <a:rPr lang="en-US" sz="1600" dirty="0" err="1"/>
              <a:t>pembangunan</a:t>
            </a:r>
            <a:r>
              <a:rPr lang="en-US" sz="1600" dirty="0"/>
              <a:t>. </a:t>
            </a:r>
            <a:r>
              <a:rPr lang="en-US" sz="1600" dirty="0" err="1"/>
              <a:t>Berperan</a:t>
            </a:r>
            <a:r>
              <a:rPr lang="en-US" sz="1600" dirty="0"/>
              <a:t> </a:t>
            </a:r>
            <a:r>
              <a:rPr lang="en-US" sz="1600" dirty="0" err="1"/>
              <a:t>aktif</a:t>
            </a:r>
            <a:r>
              <a:rPr lang="en-US" sz="1600" dirty="0"/>
              <a:t> </a:t>
            </a:r>
            <a:r>
              <a:rPr lang="en-US" sz="1600" dirty="0" err="1"/>
              <a:t>dalam</a:t>
            </a:r>
            <a:r>
              <a:rPr lang="en-US" sz="1600" dirty="0"/>
              <a:t> </a:t>
            </a:r>
            <a:r>
              <a:rPr lang="en-US" sz="1600" dirty="0" err="1"/>
              <a:t>pembangunan</a:t>
            </a:r>
            <a:r>
              <a:rPr lang="en-US" sz="1600" dirty="0"/>
              <a:t> di mana </a:t>
            </a:r>
            <a:r>
              <a:rPr lang="en-US" sz="1600" dirty="0" err="1"/>
              <a:t>melalui</a:t>
            </a:r>
            <a:r>
              <a:rPr lang="en-US" sz="1600" dirty="0"/>
              <a:t> </a:t>
            </a:r>
            <a:r>
              <a:rPr lang="en-US" sz="1600" dirty="0" err="1"/>
              <a:t>lembaga</a:t>
            </a:r>
            <a:r>
              <a:rPr lang="en-US" sz="1600" dirty="0"/>
              <a:t> </a:t>
            </a:r>
            <a:r>
              <a:rPr lang="en-US" sz="1600" dirty="0" err="1"/>
              <a:t>pembiayaan</a:t>
            </a:r>
            <a:r>
              <a:rPr lang="en-US" sz="1600" dirty="0"/>
              <a:t> </a:t>
            </a:r>
            <a:r>
              <a:rPr lang="en-US" sz="1600" dirty="0" err="1"/>
              <a:t>ini</a:t>
            </a:r>
            <a:r>
              <a:rPr lang="en-US" sz="1600" dirty="0"/>
              <a:t> </a:t>
            </a:r>
            <a:r>
              <a:rPr lang="en-US" sz="1600" dirty="0" err="1"/>
              <a:t>diharapkan</a:t>
            </a:r>
            <a:r>
              <a:rPr lang="en-US" sz="1600" dirty="0"/>
              <a:t> </a:t>
            </a:r>
            <a:r>
              <a:rPr lang="en-US" sz="1600" dirty="0" err="1"/>
              <a:t>masyarakat</a:t>
            </a:r>
            <a:r>
              <a:rPr lang="en-US" sz="1600" dirty="0"/>
              <a:t> </a:t>
            </a:r>
            <a:r>
              <a:rPr lang="en-US" sz="1600" dirty="0" err="1"/>
              <a:t>atau</a:t>
            </a:r>
            <a:r>
              <a:rPr lang="en-US" sz="1600" dirty="0"/>
              <a:t> </a:t>
            </a:r>
            <a:r>
              <a:rPr lang="en-US" sz="1600" dirty="0" err="1"/>
              <a:t>pelaku</a:t>
            </a:r>
            <a:r>
              <a:rPr lang="en-US" sz="1600" dirty="0"/>
              <a:t> </a:t>
            </a:r>
            <a:r>
              <a:rPr lang="en-US" sz="1600" dirty="0" err="1"/>
              <a:t>usaha</a:t>
            </a:r>
            <a:r>
              <a:rPr lang="en-US" sz="1600" dirty="0"/>
              <a:t> </a:t>
            </a:r>
            <a:r>
              <a:rPr lang="en-US" sz="1600" dirty="0" err="1"/>
              <a:t>dapat</a:t>
            </a:r>
            <a:r>
              <a:rPr lang="en-US" sz="1600" dirty="0"/>
              <a:t> </a:t>
            </a:r>
            <a:r>
              <a:rPr lang="en-US" sz="1600" dirty="0" err="1"/>
              <a:t>mengatasi</a:t>
            </a:r>
            <a:r>
              <a:rPr lang="en-US" sz="1600" dirty="0"/>
              <a:t> salah </a:t>
            </a:r>
            <a:r>
              <a:rPr lang="en-US" sz="1600" dirty="0" err="1"/>
              <a:t>satu</a:t>
            </a:r>
            <a:r>
              <a:rPr lang="en-US" sz="1600" dirty="0"/>
              <a:t> </a:t>
            </a:r>
            <a:r>
              <a:rPr lang="en-US" sz="1600" dirty="0" err="1"/>
              <a:t>faktor</a:t>
            </a:r>
            <a:r>
              <a:rPr lang="en-US" sz="1600" dirty="0"/>
              <a:t> </a:t>
            </a:r>
            <a:r>
              <a:rPr lang="en-US" sz="1600" dirty="0" err="1"/>
              <a:t>penting</a:t>
            </a:r>
            <a:r>
              <a:rPr lang="en-US" sz="1600" dirty="0"/>
              <a:t> yang </a:t>
            </a:r>
            <a:r>
              <a:rPr lang="en-US" sz="1600" dirty="0" err="1"/>
              <a:t>umum</a:t>
            </a:r>
            <a:r>
              <a:rPr lang="en-US" sz="1600" dirty="0"/>
              <a:t> </a:t>
            </a:r>
            <a:r>
              <a:rPr lang="en-US" sz="1600" dirty="0" err="1"/>
              <a:t>dialami</a:t>
            </a:r>
            <a:r>
              <a:rPr lang="en-US" sz="1600" dirty="0"/>
              <a:t>, </a:t>
            </a:r>
            <a:r>
              <a:rPr lang="en-US" sz="1600" dirty="0" err="1"/>
              <a:t>yaitu</a:t>
            </a:r>
            <a:r>
              <a:rPr lang="en-US" sz="1600" dirty="0"/>
              <a:t> </a:t>
            </a:r>
            <a:r>
              <a:rPr lang="en-US" sz="1600" dirty="0" err="1"/>
              <a:t>faktor</a:t>
            </a:r>
            <a:r>
              <a:rPr lang="en-US" sz="1600" dirty="0"/>
              <a:t> </a:t>
            </a:r>
            <a:r>
              <a:rPr lang="en-US" sz="1600" dirty="0" err="1"/>
              <a:t>permodalan</a:t>
            </a:r>
            <a:r>
              <a:rPr lang="en-US" sz="1600" dirty="0"/>
              <a:t> </a:t>
            </a:r>
            <a:r>
              <a:rPr lang="en-US" sz="1600" i="1" dirty="0"/>
              <a:t>(</a:t>
            </a:r>
            <a:r>
              <a:rPr lang="en-US" sz="1600" i="1" dirty="0" err="1"/>
              <a:t>Panjaitan</a:t>
            </a:r>
            <a:r>
              <a:rPr lang="en-US" sz="1600" i="1" dirty="0"/>
              <a:t>, 2013).</a:t>
            </a:r>
          </a:p>
        </p:txBody>
      </p:sp>
    </p:spTree>
    <p:extLst>
      <p:ext uri="{BB962C8B-B14F-4D97-AF65-F5344CB8AC3E}">
        <p14:creationId xmlns:p14="http://schemas.microsoft.com/office/powerpoint/2010/main" val="154809909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34"/>
          <p:cNvSpPr txBox="1"/>
          <p:nvPr/>
        </p:nvSpPr>
        <p:spPr>
          <a:xfrm>
            <a:off x="0" y="133350"/>
            <a:ext cx="9143999" cy="401816"/>
          </a:xfrm>
          <a:prstGeom prst="rect">
            <a:avLst/>
          </a:prstGeom>
          <a:solidFill>
            <a:srgbClr val="2C987E"/>
          </a:solidFill>
          <a:ln>
            <a:noFill/>
          </a:ln>
        </p:spPr>
        <p:style>
          <a:lnRef idx="2">
            <a:schemeClr val="accent5">
              <a:shade val="50000"/>
            </a:schemeClr>
          </a:lnRef>
          <a:fillRef idx="1">
            <a:schemeClr val="accent5"/>
          </a:fillRef>
          <a:effectRef idx="0">
            <a:schemeClr val="accent5"/>
          </a:effectRef>
          <a:fontRef idx="minor">
            <a:schemeClr val="lt1"/>
          </a:fontRef>
        </p:style>
        <p:txBody>
          <a:bodyPr wrap="square" lIns="93128" tIns="46565" rIns="93128" bIns="46565" rtlCol="0">
            <a:spAutoFit/>
          </a:bodyPr>
          <a:lstStyle/>
          <a:p>
            <a:pPr marL="0" lvl="1">
              <a:tabLst>
                <a:tab pos="692185" algn="l"/>
              </a:tabLst>
            </a:pPr>
            <a:r>
              <a:rPr lang="en-US" sz="2000" b="1" dirty="0">
                <a:solidFill>
                  <a:schemeClr val="bg1"/>
                </a:solidFill>
                <a:latin typeface="Candara" pitchFamily="34" charset="0"/>
              </a:rPr>
              <a:t>B. Lembaga </a:t>
            </a:r>
            <a:r>
              <a:rPr lang="en-US" sz="2000" b="1" dirty="0" err="1">
                <a:solidFill>
                  <a:schemeClr val="bg1"/>
                </a:solidFill>
                <a:latin typeface="Candara" pitchFamily="34" charset="0"/>
              </a:rPr>
              <a:t>Keuangan</a:t>
            </a:r>
            <a:r>
              <a:rPr lang="en-US" sz="2000" b="1" dirty="0">
                <a:solidFill>
                  <a:schemeClr val="bg1"/>
                </a:solidFill>
                <a:latin typeface="Candara" pitchFamily="34" charset="0"/>
              </a:rPr>
              <a:t> </a:t>
            </a:r>
          </a:p>
        </p:txBody>
      </p:sp>
      <p:grpSp>
        <p:nvGrpSpPr>
          <p:cNvPr id="9" name="Group 8"/>
          <p:cNvGrpSpPr/>
          <p:nvPr/>
        </p:nvGrpSpPr>
        <p:grpSpPr>
          <a:xfrm>
            <a:off x="-1" y="4302125"/>
            <a:ext cx="9144000" cy="841375"/>
            <a:chOff x="0" y="4302125"/>
            <a:chExt cx="9144000" cy="841375"/>
          </a:xfrm>
        </p:grpSpPr>
        <p:grpSp>
          <p:nvGrpSpPr>
            <p:cNvPr id="10" name="Group 9"/>
            <p:cNvGrpSpPr/>
            <p:nvPr/>
          </p:nvGrpSpPr>
          <p:grpSpPr>
            <a:xfrm>
              <a:off x="0" y="4302125"/>
              <a:ext cx="9144000" cy="841375"/>
              <a:chOff x="0" y="4302125"/>
              <a:chExt cx="9144000" cy="841375"/>
            </a:xfrm>
          </p:grpSpPr>
          <p:grpSp>
            <p:nvGrpSpPr>
              <p:cNvPr id="13" name="Group 12"/>
              <p:cNvGrpSpPr/>
              <p:nvPr/>
            </p:nvGrpSpPr>
            <p:grpSpPr>
              <a:xfrm>
                <a:off x="0" y="4302125"/>
                <a:ext cx="9144000" cy="841375"/>
                <a:chOff x="0" y="4302125"/>
                <a:chExt cx="9144000" cy="841375"/>
              </a:xfrm>
            </p:grpSpPr>
            <p:pic>
              <p:nvPicPr>
                <p:cNvPr id="15" name="Picture 2" descr="E:\ELISA\ERLANGGA LISA\2017\TEMPLATE PPT\SMP PPKN kelas X kelompok wajib\SMP PPKN kelas X kelompok wajib.png"/>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22" name="TextBox 16"/>
                <p:cNvSpPr txBox="1"/>
                <p:nvPr/>
              </p:nvSpPr>
              <p:spPr>
                <a:xfrm>
                  <a:off x="2057400" y="4732407"/>
                  <a:ext cx="5334000" cy="353943"/>
                </a:xfrm>
                <a:prstGeom prst="rect">
                  <a:avLst/>
                </a:prstGeom>
                <a:solidFill>
                  <a:srgbClr val="FFC000"/>
                </a:solidFill>
              </p:spPr>
              <p:txBody>
                <a:bodyPr wrap="square" rtlCol="0">
                  <a:spAutoFit/>
                </a:bodyPr>
                <a:lstStyle/>
                <a:p>
                  <a:r>
                    <a:rPr lang="en-US" sz="1700" b="1" dirty="0">
                      <a:solidFill>
                        <a:srgbClr val="002060"/>
                      </a:solidFill>
                      <a:latin typeface="Arial" pitchFamily="34" charset="0"/>
                      <a:cs typeface="Arial" pitchFamily="34" charset="0"/>
                    </a:rPr>
                    <a:t>IPS EKONOMI </a:t>
                  </a:r>
                </a:p>
              </p:txBody>
            </p:sp>
          </p:grpSp>
          <p:pic>
            <p:nvPicPr>
              <p:cNvPr id="14" name="Picture 13" descr="A picture containing text&#10;&#10;Description automatically generated">
                <a:extLst>
                  <a:ext uri="{FF2B5EF4-FFF2-40B4-BE49-F238E27FC236}">
                    <a16:creationId xmlns:a16="http://schemas.microsoft.com/office/drawing/2014/main" id="{D65625EF-D92B-4D38-A026-7B2925F9C466}"/>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12" name="Rectangle 11"/>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20" name="TextBox 19">
            <a:extLst>
              <a:ext uri="{FF2B5EF4-FFF2-40B4-BE49-F238E27FC236}">
                <a16:creationId xmlns:a16="http://schemas.microsoft.com/office/drawing/2014/main" id="{5B253B1B-5BD2-4FB6-BFDE-C51D0E6894E1}"/>
              </a:ext>
            </a:extLst>
          </p:cNvPr>
          <p:cNvSpPr txBox="1"/>
          <p:nvPr/>
        </p:nvSpPr>
        <p:spPr>
          <a:xfrm>
            <a:off x="76200" y="571715"/>
            <a:ext cx="3810000" cy="369332"/>
          </a:xfrm>
          <a:prstGeom prst="rect">
            <a:avLst/>
          </a:prstGeom>
          <a:noFill/>
          <a:ln>
            <a:noFill/>
          </a:ln>
        </p:spPr>
        <p:style>
          <a:lnRef idx="1">
            <a:schemeClr val="accent6"/>
          </a:lnRef>
          <a:fillRef idx="2">
            <a:schemeClr val="accent6"/>
          </a:fillRef>
          <a:effectRef idx="1">
            <a:schemeClr val="accent6"/>
          </a:effectRef>
          <a:fontRef idx="minor">
            <a:schemeClr val="dk1"/>
          </a:fontRef>
        </p:style>
        <p:txBody>
          <a:bodyPr wrap="square">
            <a:spAutoFit/>
          </a:bodyPr>
          <a:lstStyle/>
          <a:p>
            <a:r>
              <a:rPr lang="en-US" dirty="0">
                <a:solidFill>
                  <a:schemeClr val="tx1"/>
                </a:solidFill>
              </a:rPr>
              <a:t>2. </a:t>
            </a:r>
            <a:r>
              <a:rPr lang="en-US" dirty="0" err="1">
                <a:solidFill>
                  <a:schemeClr val="tx1"/>
                </a:solidFill>
              </a:rPr>
              <a:t>Industri</a:t>
            </a:r>
            <a:r>
              <a:rPr lang="en-US" dirty="0">
                <a:solidFill>
                  <a:schemeClr val="tx1"/>
                </a:solidFill>
              </a:rPr>
              <a:t> </a:t>
            </a:r>
            <a:r>
              <a:rPr lang="en-US" dirty="0" err="1">
                <a:solidFill>
                  <a:schemeClr val="tx1"/>
                </a:solidFill>
              </a:rPr>
              <a:t>Keuangan</a:t>
            </a:r>
            <a:r>
              <a:rPr lang="en-US" dirty="0">
                <a:solidFill>
                  <a:schemeClr val="tx1"/>
                </a:solidFill>
              </a:rPr>
              <a:t> Non-Bank (IKNB)</a:t>
            </a:r>
          </a:p>
        </p:txBody>
      </p:sp>
      <p:sp>
        <p:nvSpPr>
          <p:cNvPr id="16" name="TextBox 15">
            <a:extLst>
              <a:ext uri="{FF2B5EF4-FFF2-40B4-BE49-F238E27FC236}">
                <a16:creationId xmlns:a16="http://schemas.microsoft.com/office/drawing/2014/main" id="{255A8116-AA2A-43F0-AC22-3189C4DC9357}"/>
              </a:ext>
            </a:extLst>
          </p:cNvPr>
          <p:cNvSpPr txBox="1"/>
          <p:nvPr/>
        </p:nvSpPr>
        <p:spPr>
          <a:xfrm>
            <a:off x="5379" y="935421"/>
            <a:ext cx="4604272" cy="338554"/>
          </a:xfrm>
          <a:prstGeom prst="rect">
            <a:avLst/>
          </a:prstGeom>
          <a:noFill/>
        </p:spPr>
        <p:txBody>
          <a:bodyPr wrap="square">
            <a:spAutoFit/>
          </a:bodyPr>
          <a:lstStyle/>
          <a:p>
            <a:r>
              <a:rPr lang="en-US" sz="1600" dirty="0"/>
              <a:t> 4)  </a:t>
            </a:r>
            <a:r>
              <a:rPr lang="en-US" sz="1600" dirty="0" err="1"/>
              <a:t>Jenis</a:t>
            </a:r>
            <a:r>
              <a:rPr lang="en-US" sz="1600" dirty="0"/>
              <a:t> </a:t>
            </a:r>
          </a:p>
        </p:txBody>
      </p:sp>
      <p:sp>
        <p:nvSpPr>
          <p:cNvPr id="18" name="TextBox 17">
            <a:extLst>
              <a:ext uri="{FF2B5EF4-FFF2-40B4-BE49-F238E27FC236}">
                <a16:creationId xmlns:a16="http://schemas.microsoft.com/office/drawing/2014/main" id="{B5D340EA-2692-4D36-A89D-32D15A28DBEA}"/>
              </a:ext>
            </a:extLst>
          </p:cNvPr>
          <p:cNvSpPr txBox="1"/>
          <p:nvPr/>
        </p:nvSpPr>
        <p:spPr>
          <a:xfrm>
            <a:off x="304800" y="1223148"/>
            <a:ext cx="8229600" cy="3046988"/>
          </a:xfrm>
          <a:prstGeom prst="rect">
            <a:avLst/>
          </a:prstGeom>
          <a:noFill/>
        </p:spPr>
        <p:txBody>
          <a:bodyPr wrap="square">
            <a:spAutoFit/>
          </a:bodyPr>
          <a:lstStyle/>
          <a:p>
            <a:pPr algn="just"/>
            <a:r>
              <a:rPr lang="en-US" sz="1600" dirty="0"/>
              <a:t>Lembaga </a:t>
            </a:r>
            <a:r>
              <a:rPr lang="en-US" sz="1600" dirty="0" err="1"/>
              <a:t>pembiayaan</a:t>
            </a:r>
            <a:r>
              <a:rPr lang="en-US" sz="1600" dirty="0"/>
              <a:t> </a:t>
            </a:r>
            <a:r>
              <a:rPr lang="en-US" sz="1600" dirty="0" err="1"/>
              <a:t>meliputi</a:t>
            </a:r>
            <a:r>
              <a:rPr lang="en-US" sz="1600" dirty="0"/>
              <a:t> </a:t>
            </a:r>
            <a:r>
              <a:rPr lang="en-US" sz="1600" dirty="0" err="1"/>
              <a:t>sebagai</a:t>
            </a:r>
            <a:r>
              <a:rPr lang="en-US" sz="1600" dirty="0"/>
              <a:t> </a:t>
            </a:r>
            <a:r>
              <a:rPr lang="en-US" sz="1600" dirty="0" err="1"/>
              <a:t>berikut</a:t>
            </a:r>
            <a:r>
              <a:rPr lang="en-US" sz="1600" dirty="0"/>
              <a:t>. </a:t>
            </a:r>
          </a:p>
          <a:p>
            <a:pPr marL="342900" indent="-342900" algn="just">
              <a:buAutoNum type="alphaLcParenR"/>
            </a:pPr>
            <a:r>
              <a:rPr lang="en-US" sz="1600" b="1" dirty="0"/>
              <a:t>Perusahaan </a:t>
            </a:r>
            <a:r>
              <a:rPr lang="en-US" sz="1600" b="1" dirty="0" err="1"/>
              <a:t>pembiayaan</a:t>
            </a:r>
            <a:r>
              <a:rPr lang="en-US" sz="1600" b="1" dirty="0"/>
              <a:t>. </a:t>
            </a:r>
            <a:r>
              <a:rPr lang="en-US" sz="1600" dirty="0"/>
              <a:t>Perusahaan </a:t>
            </a:r>
            <a:r>
              <a:rPr lang="en-US" sz="1600" dirty="0" err="1"/>
              <a:t>pembiayaan</a:t>
            </a:r>
            <a:r>
              <a:rPr lang="en-US" sz="1600" dirty="0"/>
              <a:t> </a:t>
            </a:r>
            <a:r>
              <a:rPr lang="en-US" sz="1600" dirty="0" err="1"/>
              <a:t>adalah</a:t>
            </a:r>
            <a:r>
              <a:rPr lang="en-US" sz="1600" dirty="0"/>
              <a:t> badan </a:t>
            </a:r>
            <a:r>
              <a:rPr lang="en-US" sz="1600" dirty="0" err="1"/>
              <a:t>usaha</a:t>
            </a:r>
            <a:r>
              <a:rPr lang="en-US" sz="1600" dirty="0"/>
              <a:t> yang </a:t>
            </a:r>
            <a:r>
              <a:rPr lang="en-US" sz="1600" dirty="0" err="1"/>
              <a:t>khusus</a:t>
            </a:r>
            <a:r>
              <a:rPr lang="en-US" sz="1600" dirty="0"/>
              <a:t> </a:t>
            </a:r>
            <a:r>
              <a:rPr lang="en-US" sz="1600" dirty="0" err="1"/>
              <a:t>didirikan</a:t>
            </a:r>
            <a:r>
              <a:rPr lang="en-US" sz="1600" dirty="0"/>
              <a:t> </a:t>
            </a:r>
            <a:r>
              <a:rPr lang="en-US" sz="1600" dirty="0" err="1"/>
              <a:t>untuk</a:t>
            </a:r>
            <a:r>
              <a:rPr lang="en-US" sz="1600" dirty="0"/>
              <a:t> </a:t>
            </a:r>
            <a:r>
              <a:rPr lang="en-US" sz="1600" dirty="0" err="1"/>
              <a:t>melakukan</a:t>
            </a:r>
            <a:r>
              <a:rPr lang="en-US" sz="1600" dirty="0"/>
              <a:t> </a:t>
            </a:r>
            <a:r>
              <a:rPr lang="en-US" sz="1600" dirty="0" err="1"/>
              <a:t>sewa</a:t>
            </a:r>
            <a:r>
              <a:rPr lang="en-US" sz="1600" dirty="0"/>
              <a:t> </a:t>
            </a:r>
            <a:r>
              <a:rPr lang="en-US" sz="1600" dirty="0" err="1"/>
              <a:t>guna</a:t>
            </a:r>
            <a:r>
              <a:rPr lang="en-US" sz="1600" dirty="0"/>
              <a:t> </a:t>
            </a:r>
            <a:r>
              <a:rPr lang="en-US" sz="1600" dirty="0" err="1"/>
              <a:t>usaha</a:t>
            </a:r>
            <a:r>
              <a:rPr lang="en-US" sz="1600" dirty="0"/>
              <a:t>, </a:t>
            </a:r>
            <a:r>
              <a:rPr lang="en-US" sz="1600" dirty="0" err="1"/>
              <a:t>anjak</a:t>
            </a:r>
            <a:r>
              <a:rPr lang="en-US" sz="1600" dirty="0"/>
              <a:t> </a:t>
            </a:r>
            <a:r>
              <a:rPr lang="en-US" sz="1600" dirty="0" err="1"/>
              <a:t>piutang</a:t>
            </a:r>
            <a:r>
              <a:rPr lang="en-US" sz="1600" dirty="0"/>
              <a:t>, </a:t>
            </a:r>
            <a:r>
              <a:rPr lang="en-US" sz="1600" dirty="0" err="1"/>
              <a:t>pembiayaan</a:t>
            </a:r>
            <a:r>
              <a:rPr lang="en-US" sz="1600" dirty="0"/>
              <a:t> </a:t>
            </a:r>
            <a:r>
              <a:rPr lang="en-US" sz="1600" dirty="0" err="1"/>
              <a:t>konsumen</a:t>
            </a:r>
            <a:r>
              <a:rPr lang="en-US" sz="1600" dirty="0"/>
              <a:t>, dan/ </a:t>
            </a:r>
            <a:r>
              <a:rPr lang="en-US" sz="1600" dirty="0" err="1"/>
              <a:t>atau</a:t>
            </a:r>
            <a:r>
              <a:rPr lang="en-US" sz="1600" dirty="0"/>
              <a:t> </a:t>
            </a:r>
            <a:r>
              <a:rPr lang="en-US" sz="1600" dirty="0" err="1"/>
              <a:t>usaha</a:t>
            </a:r>
            <a:r>
              <a:rPr lang="en-US" sz="1600" dirty="0"/>
              <a:t> </a:t>
            </a:r>
            <a:r>
              <a:rPr lang="en-US" sz="1600" dirty="0" err="1"/>
              <a:t>kartu</a:t>
            </a:r>
            <a:r>
              <a:rPr lang="en-US" sz="1600" dirty="0"/>
              <a:t> </a:t>
            </a:r>
            <a:r>
              <a:rPr lang="en-US" sz="1600" dirty="0" err="1"/>
              <a:t>kredit</a:t>
            </a:r>
            <a:r>
              <a:rPr lang="en-US" sz="1600" dirty="0"/>
              <a:t>. </a:t>
            </a:r>
          </a:p>
          <a:p>
            <a:pPr marL="342900" indent="-342900" algn="just">
              <a:buAutoNum type="alphaLcParenR"/>
            </a:pPr>
            <a:r>
              <a:rPr lang="en-US" sz="1600" b="1" dirty="0"/>
              <a:t>Perusahaan modal </a:t>
            </a:r>
            <a:r>
              <a:rPr lang="en-US" sz="1600" b="1" dirty="0" err="1"/>
              <a:t>ventura</a:t>
            </a:r>
            <a:r>
              <a:rPr lang="en-US" sz="1600" dirty="0"/>
              <a:t>. Perusahaan modal </a:t>
            </a:r>
            <a:r>
              <a:rPr lang="en-US" sz="1600" dirty="0" err="1"/>
              <a:t>ventura</a:t>
            </a:r>
            <a:r>
              <a:rPr lang="en-US" sz="1600" dirty="0"/>
              <a:t> (venture capital company) </a:t>
            </a:r>
            <a:r>
              <a:rPr lang="en-US" sz="1600" dirty="0" err="1"/>
              <a:t>adalah</a:t>
            </a:r>
            <a:r>
              <a:rPr lang="en-US" sz="1600" dirty="0"/>
              <a:t> badan </a:t>
            </a:r>
            <a:r>
              <a:rPr lang="en-US" sz="1600" dirty="0" err="1"/>
              <a:t>usaha</a:t>
            </a:r>
            <a:r>
              <a:rPr lang="en-US" sz="1600" dirty="0"/>
              <a:t> yang </a:t>
            </a:r>
            <a:r>
              <a:rPr lang="en-US" sz="1600" dirty="0" err="1"/>
              <a:t>melakukan</a:t>
            </a:r>
            <a:r>
              <a:rPr lang="en-US" sz="1600" dirty="0"/>
              <a:t> </a:t>
            </a:r>
            <a:r>
              <a:rPr lang="en-US" sz="1600" dirty="0" err="1"/>
              <a:t>usaha</a:t>
            </a:r>
            <a:r>
              <a:rPr lang="en-US" sz="1600" dirty="0"/>
              <a:t> </a:t>
            </a:r>
            <a:r>
              <a:rPr lang="en-US" sz="1600" dirty="0" err="1"/>
              <a:t>pembiayaan</a:t>
            </a:r>
            <a:r>
              <a:rPr lang="en-US" sz="1600" dirty="0"/>
              <a:t>/</a:t>
            </a:r>
            <a:r>
              <a:rPr lang="en-US" sz="1600" dirty="0" err="1"/>
              <a:t>penyertaan</a:t>
            </a:r>
            <a:r>
              <a:rPr lang="en-US" sz="1600" dirty="0"/>
              <a:t> modal </a:t>
            </a:r>
            <a:r>
              <a:rPr lang="en-US" sz="1600" dirty="0" err="1"/>
              <a:t>ke</a:t>
            </a:r>
            <a:r>
              <a:rPr lang="en-US" sz="1600" dirty="0"/>
              <a:t> </a:t>
            </a:r>
            <a:r>
              <a:rPr lang="en-US" sz="1600" dirty="0" err="1"/>
              <a:t>dalam</a:t>
            </a:r>
            <a:r>
              <a:rPr lang="en-US" sz="1600" dirty="0"/>
              <a:t> </a:t>
            </a:r>
            <a:r>
              <a:rPr lang="en-US" sz="1600" dirty="0" err="1"/>
              <a:t>suatu</a:t>
            </a:r>
            <a:r>
              <a:rPr lang="en-US" sz="1600" dirty="0"/>
              <a:t> </a:t>
            </a:r>
            <a:r>
              <a:rPr lang="en-US" sz="1600" dirty="0" err="1"/>
              <a:t>perusahaan</a:t>
            </a:r>
            <a:r>
              <a:rPr lang="en-US" sz="1600" dirty="0"/>
              <a:t> yang </a:t>
            </a:r>
            <a:r>
              <a:rPr lang="en-US" sz="1600" dirty="0" err="1"/>
              <a:t>menerima</a:t>
            </a:r>
            <a:r>
              <a:rPr lang="en-US" sz="1600" dirty="0"/>
              <a:t> </a:t>
            </a:r>
            <a:r>
              <a:rPr lang="en-US" sz="1600" dirty="0" err="1"/>
              <a:t>bantuan</a:t>
            </a:r>
            <a:r>
              <a:rPr lang="en-US" sz="1600" dirty="0"/>
              <a:t> </a:t>
            </a:r>
            <a:r>
              <a:rPr lang="en-US" sz="1600" dirty="0" err="1"/>
              <a:t>pembiayaan</a:t>
            </a:r>
            <a:r>
              <a:rPr lang="en-US" sz="1600" dirty="0"/>
              <a:t> (investee company) </a:t>
            </a:r>
            <a:r>
              <a:rPr lang="en-US" sz="1600" dirty="0" err="1"/>
              <a:t>untuk</a:t>
            </a:r>
            <a:r>
              <a:rPr lang="en-US" sz="1600" dirty="0"/>
              <a:t> </a:t>
            </a:r>
            <a:r>
              <a:rPr lang="en-US" sz="1600" dirty="0" err="1"/>
              <a:t>jangka</a:t>
            </a:r>
            <a:r>
              <a:rPr lang="en-US" sz="1600" dirty="0"/>
              <a:t> </a:t>
            </a:r>
            <a:r>
              <a:rPr lang="en-US" sz="1600" dirty="0" err="1"/>
              <a:t>waktu</a:t>
            </a:r>
            <a:r>
              <a:rPr lang="en-US" sz="1600" dirty="0"/>
              <a:t> </a:t>
            </a:r>
            <a:r>
              <a:rPr lang="en-US" sz="1600" dirty="0" err="1"/>
              <a:t>tertentu</a:t>
            </a:r>
            <a:r>
              <a:rPr lang="en-US" sz="1600" dirty="0"/>
              <a:t> </a:t>
            </a:r>
            <a:r>
              <a:rPr lang="en-US" sz="1600" dirty="0" err="1"/>
              <a:t>dalam</a:t>
            </a:r>
            <a:r>
              <a:rPr lang="en-US" sz="1600" dirty="0"/>
              <a:t> </a:t>
            </a:r>
            <a:r>
              <a:rPr lang="en-US" sz="1600" dirty="0" err="1"/>
              <a:t>bentuk</a:t>
            </a:r>
            <a:r>
              <a:rPr lang="en-US" sz="1600" dirty="0"/>
              <a:t> </a:t>
            </a:r>
            <a:r>
              <a:rPr lang="en-US" sz="1600" dirty="0" err="1"/>
              <a:t>penyertaan</a:t>
            </a:r>
            <a:r>
              <a:rPr lang="en-US" sz="1600" dirty="0"/>
              <a:t> </a:t>
            </a:r>
            <a:r>
              <a:rPr lang="en-US" sz="1600" dirty="0" err="1"/>
              <a:t>saham</a:t>
            </a:r>
            <a:r>
              <a:rPr lang="en-US" sz="1600" dirty="0"/>
              <a:t>, </a:t>
            </a:r>
            <a:r>
              <a:rPr lang="en-US" sz="1600" dirty="0" err="1"/>
              <a:t>penyertaan</a:t>
            </a:r>
            <a:r>
              <a:rPr lang="en-US" sz="1600" dirty="0"/>
              <a:t> </a:t>
            </a:r>
            <a:r>
              <a:rPr lang="en-US" sz="1600" dirty="0" err="1"/>
              <a:t>melalui</a:t>
            </a:r>
            <a:r>
              <a:rPr lang="en-US" sz="1600" dirty="0"/>
              <a:t> </a:t>
            </a:r>
            <a:r>
              <a:rPr lang="en-US" sz="1600" dirty="0" err="1"/>
              <a:t>pembelian</a:t>
            </a:r>
            <a:r>
              <a:rPr lang="en-US" sz="1600" dirty="0"/>
              <a:t> </a:t>
            </a:r>
            <a:r>
              <a:rPr lang="en-US" sz="1600" dirty="0" err="1"/>
              <a:t>obligasi</a:t>
            </a:r>
            <a:r>
              <a:rPr lang="en-US" sz="1600" dirty="0"/>
              <a:t> </a:t>
            </a:r>
            <a:r>
              <a:rPr lang="en-US" sz="1600" dirty="0" err="1"/>
              <a:t>konversi</a:t>
            </a:r>
            <a:r>
              <a:rPr lang="en-US" sz="1600" dirty="0"/>
              <a:t>, dan/</a:t>
            </a:r>
            <a:r>
              <a:rPr lang="en-US" sz="1600" dirty="0" err="1"/>
              <a:t>atau</a:t>
            </a:r>
            <a:r>
              <a:rPr lang="en-US" sz="1600" dirty="0"/>
              <a:t> </a:t>
            </a:r>
            <a:r>
              <a:rPr lang="en-US" sz="1600" dirty="0" err="1"/>
              <a:t>pembiayaan</a:t>
            </a:r>
            <a:r>
              <a:rPr lang="en-US" sz="1600" dirty="0"/>
              <a:t> </a:t>
            </a:r>
            <a:r>
              <a:rPr lang="en-US" sz="1600" dirty="0" err="1"/>
              <a:t>berdasarkan</a:t>
            </a:r>
            <a:r>
              <a:rPr lang="en-US" sz="1600" dirty="0"/>
              <a:t> </a:t>
            </a:r>
            <a:r>
              <a:rPr lang="en-US" sz="1600" dirty="0" err="1"/>
              <a:t>pembagian</a:t>
            </a:r>
            <a:r>
              <a:rPr lang="en-US" sz="1600" dirty="0"/>
              <a:t> </a:t>
            </a:r>
            <a:r>
              <a:rPr lang="en-US" sz="1600" dirty="0" err="1"/>
              <a:t>atas</a:t>
            </a:r>
            <a:r>
              <a:rPr lang="en-US" sz="1600" dirty="0"/>
              <a:t> </a:t>
            </a:r>
            <a:r>
              <a:rPr lang="en-US" sz="1600" dirty="0" err="1"/>
              <a:t>hasil</a:t>
            </a:r>
            <a:r>
              <a:rPr lang="en-US" sz="1600" dirty="0"/>
              <a:t> </a:t>
            </a:r>
            <a:r>
              <a:rPr lang="en-US" sz="1600" dirty="0" err="1"/>
              <a:t>usaha</a:t>
            </a:r>
            <a:r>
              <a:rPr lang="en-US" sz="1600" dirty="0"/>
              <a:t>.</a:t>
            </a:r>
          </a:p>
          <a:p>
            <a:pPr marL="342900" indent="-342900" algn="just">
              <a:buAutoNum type="alphaLcParenR"/>
            </a:pPr>
            <a:r>
              <a:rPr lang="en-US" sz="1600" b="1" dirty="0"/>
              <a:t>Perusahaan </a:t>
            </a:r>
            <a:r>
              <a:rPr lang="en-US" sz="1600" b="1" dirty="0" err="1"/>
              <a:t>pembiayaan</a:t>
            </a:r>
            <a:r>
              <a:rPr lang="en-US" sz="1600" b="1" dirty="0"/>
              <a:t> </a:t>
            </a:r>
            <a:r>
              <a:rPr lang="en-US" sz="1600" b="1" dirty="0" err="1"/>
              <a:t>infrastruktur</a:t>
            </a:r>
            <a:r>
              <a:rPr lang="en-US" sz="1600" b="1" dirty="0"/>
              <a:t>. </a:t>
            </a:r>
            <a:r>
              <a:rPr lang="en-US" sz="1600" dirty="0"/>
              <a:t>Perusahaan </a:t>
            </a:r>
            <a:r>
              <a:rPr lang="en-US" sz="1600" dirty="0" err="1"/>
              <a:t>pembiayaan</a:t>
            </a:r>
            <a:r>
              <a:rPr lang="en-US" sz="1600" dirty="0"/>
              <a:t> </a:t>
            </a:r>
            <a:r>
              <a:rPr lang="en-US" sz="1600" dirty="0" err="1"/>
              <a:t>infrastruktur</a:t>
            </a:r>
            <a:r>
              <a:rPr lang="en-US" sz="1600" dirty="0"/>
              <a:t> </a:t>
            </a:r>
            <a:r>
              <a:rPr lang="en-US" sz="1600" dirty="0" err="1"/>
              <a:t>adalah</a:t>
            </a:r>
            <a:r>
              <a:rPr lang="en-US" sz="1600" dirty="0"/>
              <a:t> badan </a:t>
            </a:r>
            <a:r>
              <a:rPr lang="en-US" sz="1600" dirty="0" err="1"/>
              <a:t>usaha</a:t>
            </a:r>
            <a:r>
              <a:rPr lang="en-US" sz="1600" dirty="0"/>
              <a:t> yang </a:t>
            </a:r>
            <a:r>
              <a:rPr lang="en-US" sz="1600" dirty="0" err="1"/>
              <a:t>didirikan</a:t>
            </a:r>
            <a:r>
              <a:rPr lang="en-US" sz="1600" dirty="0"/>
              <a:t> </a:t>
            </a:r>
            <a:r>
              <a:rPr lang="en-US" sz="1600" dirty="0" err="1"/>
              <a:t>khusus</a:t>
            </a:r>
            <a:r>
              <a:rPr lang="en-US" sz="1600" dirty="0"/>
              <a:t> </a:t>
            </a:r>
            <a:r>
              <a:rPr lang="en-US" sz="1600" dirty="0" err="1"/>
              <a:t>untuk</a:t>
            </a:r>
            <a:r>
              <a:rPr lang="en-US" sz="1600" dirty="0"/>
              <a:t> </a:t>
            </a:r>
            <a:r>
              <a:rPr lang="en-US" sz="1600" dirty="0" err="1"/>
              <a:t>melakukan</a:t>
            </a:r>
            <a:r>
              <a:rPr lang="en-US" sz="1600" dirty="0"/>
              <a:t> </a:t>
            </a:r>
            <a:r>
              <a:rPr lang="en-US" sz="1600" dirty="0" err="1"/>
              <a:t>pembiayaan</a:t>
            </a:r>
            <a:r>
              <a:rPr lang="en-US" sz="1600" dirty="0"/>
              <a:t> </a:t>
            </a:r>
            <a:r>
              <a:rPr lang="en-US" sz="1600" dirty="0" err="1"/>
              <a:t>dalam</a:t>
            </a:r>
            <a:r>
              <a:rPr lang="en-US" sz="1600" dirty="0"/>
              <a:t> </a:t>
            </a:r>
            <a:r>
              <a:rPr lang="en-US" sz="1600" dirty="0" err="1"/>
              <a:t>bentuk</a:t>
            </a:r>
            <a:r>
              <a:rPr lang="en-US" sz="1600" dirty="0"/>
              <a:t> </a:t>
            </a:r>
            <a:r>
              <a:rPr lang="en-US" sz="1600" dirty="0" err="1"/>
              <a:t>penyediaan</a:t>
            </a:r>
            <a:r>
              <a:rPr lang="en-US" sz="1600" dirty="0"/>
              <a:t> dana pada </a:t>
            </a:r>
            <a:r>
              <a:rPr lang="en-US" sz="1600" dirty="0" err="1"/>
              <a:t>proyek</a:t>
            </a:r>
            <a:r>
              <a:rPr lang="en-US" sz="1600" dirty="0"/>
              <a:t> </a:t>
            </a:r>
            <a:r>
              <a:rPr lang="en-US" sz="1600" dirty="0" err="1"/>
              <a:t>infrastruktur</a:t>
            </a:r>
            <a:r>
              <a:rPr lang="en-US" sz="1600" dirty="0"/>
              <a:t>.</a:t>
            </a:r>
          </a:p>
        </p:txBody>
      </p:sp>
    </p:spTree>
    <p:extLst>
      <p:ext uri="{BB962C8B-B14F-4D97-AF65-F5344CB8AC3E}">
        <p14:creationId xmlns:p14="http://schemas.microsoft.com/office/powerpoint/2010/main" val="200807857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34"/>
          <p:cNvSpPr txBox="1"/>
          <p:nvPr/>
        </p:nvSpPr>
        <p:spPr>
          <a:xfrm>
            <a:off x="0" y="133350"/>
            <a:ext cx="9143999" cy="401816"/>
          </a:xfrm>
          <a:prstGeom prst="rect">
            <a:avLst/>
          </a:prstGeom>
          <a:solidFill>
            <a:srgbClr val="2C987E"/>
          </a:solidFill>
          <a:ln>
            <a:noFill/>
          </a:ln>
        </p:spPr>
        <p:style>
          <a:lnRef idx="2">
            <a:schemeClr val="accent5">
              <a:shade val="50000"/>
            </a:schemeClr>
          </a:lnRef>
          <a:fillRef idx="1">
            <a:schemeClr val="accent5"/>
          </a:fillRef>
          <a:effectRef idx="0">
            <a:schemeClr val="accent5"/>
          </a:effectRef>
          <a:fontRef idx="minor">
            <a:schemeClr val="lt1"/>
          </a:fontRef>
        </p:style>
        <p:txBody>
          <a:bodyPr wrap="square" lIns="93128" tIns="46565" rIns="93128" bIns="46565" rtlCol="0">
            <a:spAutoFit/>
          </a:bodyPr>
          <a:lstStyle/>
          <a:p>
            <a:pPr marL="0" lvl="1">
              <a:tabLst>
                <a:tab pos="692185" algn="l"/>
              </a:tabLst>
            </a:pPr>
            <a:r>
              <a:rPr lang="en-US" sz="2000" b="1" dirty="0">
                <a:solidFill>
                  <a:schemeClr val="bg1"/>
                </a:solidFill>
                <a:latin typeface="Candara" pitchFamily="34" charset="0"/>
              </a:rPr>
              <a:t>B. Lembaga </a:t>
            </a:r>
            <a:r>
              <a:rPr lang="en-US" sz="2000" b="1" dirty="0" err="1">
                <a:solidFill>
                  <a:schemeClr val="bg1"/>
                </a:solidFill>
                <a:latin typeface="Candara" pitchFamily="34" charset="0"/>
              </a:rPr>
              <a:t>Keuangan</a:t>
            </a:r>
            <a:r>
              <a:rPr lang="en-US" sz="2000" b="1" dirty="0">
                <a:solidFill>
                  <a:schemeClr val="bg1"/>
                </a:solidFill>
                <a:latin typeface="Candara" pitchFamily="34" charset="0"/>
              </a:rPr>
              <a:t> </a:t>
            </a:r>
          </a:p>
        </p:txBody>
      </p:sp>
      <p:grpSp>
        <p:nvGrpSpPr>
          <p:cNvPr id="9" name="Group 8"/>
          <p:cNvGrpSpPr/>
          <p:nvPr/>
        </p:nvGrpSpPr>
        <p:grpSpPr>
          <a:xfrm>
            <a:off x="-1" y="4302125"/>
            <a:ext cx="9144000" cy="841375"/>
            <a:chOff x="0" y="4302125"/>
            <a:chExt cx="9144000" cy="841375"/>
          </a:xfrm>
        </p:grpSpPr>
        <p:grpSp>
          <p:nvGrpSpPr>
            <p:cNvPr id="10" name="Group 9"/>
            <p:cNvGrpSpPr/>
            <p:nvPr/>
          </p:nvGrpSpPr>
          <p:grpSpPr>
            <a:xfrm>
              <a:off x="0" y="4302125"/>
              <a:ext cx="9144000" cy="841375"/>
              <a:chOff x="0" y="4302125"/>
              <a:chExt cx="9144000" cy="841375"/>
            </a:xfrm>
          </p:grpSpPr>
          <p:grpSp>
            <p:nvGrpSpPr>
              <p:cNvPr id="13" name="Group 12"/>
              <p:cNvGrpSpPr/>
              <p:nvPr/>
            </p:nvGrpSpPr>
            <p:grpSpPr>
              <a:xfrm>
                <a:off x="0" y="4302125"/>
                <a:ext cx="9144000" cy="841375"/>
                <a:chOff x="0" y="4302125"/>
                <a:chExt cx="9144000" cy="841375"/>
              </a:xfrm>
            </p:grpSpPr>
            <p:pic>
              <p:nvPicPr>
                <p:cNvPr id="15" name="Picture 2" descr="E:\ELISA\ERLANGGA LISA\2017\TEMPLATE PPT\SMP PPKN kelas X kelompok wajib\SMP PPKN kelas X kelompok wajib.png"/>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22" name="TextBox 16"/>
                <p:cNvSpPr txBox="1"/>
                <p:nvPr/>
              </p:nvSpPr>
              <p:spPr>
                <a:xfrm>
                  <a:off x="2057400" y="4732407"/>
                  <a:ext cx="5334000" cy="353943"/>
                </a:xfrm>
                <a:prstGeom prst="rect">
                  <a:avLst/>
                </a:prstGeom>
                <a:solidFill>
                  <a:srgbClr val="FFC000"/>
                </a:solidFill>
              </p:spPr>
              <p:txBody>
                <a:bodyPr wrap="square" rtlCol="0">
                  <a:spAutoFit/>
                </a:bodyPr>
                <a:lstStyle/>
                <a:p>
                  <a:r>
                    <a:rPr lang="en-US" sz="1700" b="1" dirty="0">
                      <a:solidFill>
                        <a:srgbClr val="002060"/>
                      </a:solidFill>
                      <a:latin typeface="Arial" pitchFamily="34" charset="0"/>
                      <a:cs typeface="Arial" pitchFamily="34" charset="0"/>
                    </a:rPr>
                    <a:t>IPS EKONOMI </a:t>
                  </a:r>
                </a:p>
              </p:txBody>
            </p:sp>
          </p:grpSp>
          <p:pic>
            <p:nvPicPr>
              <p:cNvPr id="14" name="Picture 13" descr="A picture containing text&#10;&#10;Description automatically generated">
                <a:extLst>
                  <a:ext uri="{FF2B5EF4-FFF2-40B4-BE49-F238E27FC236}">
                    <a16:creationId xmlns:a16="http://schemas.microsoft.com/office/drawing/2014/main" id="{D65625EF-D92B-4D38-A026-7B2925F9C466}"/>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12" name="Rectangle 11"/>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20" name="TextBox 19">
            <a:extLst>
              <a:ext uri="{FF2B5EF4-FFF2-40B4-BE49-F238E27FC236}">
                <a16:creationId xmlns:a16="http://schemas.microsoft.com/office/drawing/2014/main" id="{5B253B1B-5BD2-4FB6-BFDE-C51D0E6894E1}"/>
              </a:ext>
            </a:extLst>
          </p:cNvPr>
          <p:cNvSpPr txBox="1"/>
          <p:nvPr/>
        </p:nvSpPr>
        <p:spPr>
          <a:xfrm>
            <a:off x="76200" y="571715"/>
            <a:ext cx="3810000" cy="369332"/>
          </a:xfrm>
          <a:prstGeom prst="rect">
            <a:avLst/>
          </a:prstGeom>
          <a:noFill/>
          <a:ln>
            <a:noFill/>
          </a:ln>
        </p:spPr>
        <p:style>
          <a:lnRef idx="1">
            <a:schemeClr val="accent6"/>
          </a:lnRef>
          <a:fillRef idx="2">
            <a:schemeClr val="accent6"/>
          </a:fillRef>
          <a:effectRef idx="1">
            <a:schemeClr val="accent6"/>
          </a:effectRef>
          <a:fontRef idx="minor">
            <a:schemeClr val="dk1"/>
          </a:fontRef>
        </p:style>
        <p:txBody>
          <a:bodyPr wrap="square">
            <a:spAutoFit/>
          </a:bodyPr>
          <a:lstStyle/>
          <a:p>
            <a:r>
              <a:rPr lang="en-US" dirty="0">
                <a:solidFill>
                  <a:schemeClr val="tx1"/>
                </a:solidFill>
              </a:rPr>
              <a:t>2. </a:t>
            </a:r>
            <a:r>
              <a:rPr lang="en-US" dirty="0" err="1">
                <a:solidFill>
                  <a:schemeClr val="tx1"/>
                </a:solidFill>
              </a:rPr>
              <a:t>Industri</a:t>
            </a:r>
            <a:r>
              <a:rPr lang="en-US" dirty="0">
                <a:solidFill>
                  <a:schemeClr val="tx1"/>
                </a:solidFill>
              </a:rPr>
              <a:t> </a:t>
            </a:r>
            <a:r>
              <a:rPr lang="en-US" dirty="0" err="1">
                <a:solidFill>
                  <a:schemeClr val="tx1"/>
                </a:solidFill>
              </a:rPr>
              <a:t>Keuangan</a:t>
            </a:r>
            <a:r>
              <a:rPr lang="en-US" dirty="0">
                <a:solidFill>
                  <a:schemeClr val="tx1"/>
                </a:solidFill>
              </a:rPr>
              <a:t> Non-Bank (IKNB)</a:t>
            </a:r>
          </a:p>
        </p:txBody>
      </p:sp>
      <p:sp>
        <p:nvSpPr>
          <p:cNvPr id="17" name="TextBox 16">
            <a:extLst>
              <a:ext uri="{FF2B5EF4-FFF2-40B4-BE49-F238E27FC236}">
                <a16:creationId xmlns:a16="http://schemas.microsoft.com/office/drawing/2014/main" id="{8274FF24-8B37-4A97-B614-A546315ADCB2}"/>
              </a:ext>
            </a:extLst>
          </p:cNvPr>
          <p:cNvSpPr txBox="1"/>
          <p:nvPr/>
        </p:nvSpPr>
        <p:spPr>
          <a:xfrm>
            <a:off x="82474" y="941047"/>
            <a:ext cx="4604272" cy="338554"/>
          </a:xfrm>
          <a:prstGeom prst="rect">
            <a:avLst/>
          </a:prstGeom>
          <a:noFill/>
        </p:spPr>
        <p:txBody>
          <a:bodyPr wrap="square">
            <a:spAutoFit/>
          </a:bodyPr>
          <a:lstStyle/>
          <a:p>
            <a:r>
              <a:rPr lang="en-US" sz="1600" dirty="0"/>
              <a:t>d. Lembaga Jasa </a:t>
            </a:r>
            <a:r>
              <a:rPr lang="en-US" sz="1600" dirty="0" err="1"/>
              <a:t>Keuangan</a:t>
            </a:r>
            <a:r>
              <a:rPr lang="en-US" sz="1600" dirty="0"/>
              <a:t> </a:t>
            </a:r>
            <a:r>
              <a:rPr lang="en-US" sz="1600" dirty="0" err="1"/>
              <a:t>Khusus</a:t>
            </a:r>
            <a:endParaRPr lang="en-US" sz="1600" dirty="0"/>
          </a:p>
        </p:txBody>
      </p:sp>
      <p:sp>
        <p:nvSpPr>
          <p:cNvPr id="19" name="TextBox 18">
            <a:extLst>
              <a:ext uri="{FF2B5EF4-FFF2-40B4-BE49-F238E27FC236}">
                <a16:creationId xmlns:a16="http://schemas.microsoft.com/office/drawing/2014/main" id="{BAF444D6-85C6-4A1A-87F6-07D85EBB2703}"/>
              </a:ext>
            </a:extLst>
          </p:cNvPr>
          <p:cNvSpPr txBox="1"/>
          <p:nvPr/>
        </p:nvSpPr>
        <p:spPr>
          <a:xfrm>
            <a:off x="109369" y="1198542"/>
            <a:ext cx="1480073" cy="523220"/>
          </a:xfrm>
          <a:prstGeom prst="rect">
            <a:avLst/>
          </a:prstGeom>
          <a:noFill/>
        </p:spPr>
        <p:txBody>
          <a:bodyPr wrap="square">
            <a:spAutoFit/>
          </a:bodyPr>
          <a:lstStyle/>
          <a:p>
            <a:r>
              <a:rPr lang="en-US" sz="1400" dirty="0"/>
              <a:t>1) </a:t>
            </a:r>
            <a:r>
              <a:rPr lang="en-US" sz="1400" dirty="0" err="1"/>
              <a:t>Pegadaian</a:t>
            </a:r>
            <a:endParaRPr lang="en-US" sz="1400" dirty="0"/>
          </a:p>
          <a:p>
            <a:r>
              <a:rPr lang="en-US" sz="1400" dirty="0"/>
              <a:t>   a) </a:t>
            </a:r>
            <a:r>
              <a:rPr lang="en-US" sz="1400" dirty="0" err="1"/>
              <a:t>Pengertian</a:t>
            </a:r>
            <a:endParaRPr lang="en-US" sz="1400" dirty="0"/>
          </a:p>
        </p:txBody>
      </p:sp>
      <p:sp>
        <p:nvSpPr>
          <p:cNvPr id="21" name="TextBox 20">
            <a:extLst>
              <a:ext uri="{FF2B5EF4-FFF2-40B4-BE49-F238E27FC236}">
                <a16:creationId xmlns:a16="http://schemas.microsoft.com/office/drawing/2014/main" id="{ECBEE0EE-C7F0-484E-8CF4-1FF1CE432CDC}"/>
              </a:ext>
            </a:extLst>
          </p:cNvPr>
          <p:cNvSpPr txBox="1"/>
          <p:nvPr/>
        </p:nvSpPr>
        <p:spPr>
          <a:xfrm>
            <a:off x="457200" y="1615314"/>
            <a:ext cx="8458199" cy="738664"/>
          </a:xfrm>
          <a:prstGeom prst="rect">
            <a:avLst/>
          </a:prstGeom>
          <a:noFill/>
        </p:spPr>
        <p:txBody>
          <a:bodyPr wrap="square">
            <a:spAutoFit/>
          </a:bodyPr>
          <a:lstStyle/>
          <a:p>
            <a:pPr algn="just"/>
            <a:r>
              <a:rPr lang="en-US" sz="1400" dirty="0" err="1"/>
              <a:t>Menurut</a:t>
            </a:r>
            <a:r>
              <a:rPr lang="en-US" sz="1400" dirty="0"/>
              <a:t> OJK, yang </a:t>
            </a:r>
            <a:r>
              <a:rPr lang="en-US" sz="1400" dirty="0" err="1"/>
              <a:t>dimaksud</a:t>
            </a:r>
            <a:r>
              <a:rPr lang="en-US" sz="1400" dirty="0"/>
              <a:t> </a:t>
            </a:r>
            <a:r>
              <a:rPr lang="en-US" sz="1400" dirty="0" err="1"/>
              <a:t>dengan</a:t>
            </a:r>
            <a:r>
              <a:rPr lang="en-US" sz="1400" dirty="0"/>
              <a:t> </a:t>
            </a:r>
            <a:r>
              <a:rPr lang="en-US" sz="1400" dirty="0" err="1"/>
              <a:t>gadai</a:t>
            </a:r>
            <a:r>
              <a:rPr lang="en-US" sz="1400" dirty="0"/>
              <a:t> </a:t>
            </a:r>
            <a:r>
              <a:rPr lang="en-US" sz="1400" dirty="0" err="1"/>
              <a:t>adalah</a:t>
            </a:r>
            <a:r>
              <a:rPr lang="en-US" sz="1400" dirty="0"/>
              <a:t> </a:t>
            </a:r>
            <a:r>
              <a:rPr lang="en-US" sz="1400" dirty="0" err="1"/>
              <a:t>hak</a:t>
            </a:r>
            <a:r>
              <a:rPr lang="en-US" sz="1400" dirty="0"/>
              <a:t> </a:t>
            </a:r>
            <a:r>
              <a:rPr lang="en-US" sz="1400" dirty="0" err="1"/>
              <a:t>tanggung</a:t>
            </a:r>
            <a:r>
              <a:rPr lang="en-US" sz="1400" dirty="0"/>
              <a:t> </a:t>
            </a:r>
            <a:r>
              <a:rPr lang="en-US" sz="1400" dirty="0" err="1"/>
              <a:t>atas</a:t>
            </a:r>
            <a:r>
              <a:rPr lang="en-US" sz="1400" dirty="0"/>
              <a:t> </a:t>
            </a:r>
            <a:r>
              <a:rPr lang="en-US" sz="1400" dirty="0" err="1"/>
              <a:t>barang</a:t>
            </a:r>
            <a:r>
              <a:rPr lang="en-US" sz="1400" dirty="0"/>
              <a:t> </a:t>
            </a:r>
            <a:r>
              <a:rPr lang="en-US" sz="1400" dirty="0" err="1"/>
              <a:t>bergerak</a:t>
            </a:r>
            <a:r>
              <a:rPr lang="en-US" sz="1400" dirty="0"/>
              <a:t>; </a:t>
            </a:r>
            <a:r>
              <a:rPr lang="en-US" sz="1400" dirty="0" err="1"/>
              <a:t>barang</a:t>
            </a:r>
            <a:r>
              <a:rPr lang="en-US" sz="1400" dirty="0"/>
              <a:t> </a:t>
            </a:r>
            <a:r>
              <a:rPr lang="en-US" sz="1400" dirty="0" err="1"/>
              <a:t>jaminan</a:t>
            </a:r>
            <a:r>
              <a:rPr lang="en-US" sz="1400" dirty="0"/>
              <a:t> </a:t>
            </a:r>
            <a:r>
              <a:rPr lang="en-US" sz="1400" dirty="0" err="1"/>
              <a:t>harus</a:t>
            </a:r>
            <a:r>
              <a:rPr lang="en-US" sz="1400" dirty="0"/>
              <a:t> </a:t>
            </a:r>
            <a:r>
              <a:rPr lang="en-US" sz="1400" dirty="0" err="1"/>
              <a:t>lepas</a:t>
            </a:r>
            <a:r>
              <a:rPr lang="en-US" sz="1400" dirty="0"/>
              <a:t> </a:t>
            </a:r>
            <a:r>
              <a:rPr lang="en-US" sz="1400" dirty="0" err="1"/>
              <a:t>dari</a:t>
            </a:r>
            <a:r>
              <a:rPr lang="en-US" sz="1400" dirty="0"/>
              <a:t> </a:t>
            </a:r>
            <a:r>
              <a:rPr lang="en-US" sz="1400" dirty="0" err="1"/>
              <a:t>kekuasaan</a:t>
            </a:r>
            <a:r>
              <a:rPr lang="en-US" sz="1400" dirty="0"/>
              <a:t> </a:t>
            </a:r>
            <a:r>
              <a:rPr lang="en-US" sz="1400" dirty="0" err="1"/>
              <a:t>debitur</a:t>
            </a:r>
            <a:r>
              <a:rPr lang="en-US" sz="1400" dirty="0"/>
              <a:t>. </a:t>
            </a:r>
            <a:r>
              <a:rPr lang="en-US" sz="1400" dirty="0" err="1"/>
              <a:t>Barang</a:t>
            </a:r>
            <a:r>
              <a:rPr lang="en-US" sz="1400" dirty="0"/>
              <a:t> </a:t>
            </a:r>
            <a:r>
              <a:rPr lang="en-US" sz="1400" dirty="0" err="1"/>
              <a:t>bergerak</a:t>
            </a:r>
            <a:r>
              <a:rPr lang="en-US" sz="1400" dirty="0"/>
              <a:t> </a:t>
            </a:r>
            <a:r>
              <a:rPr lang="en-US" sz="1400" dirty="0" err="1"/>
              <a:t>tersebut</a:t>
            </a:r>
            <a:r>
              <a:rPr lang="en-US" sz="1400" dirty="0"/>
              <a:t> </a:t>
            </a:r>
            <a:r>
              <a:rPr lang="en-US" sz="1400" dirty="0" err="1"/>
              <a:t>diserahkan</a:t>
            </a:r>
            <a:r>
              <a:rPr lang="en-US" sz="1400" dirty="0"/>
              <a:t> </a:t>
            </a:r>
            <a:r>
              <a:rPr lang="en-US" sz="1400" dirty="0" err="1"/>
              <a:t>kepada</a:t>
            </a:r>
            <a:r>
              <a:rPr lang="en-US" sz="1400" dirty="0"/>
              <a:t> orang yang </a:t>
            </a:r>
            <a:r>
              <a:rPr lang="en-US" sz="1400" dirty="0" err="1"/>
              <a:t>berpiutang</a:t>
            </a:r>
            <a:r>
              <a:rPr lang="en-US" sz="1400" dirty="0"/>
              <a:t> oleh </a:t>
            </a:r>
            <a:r>
              <a:rPr lang="en-US" sz="1400" dirty="0" err="1"/>
              <a:t>seseorang</a:t>
            </a:r>
            <a:r>
              <a:rPr lang="en-US" sz="1400" dirty="0"/>
              <a:t> yang </a:t>
            </a:r>
            <a:r>
              <a:rPr lang="en-US" sz="1400" dirty="0" err="1"/>
              <a:t>mempunyai</a:t>
            </a:r>
            <a:r>
              <a:rPr lang="en-US" sz="1400" dirty="0"/>
              <a:t> utang </a:t>
            </a:r>
            <a:r>
              <a:rPr lang="en-US" sz="1400" dirty="0" err="1"/>
              <a:t>atau</a:t>
            </a:r>
            <a:r>
              <a:rPr lang="en-US" sz="1400" dirty="0"/>
              <a:t> oleh orang lain yang </a:t>
            </a:r>
            <a:r>
              <a:rPr lang="en-US" sz="1400" dirty="0" err="1"/>
              <a:t>mempunyai</a:t>
            </a:r>
            <a:r>
              <a:rPr lang="en-US" sz="1400" dirty="0"/>
              <a:t> utang.</a:t>
            </a:r>
          </a:p>
        </p:txBody>
      </p:sp>
      <p:sp>
        <p:nvSpPr>
          <p:cNvPr id="23" name="TextBox 22">
            <a:extLst>
              <a:ext uri="{FF2B5EF4-FFF2-40B4-BE49-F238E27FC236}">
                <a16:creationId xmlns:a16="http://schemas.microsoft.com/office/drawing/2014/main" id="{00252B45-0F82-4303-9642-6C8C73D3650F}"/>
              </a:ext>
            </a:extLst>
          </p:cNvPr>
          <p:cNvSpPr txBox="1"/>
          <p:nvPr/>
        </p:nvSpPr>
        <p:spPr>
          <a:xfrm>
            <a:off x="228601" y="2286536"/>
            <a:ext cx="4604272" cy="307777"/>
          </a:xfrm>
          <a:prstGeom prst="rect">
            <a:avLst/>
          </a:prstGeom>
          <a:noFill/>
        </p:spPr>
        <p:txBody>
          <a:bodyPr wrap="square">
            <a:spAutoFit/>
          </a:bodyPr>
          <a:lstStyle/>
          <a:p>
            <a:r>
              <a:rPr lang="en-US" sz="1400" dirty="0"/>
              <a:t>b) </a:t>
            </a:r>
            <a:r>
              <a:rPr lang="en-US" sz="1400" dirty="0" err="1"/>
              <a:t>Fungsi</a:t>
            </a:r>
            <a:endParaRPr lang="en-US" sz="1400" dirty="0"/>
          </a:p>
        </p:txBody>
      </p:sp>
      <p:sp>
        <p:nvSpPr>
          <p:cNvPr id="2" name="Rounded Rectangle 1">
            <a:extLst>
              <a:ext uri="{FF2B5EF4-FFF2-40B4-BE49-F238E27FC236}">
                <a16:creationId xmlns:a16="http://schemas.microsoft.com/office/drawing/2014/main" id="{EE8C5476-63C1-CA2E-D0E1-6C15AB1354E7}"/>
              </a:ext>
            </a:extLst>
          </p:cNvPr>
          <p:cNvSpPr/>
          <p:nvPr/>
        </p:nvSpPr>
        <p:spPr>
          <a:xfrm>
            <a:off x="514926" y="2635096"/>
            <a:ext cx="3733800" cy="477807"/>
          </a:xfrm>
          <a:prstGeom prst="roundRect">
            <a:avLst>
              <a:gd name="adj" fmla="val 29033"/>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r>
              <a:rPr lang="id-ID" sz="1300" dirty="0">
                <a:solidFill>
                  <a:schemeClr val="tx1"/>
                </a:solidFill>
              </a:rPr>
              <a:t>Mengelola penyaluran uang pinjaman atas dasar hukum gada dengan cepat, mudah, dan aman.</a:t>
            </a:r>
          </a:p>
        </p:txBody>
      </p:sp>
      <p:sp>
        <p:nvSpPr>
          <p:cNvPr id="3" name="Rounded Rectangle 2">
            <a:extLst>
              <a:ext uri="{FF2B5EF4-FFF2-40B4-BE49-F238E27FC236}">
                <a16:creationId xmlns:a16="http://schemas.microsoft.com/office/drawing/2014/main" id="{80CFCF07-D67E-6131-31DA-B17B8649CAC4}"/>
              </a:ext>
            </a:extLst>
          </p:cNvPr>
          <p:cNvSpPr/>
          <p:nvPr/>
        </p:nvSpPr>
        <p:spPr>
          <a:xfrm>
            <a:off x="514926" y="3226514"/>
            <a:ext cx="3733800" cy="633342"/>
          </a:xfrm>
          <a:prstGeom prst="roundRect">
            <a:avLst>
              <a:gd name="adj" fmla="val 26521"/>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r>
              <a:rPr lang="id-ID" sz="1300" dirty="0">
                <a:solidFill>
                  <a:schemeClr val="tx1"/>
                </a:solidFill>
              </a:rPr>
              <a:t>Menciptakan dan mengembangkan usaha-usaha lain yang menguntungkan masyarakat atau perusahaan.</a:t>
            </a:r>
          </a:p>
        </p:txBody>
      </p:sp>
      <p:sp>
        <p:nvSpPr>
          <p:cNvPr id="16" name="Rounded Rectangle 15">
            <a:extLst>
              <a:ext uri="{FF2B5EF4-FFF2-40B4-BE49-F238E27FC236}">
                <a16:creationId xmlns:a16="http://schemas.microsoft.com/office/drawing/2014/main" id="{9DE68C9A-2498-5222-ED7F-E8AD1426AAB9}"/>
              </a:ext>
            </a:extLst>
          </p:cNvPr>
          <p:cNvSpPr/>
          <p:nvPr/>
        </p:nvSpPr>
        <p:spPr>
          <a:xfrm>
            <a:off x="514926" y="3971636"/>
            <a:ext cx="3733800" cy="480670"/>
          </a:xfrm>
          <a:prstGeom prst="roundRect">
            <a:avLst>
              <a:gd name="adj" fmla="val 26521"/>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r>
              <a:rPr lang="id-ID" sz="1300" dirty="0">
                <a:solidFill>
                  <a:schemeClr val="tx1"/>
                </a:solidFill>
              </a:rPr>
              <a:t>Mengelola keuangan, perlengkapan kepegawaian, dan diklat.</a:t>
            </a:r>
          </a:p>
        </p:txBody>
      </p:sp>
      <p:sp>
        <p:nvSpPr>
          <p:cNvPr id="18" name="Rounded Rectangle 17">
            <a:extLst>
              <a:ext uri="{FF2B5EF4-FFF2-40B4-BE49-F238E27FC236}">
                <a16:creationId xmlns:a16="http://schemas.microsoft.com/office/drawing/2014/main" id="{E5829B31-B33A-73C4-49AA-DE809DF4A519}"/>
              </a:ext>
            </a:extLst>
          </p:cNvPr>
          <p:cNvSpPr/>
          <p:nvPr/>
        </p:nvSpPr>
        <p:spPr>
          <a:xfrm>
            <a:off x="4581234" y="2638480"/>
            <a:ext cx="3733800" cy="474424"/>
          </a:xfrm>
          <a:prstGeom prst="roundRect">
            <a:avLst>
              <a:gd name="adj" fmla="val 29033"/>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r>
              <a:rPr lang="id-ID" sz="1300" dirty="0">
                <a:solidFill>
                  <a:schemeClr val="tx1"/>
                </a:solidFill>
              </a:rPr>
              <a:t>Mengelola organisasi, tata kerja, dan tata laksana.</a:t>
            </a:r>
          </a:p>
        </p:txBody>
      </p:sp>
      <p:sp>
        <p:nvSpPr>
          <p:cNvPr id="25" name="Rounded Rectangle 24">
            <a:extLst>
              <a:ext uri="{FF2B5EF4-FFF2-40B4-BE49-F238E27FC236}">
                <a16:creationId xmlns:a16="http://schemas.microsoft.com/office/drawing/2014/main" id="{310C6334-D98F-55A0-194F-82F366B346F8}"/>
              </a:ext>
            </a:extLst>
          </p:cNvPr>
          <p:cNvSpPr/>
          <p:nvPr/>
        </p:nvSpPr>
        <p:spPr>
          <a:xfrm>
            <a:off x="4571999" y="3265535"/>
            <a:ext cx="3733800" cy="474424"/>
          </a:xfrm>
          <a:prstGeom prst="roundRect">
            <a:avLst>
              <a:gd name="adj" fmla="val 29033"/>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r>
              <a:rPr lang="id-ID" sz="1300" dirty="0">
                <a:solidFill>
                  <a:schemeClr val="tx1"/>
                </a:solidFill>
              </a:rPr>
              <a:t>Melakukan penelitian dan pengembangan.</a:t>
            </a:r>
          </a:p>
        </p:txBody>
      </p:sp>
      <p:sp>
        <p:nvSpPr>
          <p:cNvPr id="26" name="Rounded Rectangle 25">
            <a:extLst>
              <a:ext uri="{FF2B5EF4-FFF2-40B4-BE49-F238E27FC236}">
                <a16:creationId xmlns:a16="http://schemas.microsoft.com/office/drawing/2014/main" id="{6FEF305E-9219-1C50-F654-EC25FB69C954}"/>
              </a:ext>
            </a:extLst>
          </p:cNvPr>
          <p:cNvSpPr/>
          <p:nvPr/>
        </p:nvSpPr>
        <p:spPr>
          <a:xfrm>
            <a:off x="4581234" y="3945016"/>
            <a:ext cx="3733800" cy="474424"/>
          </a:xfrm>
          <a:prstGeom prst="roundRect">
            <a:avLst>
              <a:gd name="adj" fmla="val 29033"/>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r>
              <a:rPr lang="id-ID" sz="1300" dirty="0">
                <a:solidFill>
                  <a:schemeClr val="tx1"/>
                </a:solidFill>
              </a:rPr>
              <a:t>Mengawasi pengelola perusahaan.</a:t>
            </a:r>
          </a:p>
        </p:txBody>
      </p:sp>
    </p:spTree>
    <p:extLst>
      <p:ext uri="{BB962C8B-B14F-4D97-AF65-F5344CB8AC3E}">
        <p14:creationId xmlns:p14="http://schemas.microsoft.com/office/powerpoint/2010/main" val="234636355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34"/>
          <p:cNvSpPr txBox="1"/>
          <p:nvPr/>
        </p:nvSpPr>
        <p:spPr>
          <a:xfrm>
            <a:off x="0" y="133350"/>
            <a:ext cx="9143999" cy="401816"/>
          </a:xfrm>
          <a:prstGeom prst="rect">
            <a:avLst/>
          </a:prstGeom>
          <a:solidFill>
            <a:srgbClr val="2C987E"/>
          </a:solidFill>
          <a:ln>
            <a:noFill/>
          </a:ln>
        </p:spPr>
        <p:style>
          <a:lnRef idx="2">
            <a:schemeClr val="accent5">
              <a:shade val="50000"/>
            </a:schemeClr>
          </a:lnRef>
          <a:fillRef idx="1">
            <a:schemeClr val="accent5"/>
          </a:fillRef>
          <a:effectRef idx="0">
            <a:schemeClr val="accent5"/>
          </a:effectRef>
          <a:fontRef idx="minor">
            <a:schemeClr val="lt1"/>
          </a:fontRef>
        </p:style>
        <p:txBody>
          <a:bodyPr wrap="square" lIns="93128" tIns="46565" rIns="93128" bIns="46565" rtlCol="0">
            <a:spAutoFit/>
          </a:bodyPr>
          <a:lstStyle/>
          <a:p>
            <a:pPr marL="0" lvl="1">
              <a:tabLst>
                <a:tab pos="692185" algn="l"/>
              </a:tabLst>
            </a:pPr>
            <a:r>
              <a:rPr lang="en-US" sz="2000" b="1" dirty="0">
                <a:solidFill>
                  <a:schemeClr val="bg1"/>
                </a:solidFill>
                <a:latin typeface="Candara" pitchFamily="34" charset="0"/>
              </a:rPr>
              <a:t>B. Lembaga </a:t>
            </a:r>
            <a:r>
              <a:rPr lang="en-US" sz="2000" b="1" dirty="0" err="1">
                <a:solidFill>
                  <a:schemeClr val="bg1"/>
                </a:solidFill>
                <a:latin typeface="Candara" pitchFamily="34" charset="0"/>
              </a:rPr>
              <a:t>Keuangan</a:t>
            </a:r>
            <a:r>
              <a:rPr lang="en-US" sz="2000" b="1" dirty="0">
                <a:solidFill>
                  <a:schemeClr val="bg1"/>
                </a:solidFill>
                <a:latin typeface="Candara" pitchFamily="34" charset="0"/>
              </a:rPr>
              <a:t> </a:t>
            </a:r>
          </a:p>
        </p:txBody>
      </p:sp>
      <p:grpSp>
        <p:nvGrpSpPr>
          <p:cNvPr id="9" name="Group 8"/>
          <p:cNvGrpSpPr/>
          <p:nvPr/>
        </p:nvGrpSpPr>
        <p:grpSpPr>
          <a:xfrm>
            <a:off x="-1" y="4302125"/>
            <a:ext cx="9144000" cy="841375"/>
            <a:chOff x="0" y="4302125"/>
            <a:chExt cx="9144000" cy="841375"/>
          </a:xfrm>
        </p:grpSpPr>
        <p:grpSp>
          <p:nvGrpSpPr>
            <p:cNvPr id="10" name="Group 9"/>
            <p:cNvGrpSpPr/>
            <p:nvPr/>
          </p:nvGrpSpPr>
          <p:grpSpPr>
            <a:xfrm>
              <a:off x="0" y="4302125"/>
              <a:ext cx="9144000" cy="841375"/>
              <a:chOff x="0" y="4302125"/>
              <a:chExt cx="9144000" cy="841375"/>
            </a:xfrm>
          </p:grpSpPr>
          <p:grpSp>
            <p:nvGrpSpPr>
              <p:cNvPr id="13" name="Group 12"/>
              <p:cNvGrpSpPr/>
              <p:nvPr/>
            </p:nvGrpSpPr>
            <p:grpSpPr>
              <a:xfrm>
                <a:off x="0" y="4302125"/>
                <a:ext cx="9144000" cy="841375"/>
                <a:chOff x="0" y="4302125"/>
                <a:chExt cx="9144000" cy="841375"/>
              </a:xfrm>
            </p:grpSpPr>
            <p:pic>
              <p:nvPicPr>
                <p:cNvPr id="15" name="Picture 2" descr="E:\ELISA\ERLANGGA LISA\2017\TEMPLATE PPT\SMP PPKN kelas X kelompok wajib\SMP PPKN kelas X kelompok wajib.png"/>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22" name="TextBox 16"/>
                <p:cNvSpPr txBox="1"/>
                <p:nvPr/>
              </p:nvSpPr>
              <p:spPr>
                <a:xfrm>
                  <a:off x="2057400" y="4732407"/>
                  <a:ext cx="5334000" cy="353943"/>
                </a:xfrm>
                <a:prstGeom prst="rect">
                  <a:avLst/>
                </a:prstGeom>
                <a:solidFill>
                  <a:srgbClr val="FFC000"/>
                </a:solidFill>
              </p:spPr>
              <p:txBody>
                <a:bodyPr wrap="square" rtlCol="0">
                  <a:spAutoFit/>
                </a:bodyPr>
                <a:lstStyle/>
                <a:p>
                  <a:r>
                    <a:rPr lang="en-US" sz="1700" b="1" dirty="0">
                      <a:solidFill>
                        <a:srgbClr val="002060"/>
                      </a:solidFill>
                      <a:latin typeface="Arial" pitchFamily="34" charset="0"/>
                      <a:cs typeface="Arial" pitchFamily="34" charset="0"/>
                    </a:rPr>
                    <a:t>IPS EKONOMI </a:t>
                  </a:r>
                </a:p>
              </p:txBody>
            </p:sp>
          </p:grpSp>
          <p:pic>
            <p:nvPicPr>
              <p:cNvPr id="14" name="Picture 13" descr="A picture containing text&#10;&#10;Description automatically generated">
                <a:extLst>
                  <a:ext uri="{FF2B5EF4-FFF2-40B4-BE49-F238E27FC236}">
                    <a16:creationId xmlns:a16="http://schemas.microsoft.com/office/drawing/2014/main" id="{D65625EF-D92B-4D38-A026-7B2925F9C466}"/>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12" name="Rectangle 11"/>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20" name="TextBox 19">
            <a:extLst>
              <a:ext uri="{FF2B5EF4-FFF2-40B4-BE49-F238E27FC236}">
                <a16:creationId xmlns:a16="http://schemas.microsoft.com/office/drawing/2014/main" id="{5B253B1B-5BD2-4FB6-BFDE-C51D0E6894E1}"/>
              </a:ext>
            </a:extLst>
          </p:cNvPr>
          <p:cNvSpPr txBox="1"/>
          <p:nvPr/>
        </p:nvSpPr>
        <p:spPr>
          <a:xfrm>
            <a:off x="76200" y="571715"/>
            <a:ext cx="3810000" cy="369332"/>
          </a:xfrm>
          <a:prstGeom prst="rect">
            <a:avLst/>
          </a:prstGeom>
          <a:noFill/>
          <a:ln>
            <a:noFill/>
          </a:ln>
        </p:spPr>
        <p:style>
          <a:lnRef idx="1">
            <a:schemeClr val="accent6"/>
          </a:lnRef>
          <a:fillRef idx="2">
            <a:schemeClr val="accent6"/>
          </a:fillRef>
          <a:effectRef idx="1">
            <a:schemeClr val="accent6"/>
          </a:effectRef>
          <a:fontRef idx="minor">
            <a:schemeClr val="dk1"/>
          </a:fontRef>
        </p:style>
        <p:txBody>
          <a:bodyPr wrap="square">
            <a:spAutoFit/>
          </a:bodyPr>
          <a:lstStyle/>
          <a:p>
            <a:r>
              <a:rPr lang="en-US" dirty="0">
                <a:solidFill>
                  <a:schemeClr val="tx1"/>
                </a:solidFill>
              </a:rPr>
              <a:t>2. </a:t>
            </a:r>
            <a:r>
              <a:rPr lang="en-US" dirty="0" err="1">
                <a:solidFill>
                  <a:schemeClr val="tx1"/>
                </a:solidFill>
              </a:rPr>
              <a:t>Industri</a:t>
            </a:r>
            <a:r>
              <a:rPr lang="en-US" dirty="0">
                <a:solidFill>
                  <a:schemeClr val="tx1"/>
                </a:solidFill>
              </a:rPr>
              <a:t> </a:t>
            </a:r>
            <a:r>
              <a:rPr lang="en-US" dirty="0" err="1">
                <a:solidFill>
                  <a:schemeClr val="tx1"/>
                </a:solidFill>
              </a:rPr>
              <a:t>Keuangan</a:t>
            </a:r>
            <a:r>
              <a:rPr lang="en-US" dirty="0">
                <a:solidFill>
                  <a:schemeClr val="tx1"/>
                </a:solidFill>
              </a:rPr>
              <a:t> Non-Bank (IKNB)</a:t>
            </a:r>
          </a:p>
        </p:txBody>
      </p:sp>
      <p:sp>
        <p:nvSpPr>
          <p:cNvPr id="17" name="TextBox 16">
            <a:extLst>
              <a:ext uri="{FF2B5EF4-FFF2-40B4-BE49-F238E27FC236}">
                <a16:creationId xmlns:a16="http://schemas.microsoft.com/office/drawing/2014/main" id="{8274FF24-8B37-4A97-B614-A546315ADCB2}"/>
              </a:ext>
            </a:extLst>
          </p:cNvPr>
          <p:cNvSpPr txBox="1"/>
          <p:nvPr/>
        </p:nvSpPr>
        <p:spPr>
          <a:xfrm>
            <a:off x="82474" y="941047"/>
            <a:ext cx="4604272" cy="338554"/>
          </a:xfrm>
          <a:prstGeom prst="rect">
            <a:avLst/>
          </a:prstGeom>
          <a:noFill/>
        </p:spPr>
        <p:txBody>
          <a:bodyPr wrap="square">
            <a:spAutoFit/>
          </a:bodyPr>
          <a:lstStyle/>
          <a:p>
            <a:r>
              <a:rPr lang="en-US" sz="1600" dirty="0"/>
              <a:t>d. Lembaga Jasa </a:t>
            </a:r>
            <a:r>
              <a:rPr lang="en-US" sz="1600" dirty="0" err="1"/>
              <a:t>Keuangan</a:t>
            </a:r>
            <a:r>
              <a:rPr lang="en-US" sz="1600" dirty="0"/>
              <a:t> </a:t>
            </a:r>
            <a:r>
              <a:rPr lang="en-US" sz="1600" dirty="0" err="1"/>
              <a:t>Khusus</a:t>
            </a:r>
            <a:endParaRPr lang="en-US" sz="1600" dirty="0"/>
          </a:p>
        </p:txBody>
      </p:sp>
      <p:sp>
        <p:nvSpPr>
          <p:cNvPr id="18" name="TextBox 17">
            <a:extLst>
              <a:ext uri="{FF2B5EF4-FFF2-40B4-BE49-F238E27FC236}">
                <a16:creationId xmlns:a16="http://schemas.microsoft.com/office/drawing/2014/main" id="{6B3B355B-38F8-4CEE-A0D8-9895A1F7472F}"/>
              </a:ext>
            </a:extLst>
          </p:cNvPr>
          <p:cNvSpPr txBox="1"/>
          <p:nvPr/>
        </p:nvSpPr>
        <p:spPr>
          <a:xfrm>
            <a:off x="250563" y="1244281"/>
            <a:ext cx="8810963" cy="1569660"/>
          </a:xfrm>
          <a:prstGeom prst="rect">
            <a:avLst/>
          </a:prstGeom>
          <a:solidFill>
            <a:schemeClr val="accent6">
              <a:lumMod val="20000"/>
              <a:lumOff val="80000"/>
            </a:schemeClr>
          </a:solidFill>
        </p:spPr>
        <p:txBody>
          <a:bodyPr wrap="square">
            <a:spAutoFit/>
          </a:bodyPr>
          <a:lstStyle/>
          <a:p>
            <a:r>
              <a:rPr lang="en-US" sz="1600" dirty="0"/>
              <a:t>c) Peran</a:t>
            </a:r>
          </a:p>
          <a:p>
            <a:r>
              <a:rPr lang="en-US" sz="1600" dirty="0" err="1"/>
              <a:t>Kontribusi</a:t>
            </a:r>
            <a:r>
              <a:rPr lang="en-US" sz="1600" dirty="0"/>
              <a:t> </a:t>
            </a:r>
            <a:r>
              <a:rPr lang="en-US" sz="1600" dirty="0" err="1"/>
              <a:t>pegadaian</a:t>
            </a:r>
            <a:r>
              <a:rPr lang="en-US" sz="1600" dirty="0"/>
              <a:t> </a:t>
            </a:r>
            <a:r>
              <a:rPr lang="en-US" sz="1600" dirty="0" err="1"/>
              <a:t>terlihat</a:t>
            </a:r>
            <a:r>
              <a:rPr lang="en-US" sz="1600" dirty="0"/>
              <a:t> </a:t>
            </a:r>
            <a:r>
              <a:rPr lang="en-US" sz="1600" dirty="0" err="1"/>
              <a:t>dari</a:t>
            </a:r>
            <a:r>
              <a:rPr lang="en-US" sz="1600" dirty="0"/>
              <a:t> </a:t>
            </a:r>
            <a:r>
              <a:rPr lang="en-US" sz="1600" dirty="0" err="1"/>
              <a:t>layanan</a:t>
            </a:r>
            <a:r>
              <a:rPr lang="en-US" sz="1600" dirty="0"/>
              <a:t> </a:t>
            </a:r>
            <a:r>
              <a:rPr lang="en-US" sz="1600" dirty="0" err="1"/>
              <a:t>keuangan</a:t>
            </a:r>
            <a:r>
              <a:rPr lang="en-US" sz="1600" dirty="0"/>
              <a:t> </a:t>
            </a:r>
            <a:r>
              <a:rPr lang="en-US" sz="1600" dirty="0" err="1"/>
              <a:t>jasa</a:t>
            </a:r>
            <a:r>
              <a:rPr lang="en-US" sz="1600" dirty="0"/>
              <a:t> </a:t>
            </a:r>
            <a:r>
              <a:rPr lang="en-US" sz="1600" dirty="0" err="1"/>
              <a:t>pembiayaan</a:t>
            </a:r>
            <a:r>
              <a:rPr lang="en-US" sz="1600" dirty="0"/>
              <a:t>, di mana </a:t>
            </a:r>
            <a:r>
              <a:rPr lang="en-US" sz="1600" dirty="0" err="1"/>
              <a:t>pegadaian</a:t>
            </a:r>
            <a:r>
              <a:rPr lang="en-US" sz="1600" dirty="0"/>
              <a:t> </a:t>
            </a:r>
            <a:r>
              <a:rPr lang="en-US" sz="1600" dirty="0" err="1"/>
              <a:t>menyediakan</a:t>
            </a:r>
            <a:r>
              <a:rPr lang="en-US" sz="1600" dirty="0"/>
              <a:t> </a:t>
            </a:r>
            <a:r>
              <a:rPr lang="en-US" sz="1600" dirty="0" err="1"/>
              <a:t>pola</a:t>
            </a:r>
            <a:r>
              <a:rPr lang="en-US" sz="1600" dirty="0"/>
              <a:t> </a:t>
            </a:r>
            <a:r>
              <a:rPr lang="en-US" sz="1600" dirty="0" err="1"/>
              <a:t>pembiayaan</a:t>
            </a:r>
            <a:r>
              <a:rPr lang="en-US" sz="1600" dirty="0"/>
              <a:t> </a:t>
            </a:r>
            <a:r>
              <a:rPr lang="en-US" sz="1600" dirty="0" err="1"/>
              <a:t>melalui</a:t>
            </a:r>
            <a:r>
              <a:rPr lang="en-US" sz="1600" dirty="0"/>
              <a:t> </a:t>
            </a:r>
            <a:r>
              <a:rPr lang="en-US" sz="1600" dirty="0" err="1"/>
              <a:t>sistem</a:t>
            </a:r>
            <a:r>
              <a:rPr lang="en-US" sz="1600" dirty="0"/>
              <a:t> </a:t>
            </a:r>
            <a:r>
              <a:rPr lang="en-US" sz="1600" dirty="0" err="1"/>
              <a:t>gadai</a:t>
            </a:r>
            <a:r>
              <a:rPr lang="en-US" sz="1600" dirty="0"/>
              <a:t>. Pola </a:t>
            </a:r>
            <a:r>
              <a:rPr lang="en-US" sz="1600" dirty="0" err="1"/>
              <a:t>pembiayaan</a:t>
            </a:r>
            <a:r>
              <a:rPr lang="en-US" sz="1600" dirty="0"/>
              <a:t> </a:t>
            </a:r>
            <a:r>
              <a:rPr lang="en-US" sz="1600" dirty="0" err="1"/>
              <a:t>ini</a:t>
            </a:r>
            <a:r>
              <a:rPr lang="en-US" sz="1600" dirty="0"/>
              <a:t> </a:t>
            </a:r>
            <a:r>
              <a:rPr lang="en-US" sz="1600" dirty="0" err="1"/>
              <a:t>membantu</a:t>
            </a:r>
            <a:r>
              <a:rPr lang="en-US" sz="1600" dirty="0"/>
              <a:t> </a:t>
            </a:r>
            <a:r>
              <a:rPr lang="en-US" sz="1600" dirty="0" err="1"/>
              <a:t>masyarakat</a:t>
            </a:r>
            <a:r>
              <a:rPr lang="en-US" sz="1600" dirty="0"/>
              <a:t> </a:t>
            </a:r>
            <a:r>
              <a:rPr lang="en-US" sz="1600" dirty="0" err="1"/>
              <a:t>dalam</a:t>
            </a:r>
            <a:r>
              <a:rPr lang="en-US" sz="1600" dirty="0"/>
              <a:t> </a:t>
            </a:r>
            <a:r>
              <a:rPr lang="en-US" sz="1600" dirty="0" err="1"/>
              <a:t>memenuhi</a:t>
            </a:r>
            <a:r>
              <a:rPr lang="en-US" sz="1600" dirty="0"/>
              <a:t> </a:t>
            </a:r>
            <a:r>
              <a:rPr lang="en-US" sz="1600" dirty="0" err="1"/>
              <a:t>kebutuhan</a:t>
            </a:r>
            <a:r>
              <a:rPr lang="en-US" sz="1600" dirty="0"/>
              <a:t> dana </a:t>
            </a:r>
            <a:r>
              <a:rPr lang="en-US" sz="1600" dirty="0" err="1"/>
              <a:t>tunai</a:t>
            </a:r>
            <a:r>
              <a:rPr lang="en-US" sz="1600" dirty="0"/>
              <a:t> </a:t>
            </a:r>
            <a:r>
              <a:rPr lang="en-US" sz="1600" dirty="0" err="1"/>
              <a:t>secara</a:t>
            </a:r>
            <a:r>
              <a:rPr lang="en-US" sz="1600" dirty="0"/>
              <a:t> </a:t>
            </a:r>
            <a:r>
              <a:rPr lang="en-US" sz="1600" dirty="0" err="1"/>
              <a:t>cepat</a:t>
            </a:r>
            <a:r>
              <a:rPr lang="en-US" sz="1600" dirty="0"/>
              <a:t>, </a:t>
            </a:r>
            <a:r>
              <a:rPr lang="en-US" sz="1600" dirty="0" err="1"/>
              <a:t>mudah</a:t>
            </a:r>
            <a:r>
              <a:rPr lang="en-US" sz="1600" dirty="0"/>
              <a:t>, dan </a:t>
            </a:r>
            <a:r>
              <a:rPr lang="en-US" sz="1600" dirty="0" err="1"/>
              <a:t>dengan</a:t>
            </a:r>
            <a:r>
              <a:rPr lang="en-US" sz="1600" dirty="0"/>
              <a:t> </a:t>
            </a:r>
            <a:r>
              <a:rPr lang="en-US" sz="1600" dirty="0" err="1"/>
              <a:t>administrasi</a:t>
            </a:r>
            <a:r>
              <a:rPr lang="en-US" sz="1600" dirty="0"/>
              <a:t> </a:t>
            </a:r>
            <a:r>
              <a:rPr lang="en-US" sz="1600" dirty="0" err="1"/>
              <a:t>sederhana</a:t>
            </a:r>
            <a:r>
              <a:rPr lang="en-US" sz="1600" dirty="0"/>
              <a:t>. </a:t>
            </a:r>
            <a:r>
              <a:rPr lang="en-US" sz="1600" dirty="0" err="1"/>
              <a:t>Kehadiran</a:t>
            </a:r>
            <a:r>
              <a:rPr lang="en-US" sz="1600" dirty="0"/>
              <a:t> </a:t>
            </a:r>
            <a:r>
              <a:rPr lang="en-US" sz="1600" dirty="0" err="1"/>
              <a:t>pegadaian</a:t>
            </a:r>
            <a:r>
              <a:rPr lang="en-US" sz="1600" dirty="0"/>
              <a:t> di </a:t>
            </a:r>
            <a:r>
              <a:rPr lang="en-US" sz="1600" dirty="0" err="1"/>
              <a:t>tengah</a:t>
            </a:r>
            <a:r>
              <a:rPr lang="en-US" sz="1600" dirty="0"/>
              <a:t> </a:t>
            </a:r>
            <a:r>
              <a:rPr lang="en-US" sz="1600" dirty="0" err="1"/>
              <a:t>masyarakat</a:t>
            </a:r>
            <a:r>
              <a:rPr lang="en-US" sz="1600" dirty="0"/>
              <a:t> juga </a:t>
            </a:r>
            <a:r>
              <a:rPr lang="en-US" sz="1600" dirty="0" err="1"/>
              <a:t>dapat</a:t>
            </a:r>
            <a:r>
              <a:rPr lang="en-US" sz="1600" dirty="0"/>
              <a:t> </a:t>
            </a:r>
            <a:r>
              <a:rPr lang="en-US" sz="1600" dirty="0" err="1"/>
              <a:t>digunakan</a:t>
            </a:r>
            <a:r>
              <a:rPr lang="en-US" sz="1600" dirty="0"/>
              <a:t> </a:t>
            </a:r>
            <a:r>
              <a:rPr lang="en-US" sz="1600" dirty="0" err="1"/>
              <a:t>untuk</a:t>
            </a:r>
            <a:r>
              <a:rPr lang="en-US" sz="1600" dirty="0"/>
              <a:t> </a:t>
            </a:r>
            <a:r>
              <a:rPr lang="en-US" sz="1600" dirty="0" err="1"/>
              <a:t>memajukan</a:t>
            </a:r>
            <a:r>
              <a:rPr lang="en-US" sz="1600" dirty="0"/>
              <a:t> </a:t>
            </a:r>
            <a:r>
              <a:rPr lang="en-US" sz="1600" dirty="0" err="1"/>
              <a:t>perekonomian</a:t>
            </a:r>
            <a:r>
              <a:rPr lang="en-US" sz="1600" dirty="0"/>
              <a:t> </a:t>
            </a:r>
            <a:r>
              <a:rPr lang="en-US" sz="1600" dirty="0" err="1"/>
              <a:t>masyarakat</a:t>
            </a:r>
            <a:r>
              <a:rPr lang="en-US" sz="1600" dirty="0"/>
              <a:t>, </a:t>
            </a:r>
            <a:r>
              <a:rPr lang="en-US" sz="1600" dirty="0" err="1"/>
              <a:t>khususnya</a:t>
            </a:r>
            <a:r>
              <a:rPr lang="en-US" sz="1600" dirty="0"/>
              <a:t> </a:t>
            </a:r>
            <a:r>
              <a:rPr lang="en-US" sz="1600" dirty="0" err="1"/>
              <a:t>pengembangan</a:t>
            </a:r>
            <a:r>
              <a:rPr lang="en-US" sz="1600" dirty="0"/>
              <a:t> </a:t>
            </a:r>
            <a:r>
              <a:rPr lang="en-US" sz="1600" dirty="0" err="1"/>
              <a:t>ekonomi</a:t>
            </a:r>
            <a:r>
              <a:rPr lang="en-US" sz="1600" dirty="0"/>
              <a:t> </a:t>
            </a:r>
            <a:r>
              <a:rPr lang="en-US" sz="1600" dirty="0" err="1"/>
              <a:t>kerakyatan</a:t>
            </a:r>
            <a:r>
              <a:rPr lang="en-US" sz="1600" dirty="0"/>
              <a:t>.</a:t>
            </a:r>
          </a:p>
        </p:txBody>
      </p:sp>
      <p:sp>
        <p:nvSpPr>
          <p:cNvPr id="25" name="TextBox 24">
            <a:extLst>
              <a:ext uri="{FF2B5EF4-FFF2-40B4-BE49-F238E27FC236}">
                <a16:creationId xmlns:a16="http://schemas.microsoft.com/office/drawing/2014/main" id="{9371EA82-811A-43A6-B02A-3FF71DD01D74}"/>
              </a:ext>
            </a:extLst>
          </p:cNvPr>
          <p:cNvSpPr txBox="1"/>
          <p:nvPr/>
        </p:nvSpPr>
        <p:spPr>
          <a:xfrm>
            <a:off x="250563" y="2872909"/>
            <a:ext cx="8810963" cy="1323439"/>
          </a:xfrm>
          <a:prstGeom prst="rect">
            <a:avLst/>
          </a:prstGeom>
          <a:solidFill>
            <a:schemeClr val="accent6">
              <a:lumMod val="40000"/>
              <a:lumOff val="60000"/>
            </a:schemeClr>
          </a:solidFill>
        </p:spPr>
        <p:txBody>
          <a:bodyPr wrap="square">
            <a:spAutoFit/>
          </a:bodyPr>
          <a:lstStyle/>
          <a:p>
            <a:r>
              <a:rPr lang="en-US" sz="1600" dirty="0"/>
              <a:t>d) </a:t>
            </a:r>
            <a:r>
              <a:rPr lang="en-US" sz="1600" dirty="0" err="1"/>
              <a:t>Jenis</a:t>
            </a:r>
            <a:endParaRPr lang="en-US" sz="1600" dirty="0"/>
          </a:p>
          <a:p>
            <a:r>
              <a:rPr lang="en-US" sz="1600" dirty="0" err="1"/>
              <a:t>Pegadaian</a:t>
            </a:r>
            <a:r>
              <a:rPr lang="en-US" sz="1600" dirty="0"/>
              <a:t> </a:t>
            </a:r>
            <a:r>
              <a:rPr lang="en-US" sz="1600" dirty="0" err="1"/>
              <a:t>dibedakan</a:t>
            </a:r>
            <a:r>
              <a:rPr lang="en-US" sz="1600" dirty="0"/>
              <a:t> </a:t>
            </a:r>
            <a:r>
              <a:rPr lang="en-US" sz="1600" dirty="0" err="1"/>
              <a:t>atas</a:t>
            </a:r>
            <a:r>
              <a:rPr lang="en-US" sz="1600" dirty="0"/>
              <a:t> </a:t>
            </a:r>
            <a:r>
              <a:rPr lang="en-US" sz="1600" dirty="0" err="1"/>
              <a:t>pegadaian</a:t>
            </a:r>
            <a:r>
              <a:rPr lang="en-US" sz="1600" dirty="0"/>
              <a:t> </a:t>
            </a:r>
            <a:r>
              <a:rPr lang="en-US" sz="1600" dirty="0" err="1"/>
              <a:t>konvensional</a:t>
            </a:r>
            <a:r>
              <a:rPr lang="en-US" sz="1600" dirty="0"/>
              <a:t> dan </a:t>
            </a:r>
            <a:r>
              <a:rPr lang="en-US" sz="1600" dirty="0" err="1"/>
              <a:t>pegadaian</a:t>
            </a:r>
            <a:r>
              <a:rPr lang="en-US" sz="1600" dirty="0"/>
              <a:t> Syariah. </a:t>
            </a:r>
            <a:r>
              <a:rPr lang="en-US" sz="1600" b="1" dirty="0" err="1"/>
              <a:t>Pegadaian</a:t>
            </a:r>
            <a:r>
              <a:rPr lang="en-US" sz="1600" b="1" dirty="0"/>
              <a:t> </a:t>
            </a:r>
            <a:r>
              <a:rPr lang="en-US" sz="1600" b="1" dirty="0" err="1"/>
              <a:t>konvensional</a:t>
            </a:r>
            <a:r>
              <a:rPr lang="en-US" sz="1600" b="1" dirty="0"/>
              <a:t> </a:t>
            </a:r>
            <a:r>
              <a:rPr lang="en-US" sz="1600" dirty="0" err="1"/>
              <a:t>adalah</a:t>
            </a:r>
            <a:r>
              <a:rPr lang="en-US" sz="1600" dirty="0"/>
              <a:t> </a:t>
            </a:r>
            <a:r>
              <a:rPr lang="en-US" sz="1600" dirty="0" err="1"/>
              <a:t>suatu</a:t>
            </a:r>
            <a:r>
              <a:rPr lang="en-US" sz="1600" dirty="0"/>
              <a:t> </a:t>
            </a:r>
            <a:r>
              <a:rPr lang="en-US" sz="1600" dirty="0" err="1"/>
              <a:t>lembaga</a:t>
            </a:r>
            <a:r>
              <a:rPr lang="en-US" sz="1600" dirty="0"/>
              <a:t> </a:t>
            </a:r>
            <a:r>
              <a:rPr lang="en-US" sz="1600" dirty="0" err="1"/>
              <a:t>pemerintah</a:t>
            </a:r>
            <a:r>
              <a:rPr lang="en-US" sz="1600" dirty="0"/>
              <a:t> yang </a:t>
            </a:r>
            <a:r>
              <a:rPr lang="en-US" sz="1600" dirty="0" err="1"/>
              <a:t>memberikan</a:t>
            </a:r>
            <a:r>
              <a:rPr lang="en-US" sz="1600" dirty="0"/>
              <a:t> uang </a:t>
            </a:r>
            <a:r>
              <a:rPr lang="en-US" sz="1600" dirty="0" err="1"/>
              <a:t>pinjaman</a:t>
            </a:r>
            <a:r>
              <a:rPr lang="en-US" sz="1600" dirty="0"/>
              <a:t> </a:t>
            </a:r>
            <a:r>
              <a:rPr lang="en-US" sz="1600" dirty="0" err="1"/>
              <a:t>kepada</a:t>
            </a:r>
            <a:r>
              <a:rPr lang="en-US" sz="1600" dirty="0"/>
              <a:t> </a:t>
            </a:r>
            <a:r>
              <a:rPr lang="en-US" sz="1600" dirty="0" err="1"/>
              <a:t>nasabah</a:t>
            </a:r>
            <a:r>
              <a:rPr lang="en-US" sz="1600" dirty="0"/>
              <a:t> </a:t>
            </a:r>
            <a:r>
              <a:rPr lang="en-US" sz="1600" dirty="0" err="1"/>
              <a:t>atas</a:t>
            </a:r>
            <a:r>
              <a:rPr lang="en-US" sz="1600" dirty="0"/>
              <a:t> </a:t>
            </a:r>
            <a:r>
              <a:rPr lang="en-US" sz="1600" dirty="0" err="1"/>
              <a:t>dasar</a:t>
            </a:r>
            <a:r>
              <a:rPr lang="en-US" sz="1600" dirty="0"/>
              <a:t> </a:t>
            </a:r>
            <a:r>
              <a:rPr lang="en-US" sz="1600" dirty="0" err="1"/>
              <a:t>hukum</a:t>
            </a:r>
            <a:r>
              <a:rPr lang="en-US" sz="1600" dirty="0"/>
              <a:t> </a:t>
            </a:r>
            <a:r>
              <a:rPr lang="en-US" sz="1600" dirty="0" err="1"/>
              <a:t>gadai</a:t>
            </a:r>
            <a:r>
              <a:rPr lang="en-US" sz="1600" dirty="0"/>
              <a:t>. </a:t>
            </a:r>
            <a:r>
              <a:rPr lang="en-US" sz="1600" b="1" dirty="0" err="1"/>
              <a:t>Pegadaian</a:t>
            </a:r>
            <a:r>
              <a:rPr lang="en-US" sz="1600" b="1" dirty="0"/>
              <a:t> Syariah </a:t>
            </a:r>
            <a:r>
              <a:rPr lang="en-US" sz="1600" dirty="0" err="1"/>
              <a:t>adalah</a:t>
            </a:r>
            <a:r>
              <a:rPr lang="en-US" sz="1600" dirty="0"/>
              <a:t> </a:t>
            </a:r>
            <a:r>
              <a:rPr lang="en-US" sz="1600" dirty="0" err="1"/>
              <a:t>suatu</a:t>
            </a:r>
            <a:r>
              <a:rPr lang="en-US" sz="1600" dirty="0"/>
              <a:t> </a:t>
            </a:r>
            <a:r>
              <a:rPr lang="en-US" sz="1600" dirty="0" err="1"/>
              <a:t>lembaga</a:t>
            </a:r>
            <a:r>
              <a:rPr lang="en-US" sz="1600" dirty="0"/>
              <a:t> </a:t>
            </a:r>
            <a:r>
              <a:rPr lang="en-US" sz="1600" dirty="0" err="1"/>
              <a:t>keuangan</a:t>
            </a:r>
            <a:r>
              <a:rPr lang="en-US" sz="1600" dirty="0"/>
              <a:t> </a:t>
            </a:r>
            <a:r>
              <a:rPr lang="en-US" sz="1600" dirty="0" err="1"/>
              <a:t>atau</a:t>
            </a:r>
            <a:r>
              <a:rPr lang="en-US" sz="1600" dirty="0"/>
              <a:t> divisi </a:t>
            </a:r>
            <a:r>
              <a:rPr lang="en-US" sz="1600" dirty="0" err="1"/>
              <a:t>dari</a:t>
            </a:r>
            <a:r>
              <a:rPr lang="en-US" sz="1600" dirty="0"/>
              <a:t> </a:t>
            </a:r>
            <a:r>
              <a:rPr lang="en-US" sz="1600" dirty="0" err="1"/>
              <a:t>pegadaian</a:t>
            </a:r>
            <a:r>
              <a:rPr lang="en-US" sz="1600" dirty="0"/>
              <a:t> yang </a:t>
            </a:r>
            <a:r>
              <a:rPr lang="en-US" sz="1600" dirty="0" err="1"/>
              <a:t>memberikan</a:t>
            </a:r>
            <a:r>
              <a:rPr lang="en-US" sz="1600" dirty="0"/>
              <a:t> uang </a:t>
            </a:r>
            <a:r>
              <a:rPr lang="en-US" sz="1600" dirty="0" err="1"/>
              <a:t>pinjaman</a:t>
            </a:r>
            <a:r>
              <a:rPr lang="en-US" sz="1600" dirty="0"/>
              <a:t> </a:t>
            </a:r>
            <a:r>
              <a:rPr lang="en-US" sz="1600" dirty="0" err="1"/>
              <a:t>kepada</a:t>
            </a:r>
            <a:r>
              <a:rPr lang="en-US" sz="1600" dirty="0"/>
              <a:t> </a:t>
            </a:r>
            <a:r>
              <a:rPr lang="en-US" sz="1600" dirty="0" err="1"/>
              <a:t>nasabah</a:t>
            </a:r>
            <a:r>
              <a:rPr lang="en-US" sz="1600" dirty="0"/>
              <a:t> yang </a:t>
            </a:r>
            <a:r>
              <a:rPr lang="en-US" sz="1600" dirty="0" err="1"/>
              <a:t>sesuai</a:t>
            </a:r>
            <a:r>
              <a:rPr lang="en-US" sz="1600" dirty="0"/>
              <a:t> </a:t>
            </a:r>
            <a:r>
              <a:rPr lang="en-US" sz="1600" dirty="0" err="1"/>
              <a:t>dengan</a:t>
            </a:r>
            <a:r>
              <a:rPr lang="en-US" sz="1600" dirty="0"/>
              <a:t> </a:t>
            </a:r>
            <a:r>
              <a:rPr lang="en-US" sz="1600" dirty="0" err="1"/>
              <a:t>prinsip-prinsip</a:t>
            </a:r>
            <a:r>
              <a:rPr lang="en-US" sz="1600" dirty="0"/>
              <a:t> syariah Islam.</a:t>
            </a:r>
          </a:p>
        </p:txBody>
      </p:sp>
    </p:spTree>
    <p:extLst>
      <p:ext uri="{BB962C8B-B14F-4D97-AF65-F5344CB8AC3E}">
        <p14:creationId xmlns:p14="http://schemas.microsoft.com/office/powerpoint/2010/main" val="43270183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34"/>
          <p:cNvSpPr txBox="1"/>
          <p:nvPr/>
        </p:nvSpPr>
        <p:spPr>
          <a:xfrm>
            <a:off x="0" y="133350"/>
            <a:ext cx="9143999" cy="401816"/>
          </a:xfrm>
          <a:prstGeom prst="rect">
            <a:avLst/>
          </a:prstGeom>
          <a:solidFill>
            <a:srgbClr val="2C987E"/>
          </a:solidFill>
          <a:ln>
            <a:noFill/>
          </a:ln>
        </p:spPr>
        <p:style>
          <a:lnRef idx="2">
            <a:schemeClr val="accent5">
              <a:shade val="50000"/>
            </a:schemeClr>
          </a:lnRef>
          <a:fillRef idx="1">
            <a:schemeClr val="accent5"/>
          </a:fillRef>
          <a:effectRef idx="0">
            <a:schemeClr val="accent5"/>
          </a:effectRef>
          <a:fontRef idx="minor">
            <a:schemeClr val="lt1"/>
          </a:fontRef>
        </p:style>
        <p:txBody>
          <a:bodyPr wrap="square" lIns="93128" tIns="46565" rIns="93128" bIns="46565" rtlCol="0">
            <a:spAutoFit/>
          </a:bodyPr>
          <a:lstStyle/>
          <a:p>
            <a:pPr marL="0" lvl="1">
              <a:tabLst>
                <a:tab pos="692185" algn="l"/>
              </a:tabLst>
            </a:pPr>
            <a:r>
              <a:rPr lang="en-US" sz="2000" b="1" dirty="0">
                <a:solidFill>
                  <a:schemeClr val="bg1"/>
                </a:solidFill>
                <a:latin typeface="Candara" pitchFamily="34" charset="0"/>
              </a:rPr>
              <a:t>B. Lembaga </a:t>
            </a:r>
            <a:r>
              <a:rPr lang="en-US" sz="2000" b="1" dirty="0" err="1">
                <a:solidFill>
                  <a:schemeClr val="bg1"/>
                </a:solidFill>
                <a:latin typeface="Candara" pitchFamily="34" charset="0"/>
              </a:rPr>
              <a:t>Keuangan</a:t>
            </a:r>
            <a:r>
              <a:rPr lang="en-US" sz="2000" b="1" dirty="0">
                <a:solidFill>
                  <a:schemeClr val="bg1"/>
                </a:solidFill>
                <a:latin typeface="Candara" pitchFamily="34" charset="0"/>
              </a:rPr>
              <a:t> </a:t>
            </a:r>
          </a:p>
        </p:txBody>
      </p:sp>
      <p:grpSp>
        <p:nvGrpSpPr>
          <p:cNvPr id="9" name="Group 8"/>
          <p:cNvGrpSpPr/>
          <p:nvPr/>
        </p:nvGrpSpPr>
        <p:grpSpPr>
          <a:xfrm>
            <a:off x="-1" y="4302125"/>
            <a:ext cx="9144000" cy="841375"/>
            <a:chOff x="0" y="4302125"/>
            <a:chExt cx="9144000" cy="841375"/>
          </a:xfrm>
        </p:grpSpPr>
        <p:grpSp>
          <p:nvGrpSpPr>
            <p:cNvPr id="10" name="Group 9"/>
            <p:cNvGrpSpPr/>
            <p:nvPr/>
          </p:nvGrpSpPr>
          <p:grpSpPr>
            <a:xfrm>
              <a:off x="0" y="4302125"/>
              <a:ext cx="9144000" cy="841375"/>
              <a:chOff x="0" y="4302125"/>
              <a:chExt cx="9144000" cy="841375"/>
            </a:xfrm>
          </p:grpSpPr>
          <p:grpSp>
            <p:nvGrpSpPr>
              <p:cNvPr id="13" name="Group 12"/>
              <p:cNvGrpSpPr/>
              <p:nvPr/>
            </p:nvGrpSpPr>
            <p:grpSpPr>
              <a:xfrm>
                <a:off x="0" y="4302125"/>
                <a:ext cx="9144000" cy="841375"/>
                <a:chOff x="0" y="4302125"/>
                <a:chExt cx="9144000" cy="841375"/>
              </a:xfrm>
            </p:grpSpPr>
            <p:pic>
              <p:nvPicPr>
                <p:cNvPr id="15" name="Picture 2" descr="E:\ELISA\ERLANGGA LISA\2017\TEMPLATE PPT\SMP PPKN kelas X kelompok wajib\SMP PPKN kelas X kelompok wajib.png"/>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22" name="TextBox 16"/>
                <p:cNvSpPr txBox="1"/>
                <p:nvPr/>
              </p:nvSpPr>
              <p:spPr>
                <a:xfrm>
                  <a:off x="2057400" y="4732407"/>
                  <a:ext cx="5334000" cy="353943"/>
                </a:xfrm>
                <a:prstGeom prst="rect">
                  <a:avLst/>
                </a:prstGeom>
                <a:solidFill>
                  <a:srgbClr val="FFC000"/>
                </a:solidFill>
              </p:spPr>
              <p:txBody>
                <a:bodyPr wrap="square" rtlCol="0">
                  <a:spAutoFit/>
                </a:bodyPr>
                <a:lstStyle/>
                <a:p>
                  <a:r>
                    <a:rPr lang="en-US" sz="1700" b="1" dirty="0">
                      <a:solidFill>
                        <a:srgbClr val="002060"/>
                      </a:solidFill>
                      <a:latin typeface="Arial" pitchFamily="34" charset="0"/>
                      <a:cs typeface="Arial" pitchFamily="34" charset="0"/>
                    </a:rPr>
                    <a:t>IPS EKONOMI </a:t>
                  </a:r>
                </a:p>
              </p:txBody>
            </p:sp>
          </p:grpSp>
          <p:pic>
            <p:nvPicPr>
              <p:cNvPr id="14" name="Picture 13" descr="A picture containing text&#10;&#10;Description automatically generated">
                <a:extLst>
                  <a:ext uri="{FF2B5EF4-FFF2-40B4-BE49-F238E27FC236}">
                    <a16:creationId xmlns:a16="http://schemas.microsoft.com/office/drawing/2014/main" id="{D65625EF-D92B-4D38-A026-7B2925F9C466}"/>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12" name="Rectangle 11"/>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20" name="TextBox 19">
            <a:extLst>
              <a:ext uri="{FF2B5EF4-FFF2-40B4-BE49-F238E27FC236}">
                <a16:creationId xmlns:a16="http://schemas.microsoft.com/office/drawing/2014/main" id="{5B253B1B-5BD2-4FB6-BFDE-C51D0E6894E1}"/>
              </a:ext>
            </a:extLst>
          </p:cNvPr>
          <p:cNvSpPr txBox="1"/>
          <p:nvPr/>
        </p:nvSpPr>
        <p:spPr>
          <a:xfrm>
            <a:off x="76200" y="571715"/>
            <a:ext cx="3810000" cy="369332"/>
          </a:xfrm>
          <a:prstGeom prst="rect">
            <a:avLst/>
          </a:prstGeom>
          <a:noFill/>
          <a:ln>
            <a:noFill/>
          </a:ln>
        </p:spPr>
        <p:style>
          <a:lnRef idx="1">
            <a:schemeClr val="accent6"/>
          </a:lnRef>
          <a:fillRef idx="2">
            <a:schemeClr val="accent6"/>
          </a:fillRef>
          <a:effectRef idx="1">
            <a:schemeClr val="accent6"/>
          </a:effectRef>
          <a:fontRef idx="minor">
            <a:schemeClr val="dk1"/>
          </a:fontRef>
        </p:style>
        <p:txBody>
          <a:bodyPr wrap="square">
            <a:spAutoFit/>
          </a:bodyPr>
          <a:lstStyle/>
          <a:p>
            <a:r>
              <a:rPr lang="en-US" dirty="0">
                <a:solidFill>
                  <a:schemeClr val="tx1"/>
                </a:solidFill>
              </a:rPr>
              <a:t>2. </a:t>
            </a:r>
            <a:r>
              <a:rPr lang="en-US" dirty="0" err="1">
                <a:solidFill>
                  <a:schemeClr val="tx1"/>
                </a:solidFill>
              </a:rPr>
              <a:t>Industri</a:t>
            </a:r>
            <a:r>
              <a:rPr lang="en-US" dirty="0">
                <a:solidFill>
                  <a:schemeClr val="tx1"/>
                </a:solidFill>
              </a:rPr>
              <a:t> </a:t>
            </a:r>
            <a:r>
              <a:rPr lang="en-US" dirty="0" err="1">
                <a:solidFill>
                  <a:schemeClr val="tx1"/>
                </a:solidFill>
              </a:rPr>
              <a:t>Keuangan</a:t>
            </a:r>
            <a:r>
              <a:rPr lang="en-US" dirty="0">
                <a:solidFill>
                  <a:schemeClr val="tx1"/>
                </a:solidFill>
              </a:rPr>
              <a:t> Non-Bank (IKNB)</a:t>
            </a:r>
          </a:p>
        </p:txBody>
      </p:sp>
      <p:sp>
        <p:nvSpPr>
          <p:cNvPr id="17" name="TextBox 16">
            <a:extLst>
              <a:ext uri="{FF2B5EF4-FFF2-40B4-BE49-F238E27FC236}">
                <a16:creationId xmlns:a16="http://schemas.microsoft.com/office/drawing/2014/main" id="{8274FF24-8B37-4A97-B614-A546315ADCB2}"/>
              </a:ext>
            </a:extLst>
          </p:cNvPr>
          <p:cNvSpPr txBox="1"/>
          <p:nvPr/>
        </p:nvSpPr>
        <p:spPr>
          <a:xfrm>
            <a:off x="304800" y="1103497"/>
            <a:ext cx="4267200" cy="2031325"/>
          </a:xfrm>
          <a:prstGeom prst="rect">
            <a:avLst/>
          </a:prstGeom>
          <a:noFill/>
        </p:spPr>
        <p:txBody>
          <a:bodyPr wrap="square">
            <a:spAutoFit/>
          </a:bodyPr>
          <a:lstStyle/>
          <a:p>
            <a:pPr algn="just"/>
            <a:r>
              <a:rPr lang="en-US" sz="1400" dirty="0"/>
              <a:t>2) Lembaga </a:t>
            </a:r>
            <a:r>
              <a:rPr lang="en-US" sz="1400" dirty="0" err="1"/>
              <a:t>Pembiayaan</a:t>
            </a:r>
            <a:r>
              <a:rPr lang="en-US" sz="1400" dirty="0"/>
              <a:t> </a:t>
            </a:r>
            <a:r>
              <a:rPr lang="en-US" sz="1400" dirty="0" err="1"/>
              <a:t>Ekspor</a:t>
            </a:r>
            <a:r>
              <a:rPr lang="en-US" sz="1400" dirty="0"/>
              <a:t> Indonesia (LPEI)</a:t>
            </a:r>
          </a:p>
          <a:p>
            <a:pPr algn="just"/>
            <a:endParaRPr lang="en-US" sz="1400" dirty="0"/>
          </a:p>
          <a:p>
            <a:pPr algn="just"/>
            <a:r>
              <a:rPr lang="en-US" sz="1400" dirty="0"/>
              <a:t>Lembaga </a:t>
            </a:r>
            <a:r>
              <a:rPr lang="en-US" sz="1400" dirty="0" err="1"/>
              <a:t>Pembiayaan</a:t>
            </a:r>
            <a:r>
              <a:rPr lang="en-US" sz="1400" dirty="0"/>
              <a:t> </a:t>
            </a:r>
            <a:r>
              <a:rPr lang="en-US" sz="1400" dirty="0" err="1"/>
              <a:t>Ekspor</a:t>
            </a:r>
            <a:r>
              <a:rPr lang="en-US" sz="1400" dirty="0"/>
              <a:t> Indonesia (LPEI) </a:t>
            </a:r>
            <a:r>
              <a:rPr lang="en-US" sz="1400" dirty="0" err="1"/>
              <a:t>atau</a:t>
            </a:r>
            <a:r>
              <a:rPr lang="en-US" sz="1400" dirty="0"/>
              <a:t> </a:t>
            </a:r>
            <a:r>
              <a:rPr lang="en-US" sz="1400" i="1" dirty="0"/>
              <a:t>Indonesian </a:t>
            </a:r>
            <a:r>
              <a:rPr lang="en-US" sz="1400" i="1" dirty="0" err="1"/>
              <a:t>Eximbank</a:t>
            </a:r>
            <a:r>
              <a:rPr lang="en-US" sz="1400" i="1" dirty="0"/>
              <a:t> </a:t>
            </a:r>
            <a:r>
              <a:rPr lang="en-US" sz="1400" dirty="0" err="1"/>
              <a:t>dibentuk</a:t>
            </a:r>
            <a:r>
              <a:rPr lang="en-US" sz="1400" dirty="0"/>
              <a:t> </a:t>
            </a:r>
            <a:r>
              <a:rPr lang="en-US" sz="1400" dirty="0" err="1"/>
              <a:t>melalui</a:t>
            </a:r>
            <a:r>
              <a:rPr lang="en-US" sz="1400" dirty="0"/>
              <a:t> UU RI No. 2 </a:t>
            </a:r>
            <a:r>
              <a:rPr lang="en-US" sz="1400" dirty="0" err="1"/>
              <a:t>Tahun</a:t>
            </a:r>
            <a:r>
              <a:rPr lang="en-US" sz="1400" dirty="0"/>
              <a:t> 2009 </a:t>
            </a:r>
            <a:r>
              <a:rPr lang="en-US" sz="1400" dirty="0" err="1"/>
              <a:t>tentang</a:t>
            </a:r>
            <a:r>
              <a:rPr lang="en-US" sz="1400" dirty="0"/>
              <a:t> Lembaga </a:t>
            </a:r>
            <a:r>
              <a:rPr lang="en-US" sz="1400" dirty="0" err="1"/>
              <a:t>Pembiayaan</a:t>
            </a:r>
            <a:r>
              <a:rPr lang="en-US" sz="1400" dirty="0"/>
              <a:t> </a:t>
            </a:r>
            <a:r>
              <a:rPr lang="en-US" sz="1400" dirty="0" err="1"/>
              <a:t>Ekspor</a:t>
            </a:r>
            <a:r>
              <a:rPr lang="en-US" sz="1400" dirty="0"/>
              <a:t> Indonesia </a:t>
            </a:r>
            <a:r>
              <a:rPr lang="en-US" sz="1400" dirty="0" err="1"/>
              <a:t>sebagaimana</a:t>
            </a:r>
            <a:r>
              <a:rPr lang="en-US" sz="1400" dirty="0"/>
              <a:t> </a:t>
            </a:r>
            <a:r>
              <a:rPr lang="en-US" sz="1400" dirty="0" err="1"/>
              <a:t>diubah</a:t>
            </a:r>
            <a:r>
              <a:rPr lang="en-US" sz="1400" dirty="0"/>
              <a:t> </a:t>
            </a:r>
            <a:r>
              <a:rPr lang="en-US" sz="1400" dirty="0" err="1"/>
              <a:t>dalam</a:t>
            </a:r>
            <a:r>
              <a:rPr lang="en-US" sz="1400" dirty="0"/>
              <a:t> UU RI No. 4 </a:t>
            </a:r>
            <a:r>
              <a:rPr lang="en-US" sz="1400" dirty="0" err="1"/>
              <a:t>Tahun</a:t>
            </a:r>
            <a:r>
              <a:rPr lang="en-US" sz="1400" dirty="0"/>
              <a:t> 2023. </a:t>
            </a:r>
            <a:r>
              <a:rPr lang="en-US" sz="1400" dirty="0" err="1"/>
              <a:t>Pembiayaan</a:t>
            </a:r>
            <a:r>
              <a:rPr lang="en-US" sz="1400" dirty="0"/>
              <a:t> </a:t>
            </a:r>
            <a:r>
              <a:rPr lang="en-US" sz="1400" dirty="0" err="1"/>
              <a:t>Ekspor</a:t>
            </a:r>
            <a:r>
              <a:rPr lang="en-US" sz="1400" dirty="0"/>
              <a:t> Nasional </a:t>
            </a:r>
            <a:r>
              <a:rPr lang="en-US" sz="1400" dirty="0" err="1"/>
              <a:t>bertujuan</a:t>
            </a:r>
            <a:r>
              <a:rPr lang="en-US" sz="1400" dirty="0"/>
              <a:t> </a:t>
            </a:r>
            <a:r>
              <a:rPr lang="en-US" sz="1400" dirty="0" err="1"/>
              <a:t>untuk</a:t>
            </a:r>
            <a:r>
              <a:rPr lang="en-US" sz="1400" dirty="0"/>
              <a:t> </a:t>
            </a:r>
            <a:r>
              <a:rPr lang="en-US" sz="1400" dirty="0" err="1"/>
              <a:t>menunjang</a:t>
            </a:r>
            <a:r>
              <a:rPr lang="en-US" sz="1400" dirty="0"/>
              <a:t> </a:t>
            </a:r>
            <a:r>
              <a:rPr lang="en-US" sz="1400" dirty="0" err="1"/>
              <a:t>kebijakan</a:t>
            </a:r>
            <a:r>
              <a:rPr lang="en-US" sz="1400" dirty="0"/>
              <a:t> </a:t>
            </a:r>
            <a:r>
              <a:rPr lang="en-US" sz="1400" dirty="0" err="1"/>
              <a:t>pemerintah</a:t>
            </a:r>
            <a:r>
              <a:rPr lang="en-US" sz="1400" dirty="0"/>
              <a:t> </a:t>
            </a:r>
            <a:r>
              <a:rPr lang="en-US" sz="1400" dirty="0" err="1"/>
              <a:t>dalam</a:t>
            </a:r>
            <a:r>
              <a:rPr lang="en-US" sz="1400" dirty="0"/>
              <a:t> </a:t>
            </a:r>
            <a:r>
              <a:rPr lang="en-US" sz="1400" dirty="0" err="1"/>
              <a:t>rangka</a:t>
            </a:r>
            <a:r>
              <a:rPr lang="en-US" sz="1400" dirty="0"/>
              <a:t> </a:t>
            </a:r>
            <a:r>
              <a:rPr lang="en-US" sz="1400" dirty="0" err="1"/>
              <a:t>mendorong</a:t>
            </a:r>
            <a:r>
              <a:rPr lang="en-US" sz="1400" dirty="0"/>
              <a:t> program </a:t>
            </a:r>
            <a:r>
              <a:rPr lang="en-US" sz="1400" dirty="0" err="1"/>
              <a:t>ekspor</a:t>
            </a:r>
            <a:r>
              <a:rPr lang="en-US" sz="1400" dirty="0"/>
              <a:t> </a:t>
            </a:r>
            <a:r>
              <a:rPr lang="en-US" sz="1400" dirty="0" err="1"/>
              <a:t>nasional</a:t>
            </a:r>
            <a:r>
              <a:rPr lang="en-US" sz="1400" dirty="0"/>
              <a:t>.</a:t>
            </a:r>
          </a:p>
        </p:txBody>
      </p:sp>
      <p:pic>
        <p:nvPicPr>
          <p:cNvPr id="3" name="Picture 2">
            <a:extLst>
              <a:ext uri="{FF2B5EF4-FFF2-40B4-BE49-F238E27FC236}">
                <a16:creationId xmlns:a16="http://schemas.microsoft.com/office/drawing/2014/main" id="{9692A176-CDAA-40F2-BFBA-AD79BC9586EA}"/>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799008" y="737970"/>
            <a:ext cx="4116391" cy="274401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54363890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34"/>
          <p:cNvSpPr txBox="1"/>
          <p:nvPr/>
        </p:nvSpPr>
        <p:spPr>
          <a:xfrm>
            <a:off x="0" y="133350"/>
            <a:ext cx="9143999" cy="401816"/>
          </a:xfrm>
          <a:prstGeom prst="rect">
            <a:avLst/>
          </a:prstGeom>
          <a:solidFill>
            <a:srgbClr val="2C987E"/>
          </a:solidFill>
          <a:ln>
            <a:noFill/>
          </a:ln>
        </p:spPr>
        <p:style>
          <a:lnRef idx="2">
            <a:schemeClr val="accent5">
              <a:shade val="50000"/>
            </a:schemeClr>
          </a:lnRef>
          <a:fillRef idx="1">
            <a:schemeClr val="accent5"/>
          </a:fillRef>
          <a:effectRef idx="0">
            <a:schemeClr val="accent5"/>
          </a:effectRef>
          <a:fontRef idx="minor">
            <a:schemeClr val="lt1"/>
          </a:fontRef>
        </p:style>
        <p:txBody>
          <a:bodyPr wrap="square" lIns="93128" tIns="46565" rIns="93128" bIns="46565" rtlCol="0">
            <a:spAutoFit/>
          </a:bodyPr>
          <a:lstStyle/>
          <a:p>
            <a:pPr marL="0" lvl="1">
              <a:tabLst>
                <a:tab pos="692185" algn="l"/>
              </a:tabLst>
            </a:pPr>
            <a:r>
              <a:rPr lang="en-US" sz="2000" b="1" dirty="0">
                <a:solidFill>
                  <a:schemeClr val="bg1"/>
                </a:solidFill>
                <a:latin typeface="Candara" pitchFamily="34" charset="0"/>
              </a:rPr>
              <a:t>B. Lembaga </a:t>
            </a:r>
            <a:r>
              <a:rPr lang="en-US" sz="2000" b="1" dirty="0" err="1">
                <a:solidFill>
                  <a:schemeClr val="bg1"/>
                </a:solidFill>
                <a:latin typeface="Candara" pitchFamily="34" charset="0"/>
              </a:rPr>
              <a:t>Keuangan</a:t>
            </a:r>
            <a:r>
              <a:rPr lang="en-US" sz="2000" b="1" dirty="0">
                <a:solidFill>
                  <a:schemeClr val="bg1"/>
                </a:solidFill>
                <a:latin typeface="Candara" pitchFamily="34" charset="0"/>
              </a:rPr>
              <a:t> </a:t>
            </a:r>
          </a:p>
        </p:txBody>
      </p:sp>
      <p:grpSp>
        <p:nvGrpSpPr>
          <p:cNvPr id="9" name="Group 8"/>
          <p:cNvGrpSpPr/>
          <p:nvPr/>
        </p:nvGrpSpPr>
        <p:grpSpPr>
          <a:xfrm>
            <a:off x="-1" y="4302125"/>
            <a:ext cx="9144000" cy="841375"/>
            <a:chOff x="0" y="4302125"/>
            <a:chExt cx="9144000" cy="841375"/>
          </a:xfrm>
        </p:grpSpPr>
        <p:grpSp>
          <p:nvGrpSpPr>
            <p:cNvPr id="10" name="Group 9"/>
            <p:cNvGrpSpPr/>
            <p:nvPr/>
          </p:nvGrpSpPr>
          <p:grpSpPr>
            <a:xfrm>
              <a:off x="0" y="4302125"/>
              <a:ext cx="9144000" cy="841375"/>
              <a:chOff x="0" y="4302125"/>
              <a:chExt cx="9144000" cy="841375"/>
            </a:xfrm>
          </p:grpSpPr>
          <p:grpSp>
            <p:nvGrpSpPr>
              <p:cNvPr id="13" name="Group 12"/>
              <p:cNvGrpSpPr/>
              <p:nvPr/>
            </p:nvGrpSpPr>
            <p:grpSpPr>
              <a:xfrm>
                <a:off x="0" y="4302125"/>
                <a:ext cx="9144000" cy="841375"/>
                <a:chOff x="0" y="4302125"/>
                <a:chExt cx="9144000" cy="841375"/>
              </a:xfrm>
            </p:grpSpPr>
            <p:pic>
              <p:nvPicPr>
                <p:cNvPr id="15" name="Picture 2" descr="E:\ELISA\ERLANGGA LISA\2017\TEMPLATE PPT\SMP PPKN kelas X kelompok wajib\SMP PPKN kelas X kelompok wajib.png"/>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22" name="TextBox 16"/>
                <p:cNvSpPr txBox="1"/>
                <p:nvPr/>
              </p:nvSpPr>
              <p:spPr>
                <a:xfrm>
                  <a:off x="2057400" y="4732407"/>
                  <a:ext cx="5334000" cy="353943"/>
                </a:xfrm>
                <a:prstGeom prst="rect">
                  <a:avLst/>
                </a:prstGeom>
                <a:solidFill>
                  <a:srgbClr val="FFC000"/>
                </a:solidFill>
              </p:spPr>
              <p:txBody>
                <a:bodyPr wrap="square" rtlCol="0">
                  <a:spAutoFit/>
                </a:bodyPr>
                <a:lstStyle/>
                <a:p>
                  <a:r>
                    <a:rPr lang="en-US" sz="1700" b="1" dirty="0">
                      <a:solidFill>
                        <a:srgbClr val="002060"/>
                      </a:solidFill>
                      <a:latin typeface="Arial" pitchFamily="34" charset="0"/>
                      <a:cs typeface="Arial" pitchFamily="34" charset="0"/>
                    </a:rPr>
                    <a:t>IPS EKONOMI </a:t>
                  </a:r>
                </a:p>
              </p:txBody>
            </p:sp>
          </p:grpSp>
          <p:pic>
            <p:nvPicPr>
              <p:cNvPr id="14" name="Picture 13" descr="A picture containing text&#10;&#10;Description automatically generated">
                <a:extLst>
                  <a:ext uri="{FF2B5EF4-FFF2-40B4-BE49-F238E27FC236}">
                    <a16:creationId xmlns:a16="http://schemas.microsoft.com/office/drawing/2014/main" id="{D65625EF-D92B-4D38-A026-7B2925F9C466}"/>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12" name="Rectangle 11"/>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20" name="TextBox 19">
            <a:extLst>
              <a:ext uri="{FF2B5EF4-FFF2-40B4-BE49-F238E27FC236}">
                <a16:creationId xmlns:a16="http://schemas.microsoft.com/office/drawing/2014/main" id="{5B253B1B-5BD2-4FB6-BFDE-C51D0E6894E1}"/>
              </a:ext>
            </a:extLst>
          </p:cNvPr>
          <p:cNvSpPr txBox="1"/>
          <p:nvPr/>
        </p:nvSpPr>
        <p:spPr>
          <a:xfrm>
            <a:off x="76200" y="571715"/>
            <a:ext cx="3810000" cy="369332"/>
          </a:xfrm>
          <a:prstGeom prst="rect">
            <a:avLst/>
          </a:prstGeom>
          <a:noFill/>
          <a:ln>
            <a:noFill/>
          </a:ln>
        </p:spPr>
        <p:style>
          <a:lnRef idx="1">
            <a:schemeClr val="accent6"/>
          </a:lnRef>
          <a:fillRef idx="2">
            <a:schemeClr val="accent6"/>
          </a:fillRef>
          <a:effectRef idx="1">
            <a:schemeClr val="accent6"/>
          </a:effectRef>
          <a:fontRef idx="minor">
            <a:schemeClr val="dk1"/>
          </a:fontRef>
        </p:style>
        <p:txBody>
          <a:bodyPr wrap="square">
            <a:spAutoFit/>
          </a:bodyPr>
          <a:lstStyle/>
          <a:p>
            <a:r>
              <a:rPr lang="en-US" b="1" dirty="0"/>
              <a:t>2. </a:t>
            </a:r>
            <a:r>
              <a:rPr lang="en-US" b="1" dirty="0" err="1"/>
              <a:t>Industri</a:t>
            </a:r>
            <a:r>
              <a:rPr lang="en-US" b="1" dirty="0"/>
              <a:t> </a:t>
            </a:r>
            <a:r>
              <a:rPr lang="en-US" dirty="0" err="1">
                <a:solidFill>
                  <a:schemeClr val="tx1"/>
                </a:solidFill>
              </a:rPr>
              <a:t>Keuangan</a:t>
            </a:r>
            <a:r>
              <a:rPr lang="en-US" b="1" dirty="0"/>
              <a:t> Non-Bank (IKNB)</a:t>
            </a:r>
          </a:p>
        </p:txBody>
      </p:sp>
      <p:sp>
        <p:nvSpPr>
          <p:cNvPr id="16" name="TextBox 15">
            <a:extLst>
              <a:ext uri="{FF2B5EF4-FFF2-40B4-BE49-F238E27FC236}">
                <a16:creationId xmlns:a16="http://schemas.microsoft.com/office/drawing/2014/main" id="{2BFE0A48-05AB-4F2F-9625-30EC6AA4D7B3}"/>
              </a:ext>
            </a:extLst>
          </p:cNvPr>
          <p:cNvSpPr txBox="1"/>
          <p:nvPr/>
        </p:nvSpPr>
        <p:spPr>
          <a:xfrm>
            <a:off x="108473" y="965448"/>
            <a:ext cx="4604272" cy="338554"/>
          </a:xfrm>
          <a:prstGeom prst="rect">
            <a:avLst/>
          </a:prstGeom>
          <a:noFill/>
        </p:spPr>
        <p:txBody>
          <a:bodyPr wrap="square">
            <a:spAutoFit/>
          </a:bodyPr>
          <a:lstStyle/>
          <a:p>
            <a:r>
              <a:rPr lang="en-US" sz="1600" dirty="0"/>
              <a:t>3) </a:t>
            </a:r>
            <a:r>
              <a:rPr lang="en-US" sz="1600" dirty="0" err="1"/>
              <a:t>Pembiayaan</a:t>
            </a:r>
            <a:r>
              <a:rPr lang="en-US" sz="1600" dirty="0"/>
              <a:t> </a:t>
            </a:r>
            <a:r>
              <a:rPr lang="en-US" sz="1600" dirty="0" err="1"/>
              <a:t>Sekunder</a:t>
            </a:r>
            <a:r>
              <a:rPr lang="en-US" sz="1600" dirty="0"/>
              <a:t> </a:t>
            </a:r>
            <a:r>
              <a:rPr lang="en-US" sz="1600" dirty="0" err="1"/>
              <a:t>Perumahan</a:t>
            </a:r>
            <a:endParaRPr lang="en-US" sz="1600" dirty="0"/>
          </a:p>
        </p:txBody>
      </p:sp>
      <p:sp>
        <p:nvSpPr>
          <p:cNvPr id="18" name="TextBox 17">
            <a:extLst>
              <a:ext uri="{FF2B5EF4-FFF2-40B4-BE49-F238E27FC236}">
                <a16:creationId xmlns:a16="http://schemas.microsoft.com/office/drawing/2014/main" id="{DC9BFFDF-CC54-4822-9972-94414F23E872}"/>
              </a:ext>
            </a:extLst>
          </p:cNvPr>
          <p:cNvSpPr txBox="1"/>
          <p:nvPr/>
        </p:nvSpPr>
        <p:spPr>
          <a:xfrm>
            <a:off x="376380" y="1361734"/>
            <a:ext cx="5791201" cy="1938992"/>
          </a:xfrm>
          <a:prstGeom prst="rect">
            <a:avLst/>
          </a:prstGeom>
          <a:noFill/>
        </p:spPr>
        <p:txBody>
          <a:bodyPr wrap="square">
            <a:spAutoFit/>
          </a:bodyPr>
          <a:lstStyle/>
          <a:p>
            <a:pPr algn="just"/>
            <a:r>
              <a:rPr lang="en-US" sz="1500" dirty="0" err="1"/>
              <a:t>Berdasarkan</a:t>
            </a:r>
            <a:r>
              <a:rPr lang="en-US" sz="1500" dirty="0"/>
              <a:t> </a:t>
            </a:r>
            <a:r>
              <a:rPr lang="en-US" sz="1500" dirty="0" err="1"/>
              <a:t>Peraturan</a:t>
            </a:r>
            <a:r>
              <a:rPr lang="en-US" sz="1500" dirty="0"/>
              <a:t> </a:t>
            </a:r>
            <a:r>
              <a:rPr lang="en-US" sz="1500" dirty="0" err="1"/>
              <a:t>Presiden</a:t>
            </a:r>
            <a:r>
              <a:rPr lang="en-US" sz="1500" dirty="0"/>
              <a:t> (</a:t>
            </a:r>
            <a:r>
              <a:rPr lang="en-US" sz="1500" dirty="0" err="1"/>
              <a:t>Perpres</a:t>
            </a:r>
            <a:r>
              <a:rPr lang="en-US" sz="1500" dirty="0"/>
              <a:t>) </a:t>
            </a:r>
            <a:r>
              <a:rPr lang="en-US" sz="1500" dirty="0" err="1"/>
              <a:t>Nomor</a:t>
            </a:r>
            <a:r>
              <a:rPr lang="en-US" sz="1500" dirty="0"/>
              <a:t> 100 </a:t>
            </a:r>
            <a:r>
              <a:rPr lang="en-US" sz="1500" dirty="0" err="1"/>
              <a:t>Tahun</a:t>
            </a:r>
            <a:r>
              <a:rPr lang="en-US" sz="1500" dirty="0"/>
              <a:t> 2020 </a:t>
            </a:r>
            <a:r>
              <a:rPr lang="en-US" sz="1500" dirty="0" err="1"/>
              <a:t>tentang</a:t>
            </a:r>
            <a:r>
              <a:rPr lang="en-US" sz="1500" dirty="0"/>
              <a:t> </a:t>
            </a:r>
            <a:r>
              <a:rPr lang="en-US" sz="1500" dirty="0" err="1"/>
              <a:t>Perubahan</a:t>
            </a:r>
            <a:r>
              <a:rPr lang="en-US" sz="1500" dirty="0"/>
              <a:t> </a:t>
            </a:r>
            <a:r>
              <a:rPr lang="en-US" sz="1500" dirty="0" err="1"/>
              <a:t>Ketiga</a:t>
            </a:r>
            <a:r>
              <a:rPr lang="en-US" sz="1500" dirty="0"/>
              <a:t> </a:t>
            </a:r>
            <a:r>
              <a:rPr lang="en-US" sz="1500" dirty="0" err="1"/>
              <a:t>atas</a:t>
            </a:r>
            <a:r>
              <a:rPr lang="en-US" sz="1500" dirty="0"/>
              <a:t> </a:t>
            </a:r>
            <a:r>
              <a:rPr lang="en-US" sz="1500" dirty="0" err="1"/>
              <a:t>Peraturan</a:t>
            </a:r>
            <a:r>
              <a:rPr lang="en-US" sz="1500" dirty="0"/>
              <a:t> </a:t>
            </a:r>
            <a:r>
              <a:rPr lang="en-US" sz="1500" dirty="0" err="1"/>
              <a:t>Presiden</a:t>
            </a:r>
            <a:r>
              <a:rPr lang="en-US" sz="1500" dirty="0"/>
              <a:t> No. 19 </a:t>
            </a:r>
            <a:r>
              <a:rPr lang="en-US" sz="1500" dirty="0" err="1"/>
              <a:t>Tahun</a:t>
            </a:r>
            <a:r>
              <a:rPr lang="en-US" sz="1500" dirty="0"/>
              <a:t> 2005 </a:t>
            </a:r>
            <a:r>
              <a:rPr lang="en-US" sz="1500" dirty="0" err="1"/>
              <a:t>tentang</a:t>
            </a:r>
            <a:r>
              <a:rPr lang="en-US" sz="1500" dirty="0"/>
              <a:t> </a:t>
            </a:r>
            <a:r>
              <a:rPr lang="en-US" sz="1500" dirty="0" err="1"/>
              <a:t>Pembiayaan</a:t>
            </a:r>
            <a:r>
              <a:rPr lang="en-US" sz="1500" dirty="0"/>
              <a:t> </a:t>
            </a:r>
            <a:r>
              <a:rPr lang="en-US" sz="1500" dirty="0" err="1"/>
              <a:t>Sekunder</a:t>
            </a:r>
            <a:r>
              <a:rPr lang="en-US" sz="1500" dirty="0"/>
              <a:t> </a:t>
            </a:r>
            <a:r>
              <a:rPr lang="en-US" sz="1500" dirty="0" err="1"/>
              <a:t>Perumahan</a:t>
            </a:r>
            <a:r>
              <a:rPr lang="en-US" sz="1500" dirty="0"/>
              <a:t>, </a:t>
            </a:r>
            <a:r>
              <a:rPr lang="en-US" sz="1500" dirty="0" err="1"/>
              <a:t>pembiayaan</a:t>
            </a:r>
            <a:r>
              <a:rPr lang="en-US" sz="1500" dirty="0"/>
              <a:t> </a:t>
            </a:r>
            <a:r>
              <a:rPr lang="en-US" sz="1500" dirty="0" err="1"/>
              <a:t>sekunder</a:t>
            </a:r>
            <a:r>
              <a:rPr lang="en-US" sz="1500" dirty="0"/>
              <a:t> </a:t>
            </a:r>
            <a:r>
              <a:rPr lang="en-US" sz="1500" dirty="0" err="1"/>
              <a:t>perumahan</a:t>
            </a:r>
            <a:r>
              <a:rPr lang="en-US" sz="1500" dirty="0"/>
              <a:t> </a:t>
            </a:r>
            <a:r>
              <a:rPr lang="en-US" sz="1500" dirty="0" err="1"/>
              <a:t>adalah</a:t>
            </a:r>
            <a:r>
              <a:rPr lang="en-US" sz="1500" dirty="0"/>
              <a:t> </a:t>
            </a:r>
            <a:r>
              <a:rPr lang="en-US" sz="1500" dirty="0" err="1"/>
              <a:t>penyelenggaraan</a:t>
            </a:r>
            <a:r>
              <a:rPr lang="en-US" sz="1500" dirty="0"/>
              <a:t> </a:t>
            </a:r>
            <a:r>
              <a:rPr lang="en-US" sz="1500" dirty="0" err="1"/>
              <a:t>kegiatan</a:t>
            </a:r>
            <a:r>
              <a:rPr lang="en-US" sz="1500" dirty="0"/>
              <a:t> </a:t>
            </a:r>
            <a:r>
              <a:rPr lang="en-US" sz="1500" dirty="0" err="1"/>
              <a:t>penyaluran</a:t>
            </a:r>
            <a:r>
              <a:rPr lang="en-US" sz="1500" dirty="0"/>
              <a:t> dana </a:t>
            </a:r>
            <a:r>
              <a:rPr lang="en-US" sz="1500" dirty="0" err="1"/>
              <a:t>jangka</a:t>
            </a:r>
            <a:r>
              <a:rPr lang="en-US" sz="1500" dirty="0"/>
              <a:t> </a:t>
            </a:r>
            <a:r>
              <a:rPr lang="en-US" sz="1500" dirty="0" err="1"/>
              <a:t>menengah</a:t>
            </a:r>
            <a:r>
              <a:rPr lang="en-US" sz="1500" dirty="0"/>
              <a:t> dan/</a:t>
            </a:r>
            <a:r>
              <a:rPr lang="en-US" sz="1500" dirty="0" err="1"/>
              <a:t>atau</a:t>
            </a:r>
            <a:r>
              <a:rPr lang="en-US" sz="1500" dirty="0"/>
              <a:t> </a:t>
            </a:r>
            <a:r>
              <a:rPr lang="en-US" sz="1500" dirty="0" err="1"/>
              <a:t>panjang</a:t>
            </a:r>
            <a:r>
              <a:rPr lang="en-US" sz="1500" dirty="0"/>
              <a:t> </a:t>
            </a:r>
            <a:r>
              <a:rPr lang="en-US" sz="1500" dirty="0" err="1"/>
              <a:t>kepada</a:t>
            </a:r>
            <a:r>
              <a:rPr lang="en-US" sz="1500" dirty="0"/>
              <a:t> </a:t>
            </a:r>
            <a:r>
              <a:rPr lang="en-US" sz="1500" dirty="0" err="1"/>
              <a:t>kreditor</a:t>
            </a:r>
            <a:r>
              <a:rPr lang="en-US" sz="1500" dirty="0"/>
              <a:t> </a:t>
            </a:r>
            <a:r>
              <a:rPr lang="en-US" sz="1500" dirty="0" err="1"/>
              <a:t>asal</a:t>
            </a:r>
            <a:r>
              <a:rPr lang="en-US" sz="1500" dirty="0"/>
              <a:t> </a:t>
            </a:r>
            <a:r>
              <a:rPr lang="en-US" sz="1500" dirty="0" err="1"/>
              <a:t>dengan</a:t>
            </a:r>
            <a:r>
              <a:rPr lang="en-US" sz="1500" dirty="0"/>
              <a:t> </a:t>
            </a:r>
            <a:r>
              <a:rPr lang="en-US" sz="1500" dirty="0" err="1"/>
              <a:t>melakukan</a:t>
            </a:r>
            <a:r>
              <a:rPr lang="en-US" sz="1500" dirty="0"/>
              <a:t> </a:t>
            </a:r>
            <a:r>
              <a:rPr lang="en-US" sz="1500" dirty="0" err="1"/>
              <a:t>sekuritisasi</a:t>
            </a:r>
            <a:r>
              <a:rPr lang="en-US" sz="1500" dirty="0"/>
              <a:t>. PT Sarana </a:t>
            </a:r>
            <a:r>
              <a:rPr lang="en-US" sz="1500" dirty="0" err="1"/>
              <a:t>Multigriya</a:t>
            </a:r>
            <a:r>
              <a:rPr lang="en-US" sz="1500" dirty="0"/>
              <a:t> </a:t>
            </a:r>
            <a:r>
              <a:rPr lang="en-US" sz="1500" dirty="0" err="1"/>
              <a:t>Finansial</a:t>
            </a:r>
            <a:r>
              <a:rPr lang="en-US" sz="1500" dirty="0"/>
              <a:t> (Persero) (SMF) </a:t>
            </a:r>
            <a:r>
              <a:rPr lang="en-US" sz="1500" dirty="0" err="1"/>
              <a:t>merupakan</a:t>
            </a:r>
            <a:r>
              <a:rPr lang="en-US" sz="1500" dirty="0"/>
              <a:t> </a:t>
            </a:r>
            <a:r>
              <a:rPr lang="en-US" sz="1500" dirty="0" err="1"/>
              <a:t>perusahaan</a:t>
            </a:r>
            <a:r>
              <a:rPr lang="en-US" sz="1500" dirty="0"/>
              <a:t> </a:t>
            </a:r>
            <a:r>
              <a:rPr lang="en-US" sz="1500" dirty="0" err="1"/>
              <a:t>pembiayaan</a:t>
            </a:r>
            <a:r>
              <a:rPr lang="en-US" sz="1500" dirty="0"/>
              <a:t> </a:t>
            </a:r>
            <a:r>
              <a:rPr lang="en-US" sz="1500" dirty="0" err="1"/>
              <a:t>sekunder</a:t>
            </a:r>
            <a:r>
              <a:rPr lang="en-US" sz="1500" dirty="0"/>
              <a:t> </a:t>
            </a:r>
            <a:r>
              <a:rPr lang="en-US" sz="1500" dirty="0" err="1"/>
              <a:t>perumahan</a:t>
            </a:r>
            <a:r>
              <a:rPr lang="en-US" sz="1500" dirty="0"/>
              <a:t> yang </a:t>
            </a:r>
            <a:r>
              <a:rPr lang="en-US" sz="1500" dirty="0" err="1"/>
              <a:t>didirikan</a:t>
            </a:r>
            <a:r>
              <a:rPr lang="en-US" sz="1500" dirty="0"/>
              <a:t> </a:t>
            </a:r>
            <a:r>
              <a:rPr lang="en-US" sz="1500" dirty="0" err="1"/>
              <a:t>pemerintah</a:t>
            </a:r>
            <a:r>
              <a:rPr lang="en-US" sz="1500" dirty="0"/>
              <a:t>.</a:t>
            </a:r>
          </a:p>
        </p:txBody>
      </p:sp>
      <p:pic>
        <p:nvPicPr>
          <p:cNvPr id="6" name="Picture 5">
            <a:extLst>
              <a:ext uri="{FF2B5EF4-FFF2-40B4-BE49-F238E27FC236}">
                <a16:creationId xmlns:a16="http://schemas.microsoft.com/office/drawing/2014/main" id="{AEE7F923-F015-49AD-86FC-765C3A9EE8B2}"/>
              </a:ext>
            </a:extLst>
          </p:cNvPr>
          <p:cNvPicPr>
            <a:picLocks noChangeAspect="1"/>
          </p:cNvPicPr>
          <p:nvPr/>
        </p:nvPicPr>
        <p:blipFill>
          <a:blip r:embed="rId6"/>
          <a:stretch>
            <a:fillRect/>
          </a:stretch>
        </p:blipFill>
        <p:spPr>
          <a:xfrm>
            <a:off x="6553200" y="941047"/>
            <a:ext cx="2072070" cy="303692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74211729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34"/>
          <p:cNvSpPr txBox="1"/>
          <p:nvPr/>
        </p:nvSpPr>
        <p:spPr>
          <a:xfrm>
            <a:off x="0" y="133350"/>
            <a:ext cx="9143999" cy="401816"/>
          </a:xfrm>
          <a:prstGeom prst="rect">
            <a:avLst/>
          </a:prstGeom>
          <a:solidFill>
            <a:srgbClr val="2C987E"/>
          </a:solidFill>
          <a:ln>
            <a:noFill/>
          </a:ln>
        </p:spPr>
        <p:style>
          <a:lnRef idx="2">
            <a:schemeClr val="accent5">
              <a:shade val="50000"/>
            </a:schemeClr>
          </a:lnRef>
          <a:fillRef idx="1">
            <a:schemeClr val="accent5"/>
          </a:fillRef>
          <a:effectRef idx="0">
            <a:schemeClr val="accent5"/>
          </a:effectRef>
          <a:fontRef idx="minor">
            <a:schemeClr val="lt1"/>
          </a:fontRef>
        </p:style>
        <p:txBody>
          <a:bodyPr wrap="square" lIns="93128" tIns="46565" rIns="93128" bIns="46565" rtlCol="0">
            <a:spAutoFit/>
          </a:bodyPr>
          <a:lstStyle/>
          <a:p>
            <a:pPr marL="0" lvl="1">
              <a:tabLst>
                <a:tab pos="692185" algn="l"/>
              </a:tabLst>
            </a:pPr>
            <a:r>
              <a:rPr lang="en-US" sz="2000" b="1" dirty="0">
                <a:solidFill>
                  <a:schemeClr val="bg1"/>
                </a:solidFill>
                <a:latin typeface="Candara" pitchFamily="34" charset="0"/>
              </a:rPr>
              <a:t>B. Lembaga </a:t>
            </a:r>
            <a:r>
              <a:rPr lang="en-US" sz="2000" b="1" dirty="0" err="1">
                <a:solidFill>
                  <a:schemeClr val="bg1"/>
                </a:solidFill>
                <a:latin typeface="Candara" pitchFamily="34" charset="0"/>
              </a:rPr>
              <a:t>Keuangan</a:t>
            </a:r>
            <a:r>
              <a:rPr lang="en-US" sz="2000" b="1" dirty="0">
                <a:solidFill>
                  <a:schemeClr val="bg1"/>
                </a:solidFill>
                <a:latin typeface="Candara" pitchFamily="34" charset="0"/>
              </a:rPr>
              <a:t> </a:t>
            </a:r>
          </a:p>
        </p:txBody>
      </p:sp>
      <p:grpSp>
        <p:nvGrpSpPr>
          <p:cNvPr id="9" name="Group 8"/>
          <p:cNvGrpSpPr/>
          <p:nvPr/>
        </p:nvGrpSpPr>
        <p:grpSpPr>
          <a:xfrm>
            <a:off x="-1" y="4302125"/>
            <a:ext cx="9144000" cy="841375"/>
            <a:chOff x="0" y="4302125"/>
            <a:chExt cx="9144000" cy="841375"/>
          </a:xfrm>
        </p:grpSpPr>
        <p:grpSp>
          <p:nvGrpSpPr>
            <p:cNvPr id="10" name="Group 9"/>
            <p:cNvGrpSpPr/>
            <p:nvPr/>
          </p:nvGrpSpPr>
          <p:grpSpPr>
            <a:xfrm>
              <a:off x="0" y="4302125"/>
              <a:ext cx="9144000" cy="841375"/>
              <a:chOff x="0" y="4302125"/>
              <a:chExt cx="9144000" cy="841375"/>
            </a:xfrm>
          </p:grpSpPr>
          <p:grpSp>
            <p:nvGrpSpPr>
              <p:cNvPr id="13" name="Group 12"/>
              <p:cNvGrpSpPr/>
              <p:nvPr/>
            </p:nvGrpSpPr>
            <p:grpSpPr>
              <a:xfrm>
                <a:off x="0" y="4302125"/>
                <a:ext cx="9144000" cy="841375"/>
                <a:chOff x="0" y="4302125"/>
                <a:chExt cx="9144000" cy="841375"/>
              </a:xfrm>
            </p:grpSpPr>
            <p:pic>
              <p:nvPicPr>
                <p:cNvPr id="15" name="Picture 2" descr="E:\ELISA\ERLANGGA LISA\2017\TEMPLATE PPT\SMP PPKN kelas X kelompok wajib\SMP PPKN kelas X kelompok wajib.png"/>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22" name="TextBox 16"/>
                <p:cNvSpPr txBox="1"/>
                <p:nvPr/>
              </p:nvSpPr>
              <p:spPr>
                <a:xfrm>
                  <a:off x="2057400" y="4732407"/>
                  <a:ext cx="5334000" cy="353943"/>
                </a:xfrm>
                <a:prstGeom prst="rect">
                  <a:avLst/>
                </a:prstGeom>
                <a:solidFill>
                  <a:srgbClr val="FFC000"/>
                </a:solidFill>
              </p:spPr>
              <p:txBody>
                <a:bodyPr wrap="square" rtlCol="0">
                  <a:spAutoFit/>
                </a:bodyPr>
                <a:lstStyle/>
                <a:p>
                  <a:r>
                    <a:rPr lang="en-US" sz="1700" b="1" dirty="0">
                      <a:solidFill>
                        <a:srgbClr val="002060"/>
                      </a:solidFill>
                      <a:latin typeface="Arial" pitchFamily="34" charset="0"/>
                      <a:cs typeface="Arial" pitchFamily="34" charset="0"/>
                    </a:rPr>
                    <a:t>IPS EKONOMI </a:t>
                  </a:r>
                </a:p>
              </p:txBody>
            </p:sp>
          </p:grpSp>
          <p:pic>
            <p:nvPicPr>
              <p:cNvPr id="14" name="Picture 13" descr="A picture containing text&#10;&#10;Description automatically generated">
                <a:extLst>
                  <a:ext uri="{FF2B5EF4-FFF2-40B4-BE49-F238E27FC236}">
                    <a16:creationId xmlns:a16="http://schemas.microsoft.com/office/drawing/2014/main" id="{D65625EF-D92B-4D38-A026-7B2925F9C466}"/>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12" name="Rectangle 11"/>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20" name="TextBox 19">
            <a:extLst>
              <a:ext uri="{FF2B5EF4-FFF2-40B4-BE49-F238E27FC236}">
                <a16:creationId xmlns:a16="http://schemas.microsoft.com/office/drawing/2014/main" id="{5B253B1B-5BD2-4FB6-BFDE-C51D0E6894E1}"/>
              </a:ext>
            </a:extLst>
          </p:cNvPr>
          <p:cNvSpPr txBox="1"/>
          <p:nvPr/>
        </p:nvSpPr>
        <p:spPr>
          <a:xfrm>
            <a:off x="88470" y="569806"/>
            <a:ext cx="3810000" cy="369332"/>
          </a:xfrm>
          <a:prstGeom prst="rect">
            <a:avLst/>
          </a:prstGeom>
          <a:noFill/>
          <a:ln>
            <a:noFill/>
          </a:ln>
        </p:spPr>
        <p:style>
          <a:lnRef idx="1">
            <a:schemeClr val="accent6"/>
          </a:lnRef>
          <a:fillRef idx="2">
            <a:schemeClr val="accent6"/>
          </a:fillRef>
          <a:effectRef idx="1">
            <a:schemeClr val="accent6"/>
          </a:effectRef>
          <a:fontRef idx="minor">
            <a:schemeClr val="dk1"/>
          </a:fontRef>
        </p:style>
        <p:txBody>
          <a:bodyPr wrap="square">
            <a:spAutoFit/>
          </a:bodyPr>
          <a:lstStyle/>
          <a:p>
            <a:r>
              <a:rPr lang="en-US" b="1" dirty="0"/>
              <a:t>2. </a:t>
            </a:r>
            <a:r>
              <a:rPr lang="en-US" b="1" dirty="0" err="1"/>
              <a:t>Industri</a:t>
            </a:r>
            <a:r>
              <a:rPr lang="en-US" b="1" dirty="0"/>
              <a:t> </a:t>
            </a:r>
            <a:r>
              <a:rPr lang="en-US" b="1" dirty="0" err="1"/>
              <a:t>Keuangan</a:t>
            </a:r>
            <a:r>
              <a:rPr lang="en-US" b="1" dirty="0"/>
              <a:t> Non-Bank (IKNB)</a:t>
            </a:r>
          </a:p>
        </p:txBody>
      </p:sp>
      <p:sp>
        <p:nvSpPr>
          <p:cNvPr id="17" name="TextBox 16">
            <a:extLst>
              <a:ext uri="{FF2B5EF4-FFF2-40B4-BE49-F238E27FC236}">
                <a16:creationId xmlns:a16="http://schemas.microsoft.com/office/drawing/2014/main" id="{6719774B-D6A9-448E-854E-46EAD24D947E}"/>
              </a:ext>
            </a:extLst>
          </p:cNvPr>
          <p:cNvSpPr txBox="1"/>
          <p:nvPr/>
        </p:nvSpPr>
        <p:spPr>
          <a:xfrm>
            <a:off x="381001" y="1369369"/>
            <a:ext cx="8305800" cy="1384995"/>
          </a:xfrm>
          <a:prstGeom prst="rect">
            <a:avLst/>
          </a:prstGeom>
          <a:noFill/>
        </p:spPr>
        <p:txBody>
          <a:bodyPr wrap="square">
            <a:spAutoFit/>
          </a:bodyPr>
          <a:lstStyle/>
          <a:p>
            <a:pPr algn="just"/>
            <a:r>
              <a:rPr lang="en-US" sz="1400" dirty="0" err="1"/>
              <a:t>Berdasarkan</a:t>
            </a:r>
            <a:r>
              <a:rPr lang="en-US" sz="1400" dirty="0"/>
              <a:t> </a:t>
            </a:r>
            <a:r>
              <a:rPr lang="en-US" sz="1400" dirty="0" err="1"/>
              <a:t>Peraturan</a:t>
            </a:r>
            <a:r>
              <a:rPr lang="en-US" sz="1400" dirty="0"/>
              <a:t> OJK (POJK) </a:t>
            </a:r>
            <a:r>
              <a:rPr lang="en-US" sz="1400" dirty="0" err="1"/>
              <a:t>Nomor</a:t>
            </a:r>
            <a:r>
              <a:rPr lang="en-US" sz="1400" dirty="0"/>
              <a:t> 16/ POJK.05/2019, PT </a:t>
            </a:r>
            <a:r>
              <a:rPr lang="en-US" sz="1400" dirty="0" err="1"/>
              <a:t>Permodalan</a:t>
            </a:r>
            <a:r>
              <a:rPr lang="en-US" sz="1400" dirty="0"/>
              <a:t> Nasional </a:t>
            </a:r>
            <a:r>
              <a:rPr lang="en-US" sz="1400" dirty="0" err="1"/>
              <a:t>Madani</a:t>
            </a:r>
            <a:r>
              <a:rPr lang="en-US" sz="1400" dirty="0"/>
              <a:t> (Persero) </a:t>
            </a:r>
            <a:r>
              <a:rPr lang="en-US" sz="1400" dirty="0" err="1"/>
              <a:t>atau</a:t>
            </a:r>
            <a:r>
              <a:rPr lang="en-US" sz="1400" dirty="0"/>
              <a:t> PT PNM </a:t>
            </a:r>
            <a:r>
              <a:rPr lang="en-US" sz="1400" dirty="0" err="1"/>
              <a:t>adalah</a:t>
            </a:r>
            <a:r>
              <a:rPr lang="en-US" sz="1400" dirty="0"/>
              <a:t> </a:t>
            </a:r>
            <a:r>
              <a:rPr lang="en-US" sz="1400" dirty="0" err="1"/>
              <a:t>perusahaan</a:t>
            </a:r>
            <a:r>
              <a:rPr lang="en-US" sz="1400" dirty="0"/>
              <a:t> yang </a:t>
            </a:r>
            <a:r>
              <a:rPr lang="en-US" sz="1400" dirty="0" err="1"/>
              <a:t>didirikan</a:t>
            </a:r>
            <a:r>
              <a:rPr lang="en-US" sz="1400" dirty="0"/>
              <a:t> </a:t>
            </a:r>
            <a:r>
              <a:rPr lang="en-US" sz="1400" dirty="0" err="1"/>
              <a:t>berdasarkan</a:t>
            </a:r>
            <a:r>
              <a:rPr lang="en-US" sz="1400" dirty="0"/>
              <a:t> </a:t>
            </a:r>
            <a:r>
              <a:rPr lang="en-US" sz="1400" dirty="0" err="1"/>
              <a:t>Peraturan</a:t>
            </a:r>
            <a:r>
              <a:rPr lang="en-US" sz="1400" dirty="0"/>
              <a:t> </a:t>
            </a:r>
            <a:r>
              <a:rPr lang="en-US" sz="1400" dirty="0" err="1"/>
              <a:t>Pemerintah</a:t>
            </a:r>
            <a:r>
              <a:rPr lang="en-US" sz="1400" dirty="0"/>
              <a:t> </a:t>
            </a:r>
            <a:r>
              <a:rPr lang="en-US" sz="1400" dirty="0" err="1"/>
              <a:t>Republik</a:t>
            </a:r>
            <a:r>
              <a:rPr lang="en-US" sz="1400" dirty="0"/>
              <a:t> Indonesia </a:t>
            </a:r>
            <a:r>
              <a:rPr lang="en-US" sz="1400" dirty="0" err="1"/>
              <a:t>Nomor</a:t>
            </a:r>
            <a:r>
              <a:rPr lang="en-US" sz="1400" dirty="0"/>
              <a:t> 38 </a:t>
            </a:r>
            <a:r>
              <a:rPr lang="en-US" sz="1400" dirty="0" err="1"/>
              <a:t>Tahun</a:t>
            </a:r>
            <a:r>
              <a:rPr lang="en-US" sz="1400" dirty="0"/>
              <a:t> 1999 </a:t>
            </a:r>
            <a:r>
              <a:rPr lang="en-US" sz="1400" dirty="0" err="1"/>
              <a:t>Tentang</a:t>
            </a:r>
            <a:r>
              <a:rPr lang="en-US" sz="1400" dirty="0"/>
              <a:t> </a:t>
            </a:r>
            <a:r>
              <a:rPr lang="en-US" sz="1400" dirty="0" err="1"/>
              <a:t>Penyertaan</a:t>
            </a:r>
            <a:r>
              <a:rPr lang="en-US" sz="1400" dirty="0"/>
              <a:t> Modal Negara </a:t>
            </a:r>
            <a:r>
              <a:rPr lang="en-US" sz="1400" dirty="0" err="1"/>
              <a:t>Republik</a:t>
            </a:r>
            <a:r>
              <a:rPr lang="en-US" sz="1400" dirty="0"/>
              <a:t> Indonesia </a:t>
            </a:r>
            <a:r>
              <a:rPr lang="en-US" sz="1400" dirty="0" err="1"/>
              <a:t>Untuk</a:t>
            </a:r>
            <a:r>
              <a:rPr lang="en-US" sz="1400" dirty="0"/>
              <a:t> </a:t>
            </a:r>
            <a:r>
              <a:rPr lang="en-US" sz="1400" dirty="0" err="1"/>
              <a:t>Pendirian</a:t>
            </a:r>
            <a:r>
              <a:rPr lang="en-US" sz="1400" dirty="0"/>
              <a:t> Perusahaan Perseroan (Persero) </a:t>
            </a:r>
            <a:r>
              <a:rPr lang="en-US" sz="1400" dirty="0" err="1"/>
              <a:t>Dalam</a:t>
            </a:r>
            <a:r>
              <a:rPr lang="en-US" sz="1400" dirty="0"/>
              <a:t> </a:t>
            </a:r>
            <a:r>
              <a:rPr lang="en-US" sz="1400" dirty="0" err="1"/>
              <a:t>Rangka</a:t>
            </a:r>
            <a:r>
              <a:rPr lang="en-US" sz="1400" dirty="0"/>
              <a:t> </a:t>
            </a:r>
            <a:r>
              <a:rPr lang="en-US" sz="1400" dirty="0" err="1"/>
              <a:t>Pengembangan</a:t>
            </a:r>
            <a:r>
              <a:rPr lang="en-US" sz="1400" dirty="0"/>
              <a:t> </a:t>
            </a:r>
            <a:r>
              <a:rPr lang="en-US" sz="1400" dirty="0" err="1"/>
              <a:t>Koperasi</a:t>
            </a:r>
            <a:r>
              <a:rPr lang="en-US" sz="1400" dirty="0"/>
              <a:t>, Usaha Kecil Dan </a:t>
            </a:r>
            <a:r>
              <a:rPr lang="en-US" sz="1400" dirty="0" err="1"/>
              <a:t>Menengah</a:t>
            </a:r>
            <a:r>
              <a:rPr lang="en-US" sz="1400" dirty="0"/>
              <a:t>. Perusahaan </a:t>
            </a:r>
            <a:r>
              <a:rPr lang="en-US" sz="1400" dirty="0" err="1"/>
              <a:t>ini</a:t>
            </a:r>
            <a:r>
              <a:rPr lang="en-US" sz="1400" dirty="0"/>
              <a:t> </a:t>
            </a:r>
            <a:r>
              <a:rPr lang="en-US" sz="1400" dirty="0" err="1"/>
              <a:t>merupakan</a:t>
            </a:r>
            <a:r>
              <a:rPr lang="en-US" sz="1400" dirty="0"/>
              <a:t> </a:t>
            </a:r>
            <a:r>
              <a:rPr lang="en-US" sz="1400" dirty="0" err="1"/>
              <a:t>lembaga</a:t>
            </a:r>
            <a:r>
              <a:rPr lang="en-US" sz="1400" dirty="0"/>
              <a:t> </a:t>
            </a:r>
            <a:r>
              <a:rPr lang="en-US" sz="1400" dirty="0" err="1"/>
              <a:t>keuangan</a:t>
            </a:r>
            <a:r>
              <a:rPr lang="en-US" sz="1400" dirty="0"/>
              <a:t> </a:t>
            </a:r>
            <a:r>
              <a:rPr lang="en-US" sz="1400" dirty="0" err="1"/>
              <a:t>milik</a:t>
            </a:r>
            <a:r>
              <a:rPr lang="en-US" sz="1400" dirty="0"/>
              <a:t> negara yang </a:t>
            </a:r>
            <a:r>
              <a:rPr lang="en-US" sz="1400" dirty="0" err="1"/>
              <a:t>dibentuk</a:t>
            </a:r>
            <a:r>
              <a:rPr lang="en-US" sz="1400" dirty="0"/>
              <a:t> </a:t>
            </a:r>
            <a:r>
              <a:rPr lang="en-US" sz="1400" dirty="0" err="1"/>
              <a:t>sebagai</a:t>
            </a:r>
            <a:r>
              <a:rPr lang="en-US" sz="1400" dirty="0"/>
              <a:t> </a:t>
            </a:r>
            <a:r>
              <a:rPr lang="en-US" sz="1400" dirty="0" err="1"/>
              <a:t>komitmen</a:t>
            </a:r>
            <a:r>
              <a:rPr lang="en-US" sz="1400" dirty="0"/>
              <a:t> </a:t>
            </a:r>
            <a:r>
              <a:rPr lang="en-US" sz="1400" dirty="0" err="1"/>
              <a:t>pemerintah</a:t>
            </a:r>
            <a:r>
              <a:rPr lang="en-US" sz="1400" dirty="0"/>
              <a:t> </a:t>
            </a:r>
            <a:r>
              <a:rPr lang="en-US" sz="1400" dirty="0" err="1"/>
              <a:t>dalam</a:t>
            </a:r>
            <a:r>
              <a:rPr lang="en-US" sz="1400" dirty="0"/>
              <a:t> </a:t>
            </a:r>
            <a:r>
              <a:rPr lang="en-US" sz="1400" dirty="0" err="1"/>
              <a:t>mengembangkan</a:t>
            </a:r>
            <a:r>
              <a:rPr lang="en-US" sz="1400" dirty="0"/>
              <a:t>, </a:t>
            </a:r>
            <a:r>
              <a:rPr lang="en-US" sz="1400" dirty="0" err="1"/>
              <a:t>memajukan</a:t>
            </a:r>
            <a:r>
              <a:rPr lang="en-US" sz="1400" dirty="0"/>
              <a:t>, dan </a:t>
            </a:r>
            <a:r>
              <a:rPr lang="en-US" sz="1400" dirty="0" err="1"/>
              <a:t>memelihara</a:t>
            </a:r>
            <a:r>
              <a:rPr lang="en-US" sz="1400" dirty="0"/>
              <a:t> </a:t>
            </a:r>
            <a:r>
              <a:rPr lang="en-US" sz="1400" dirty="0" err="1"/>
              <a:t>usaha</a:t>
            </a:r>
            <a:r>
              <a:rPr lang="en-US" sz="1400" dirty="0"/>
              <a:t> </a:t>
            </a:r>
            <a:r>
              <a:rPr lang="en-US" sz="1400" dirty="0" err="1"/>
              <a:t>mikro</a:t>
            </a:r>
            <a:r>
              <a:rPr lang="en-US" sz="1400" dirty="0"/>
              <a:t>, </a:t>
            </a:r>
            <a:r>
              <a:rPr lang="en-US" sz="1400" dirty="0" err="1"/>
              <a:t>kecil</a:t>
            </a:r>
            <a:r>
              <a:rPr lang="en-US" sz="1400" dirty="0"/>
              <a:t>, dan </a:t>
            </a:r>
            <a:r>
              <a:rPr lang="en-US" sz="1400" dirty="0" err="1"/>
              <a:t>menengah</a:t>
            </a:r>
            <a:r>
              <a:rPr lang="en-US" sz="1400" dirty="0"/>
              <a:t> (UMKM).</a:t>
            </a:r>
          </a:p>
        </p:txBody>
      </p:sp>
      <p:sp>
        <p:nvSpPr>
          <p:cNvPr id="21" name="TextBox 20">
            <a:extLst>
              <a:ext uri="{FF2B5EF4-FFF2-40B4-BE49-F238E27FC236}">
                <a16:creationId xmlns:a16="http://schemas.microsoft.com/office/drawing/2014/main" id="{CF1CCFD7-7C78-49CF-AA24-CE3E358AFCC0}"/>
              </a:ext>
            </a:extLst>
          </p:cNvPr>
          <p:cNvSpPr txBox="1"/>
          <p:nvPr/>
        </p:nvSpPr>
        <p:spPr>
          <a:xfrm>
            <a:off x="97706" y="2861504"/>
            <a:ext cx="1685365" cy="338554"/>
          </a:xfrm>
          <a:prstGeom prst="rect">
            <a:avLst/>
          </a:prstGeom>
          <a:noFill/>
          <a:ln>
            <a:noFill/>
          </a:ln>
        </p:spPr>
        <p:txBody>
          <a:bodyPr wrap="square">
            <a:spAutoFit/>
          </a:bodyPr>
          <a:lstStyle/>
          <a:p>
            <a:r>
              <a:rPr lang="en-US" sz="1600" b="1" dirty="0"/>
              <a:t>5) PT </a:t>
            </a:r>
            <a:r>
              <a:rPr lang="en-US" sz="1600" b="1" dirty="0" err="1"/>
              <a:t>Danareksa</a:t>
            </a:r>
            <a:endParaRPr lang="en-US" sz="1600" b="1" dirty="0"/>
          </a:p>
        </p:txBody>
      </p:sp>
      <p:sp>
        <p:nvSpPr>
          <p:cNvPr id="23" name="TextBox 22">
            <a:extLst>
              <a:ext uri="{FF2B5EF4-FFF2-40B4-BE49-F238E27FC236}">
                <a16:creationId xmlns:a16="http://schemas.microsoft.com/office/drawing/2014/main" id="{F6667036-4740-4B38-B1DB-A4107B6473BD}"/>
              </a:ext>
            </a:extLst>
          </p:cNvPr>
          <p:cNvSpPr txBox="1"/>
          <p:nvPr/>
        </p:nvSpPr>
        <p:spPr>
          <a:xfrm>
            <a:off x="381000" y="3158912"/>
            <a:ext cx="8305801" cy="738664"/>
          </a:xfrm>
          <a:prstGeom prst="rect">
            <a:avLst/>
          </a:prstGeom>
          <a:noFill/>
        </p:spPr>
        <p:txBody>
          <a:bodyPr wrap="square">
            <a:spAutoFit/>
          </a:bodyPr>
          <a:lstStyle/>
          <a:p>
            <a:pPr algn="just"/>
            <a:r>
              <a:rPr lang="en-US" sz="1400" dirty="0"/>
              <a:t>PT </a:t>
            </a:r>
            <a:r>
              <a:rPr lang="en-US" sz="1400" dirty="0" err="1"/>
              <a:t>Danareksa</a:t>
            </a:r>
            <a:r>
              <a:rPr lang="en-US" sz="1400" dirty="0"/>
              <a:t> (Persero) </a:t>
            </a:r>
            <a:r>
              <a:rPr lang="en-US" sz="1400" dirty="0" err="1"/>
              <a:t>bergerak</a:t>
            </a:r>
            <a:r>
              <a:rPr lang="en-US" sz="1400" dirty="0"/>
              <a:t> di </a:t>
            </a:r>
            <a:r>
              <a:rPr lang="en-US" sz="1400" dirty="0" err="1"/>
              <a:t>bidang</a:t>
            </a:r>
            <a:r>
              <a:rPr lang="en-US" sz="1400" dirty="0"/>
              <a:t> </a:t>
            </a:r>
            <a:r>
              <a:rPr lang="en-US" sz="1400" dirty="0" err="1"/>
              <a:t>jasa</a:t>
            </a:r>
            <a:r>
              <a:rPr lang="en-US" sz="1400" dirty="0"/>
              <a:t> </a:t>
            </a:r>
            <a:r>
              <a:rPr lang="en-US" sz="1400" dirty="0" err="1"/>
              <a:t>keuangan</a:t>
            </a:r>
            <a:r>
              <a:rPr lang="en-US" sz="1400" dirty="0"/>
              <a:t>. Perusahaan yang </a:t>
            </a:r>
            <a:r>
              <a:rPr lang="en-US" sz="1400" dirty="0" err="1"/>
              <a:t>didirikan</a:t>
            </a:r>
            <a:r>
              <a:rPr lang="en-US" sz="1400" dirty="0"/>
              <a:t> pada </a:t>
            </a:r>
            <a:r>
              <a:rPr lang="en-US" sz="1400" dirty="0" err="1"/>
              <a:t>tahun</a:t>
            </a:r>
            <a:r>
              <a:rPr lang="en-US" sz="1400" dirty="0"/>
              <a:t> 1976 </a:t>
            </a:r>
            <a:r>
              <a:rPr lang="en-US" sz="1400" dirty="0" err="1"/>
              <a:t>ini</a:t>
            </a:r>
            <a:r>
              <a:rPr lang="en-US" sz="1400" dirty="0"/>
              <a:t> </a:t>
            </a:r>
            <a:r>
              <a:rPr lang="en-US" sz="1400" dirty="0" err="1"/>
              <a:t>berbisnis</a:t>
            </a:r>
            <a:r>
              <a:rPr lang="en-US" sz="1400" dirty="0"/>
              <a:t> di </a:t>
            </a:r>
            <a:r>
              <a:rPr lang="en-US" sz="1400" dirty="0" err="1"/>
              <a:t>bidang</a:t>
            </a:r>
            <a:r>
              <a:rPr lang="en-US" sz="1400" dirty="0"/>
              <a:t> pasar modal dan pasar uang, </a:t>
            </a:r>
            <a:r>
              <a:rPr lang="en-US" sz="1400" dirty="0" err="1"/>
              <a:t>antara</a:t>
            </a:r>
            <a:r>
              <a:rPr lang="en-US" sz="1400" dirty="0"/>
              <a:t> lain </a:t>
            </a:r>
            <a:r>
              <a:rPr lang="en-US" sz="1400" dirty="0" err="1"/>
              <a:t>sebagai</a:t>
            </a:r>
            <a:r>
              <a:rPr lang="en-US" sz="1400" dirty="0"/>
              <a:t> </a:t>
            </a:r>
            <a:r>
              <a:rPr lang="en-US" sz="1400" dirty="0" err="1"/>
              <a:t>perusahaan</a:t>
            </a:r>
            <a:r>
              <a:rPr lang="en-US" sz="1400" dirty="0"/>
              <a:t> </a:t>
            </a:r>
            <a:r>
              <a:rPr lang="en-US" sz="1400" dirty="0" err="1"/>
              <a:t>pembiayaan</a:t>
            </a:r>
            <a:r>
              <a:rPr lang="en-US" sz="1400" dirty="0"/>
              <a:t>, </a:t>
            </a:r>
            <a:r>
              <a:rPr lang="en-US" sz="1400" dirty="0" err="1"/>
              <a:t>perantara</a:t>
            </a:r>
            <a:r>
              <a:rPr lang="en-US" sz="1400" dirty="0"/>
              <a:t> </a:t>
            </a:r>
            <a:r>
              <a:rPr lang="en-US" sz="1400" dirty="0" err="1"/>
              <a:t>pedagang</a:t>
            </a:r>
            <a:r>
              <a:rPr lang="en-US" sz="1400" dirty="0"/>
              <a:t> </a:t>
            </a:r>
            <a:r>
              <a:rPr lang="en-US" sz="1400" dirty="0" err="1"/>
              <a:t>efek</a:t>
            </a:r>
            <a:r>
              <a:rPr lang="en-US" sz="1400" dirty="0"/>
              <a:t>, </a:t>
            </a:r>
            <a:r>
              <a:rPr lang="en-US" sz="1400" dirty="0" err="1"/>
              <a:t>penjamin</a:t>
            </a:r>
            <a:r>
              <a:rPr lang="en-US" sz="1400" dirty="0"/>
              <a:t> </a:t>
            </a:r>
            <a:r>
              <a:rPr lang="en-US" sz="1400" dirty="0" err="1"/>
              <a:t>emisi</a:t>
            </a:r>
            <a:r>
              <a:rPr lang="en-US" sz="1400" dirty="0"/>
              <a:t>, </a:t>
            </a:r>
            <a:r>
              <a:rPr lang="en-US" sz="1400" dirty="0" err="1"/>
              <a:t>serta</a:t>
            </a:r>
            <a:r>
              <a:rPr lang="en-US" sz="1400" dirty="0"/>
              <a:t> </a:t>
            </a:r>
            <a:r>
              <a:rPr lang="en-US" sz="1400" dirty="0" err="1"/>
              <a:t>manajer</a:t>
            </a:r>
            <a:r>
              <a:rPr lang="en-US" sz="1400" dirty="0"/>
              <a:t> </a:t>
            </a:r>
            <a:r>
              <a:rPr lang="en-US" sz="1400" dirty="0" err="1"/>
              <a:t>investasi</a:t>
            </a:r>
            <a:r>
              <a:rPr lang="en-US" sz="1400" dirty="0"/>
              <a:t> dan </a:t>
            </a:r>
            <a:r>
              <a:rPr lang="en-US" sz="1400" dirty="0" err="1"/>
              <a:t>reksa</a:t>
            </a:r>
            <a:r>
              <a:rPr lang="en-US" sz="1400" dirty="0"/>
              <a:t> dana</a:t>
            </a:r>
          </a:p>
        </p:txBody>
      </p:sp>
      <p:sp>
        <p:nvSpPr>
          <p:cNvPr id="2" name="TextBox 1">
            <a:extLst>
              <a:ext uri="{FF2B5EF4-FFF2-40B4-BE49-F238E27FC236}">
                <a16:creationId xmlns:a16="http://schemas.microsoft.com/office/drawing/2014/main" id="{3D2E6B21-0111-BEAF-4AE5-4322E6E2BE60}"/>
              </a:ext>
            </a:extLst>
          </p:cNvPr>
          <p:cNvSpPr txBox="1"/>
          <p:nvPr/>
        </p:nvSpPr>
        <p:spPr>
          <a:xfrm>
            <a:off x="97706" y="1070108"/>
            <a:ext cx="4474294" cy="338554"/>
          </a:xfrm>
          <a:prstGeom prst="rect">
            <a:avLst/>
          </a:prstGeom>
          <a:noFill/>
          <a:ln>
            <a:noFill/>
          </a:ln>
        </p:spPr>
        <p:txBody>
          <a:bodyPr wrap="square">
            <a:spAutoFit/>
          </a:bodyPr>
          <a:lstStyle/>
          <a:p>
            <a:r>
              <a:rPr lang="en-US" sz="1600" b="1" dirty="0"/>
              <a:t>4) PT </a:t>
            </a:r>
            <a:r>
              <a:rPr lang="en-US" sz="1600" b="1" dirty="0" err="1"/>
              <a:t>Permodalan</a:t>
            </a:r>
            <a:r>
              <a:rPr lang="en-US" sz="1600" b="1" dirty="0"/>
              <a:t> Nasional </a:t>
            </a:r>
            <a:r>
              <a:rPr lang="en-US" sz="1600" b="1" dirty="0" err="1"/>
              <a:t>Madani</a:t>
            </a:r>
            <a:r>
              <a:rPr lang="en-US" sz="1600" b="1" dirty="0"/>
              <a:t> (Persero)</a:t>
            </a:r>
          </a:p>
        </p:txBody>
      </p:sp>
    </p:spTree>
    <p:extLst>
      <p:ext uri="{BB962C8B-B14F-4D97-AF65-F5344CB8AC3E}">
        <p14:creationId xmlns:p14="http://schemas.microsoft.com/office/powerpoint/2010/main" val="155151363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a:extLst>
              <a:ext uri="{FF2B5EF4-FFF2-40B4-BE49-F238E27FC236}">
                <a16:creationId xmlns:a16="http://schemas.microsoft.com/office/drawing/2014/main" id="{655BD4AB-FAEB-4815-8681-DAC00EBDB60C}"/>
              </a:ext>
            </a:extLst>
          </p:cNvPr>
          <p:cNvSpPr txBox="1"/>
          <p:nvPr/>
        </p:nvSpPr>
        <p:spPr>
          <a:xfrm>
            <a:off x="4185622" y="887787"/>
            <a:ext cx="4729777" cy="3108543"/>
          </a:xfrm>
          <a:prstGeom prst="rect">
            <a:avLst/>
          </a:prstGeom>
          <a:solidFill>
            <a:schemeClr val="accent6">
              <a:lumMod val="20000"/>
              <a:lumOff val="80000"/>
            </a:schemeClr>
          </a:solidFill>
        </p:spPr>
        <p:txBody>
          <a:bodyPr wrap="square">
            <a:spAutoFit/>
          </a:bodyPr>
          <a:lstStyle/>
          <a:p>
            <a:pPr algn="just"/>
            <a:r>
              <a:rPr lang="en-US" sz="1400" b="1" dirty="0" err="1"/>
              <a:t>Tujuan</a:t>
            </a:r>
            <a:r>
              <a:rPr lang="en-US" sz="1400" b="1" dirty="0"/>
              <a:t> LKM </a:t>
            </a:r>
            <a:r>
              <a:rPr lang="en-US" sz="1400" b="1" dirty="0" err="1"/>
              <a:t>sebagai</a:t>
            </a:r>
            <a:r>
              <a:rPr lang="en-US" sz="1400" b="1" dirty="0"/>
              <a:t> </a:t>
            </a:r>
            <a:r>
              <a:rPr lang="en-US" sz="1400" b="1" dirty="0" err="1"/>
              <a:t>berikut</a:t>
            </a:r>
            <a:r>
              <a:rPr lang="en-US" sz="1400" dirty="0"/>
              <a:t>.</a:t>
            </a:r>
          </a:p>
          <a:p>
            <a:pPr marL="342900" indent="-342900" algn="just">
              <a:buAutoNum type="arabicParenR"/>
            </a:pPr>
            <a:r>
              <a:rPr lang="en-US" sz="1400" dirty="0" err="1"/>
              <a:t>Meningkatkan</a:t>
            </a:r>
            <a:r>
              <a:rPr lang="en-US" sz="1400" dirty="0"/>
              <a:t> </a:t>
            </a:r>
            <a:r>
              <a:rPr lang="en-US" sz="1400" dirty="0" err="1"/>
              <a:t>akses</a:t>
            </a:r>
            <a:r>
              <a:rPr lang="en-US" sz="1400" dirty="0"/>
              <a:t> </a:t>
            </a:r>
            <a:r>
              <a:rPr lang="en-US" sz="1400" dirty="0" err="1"/>
              <a:t>pendanaan</a:t>
            </a:r>
            <a:r>
              <a:rPr lang="en-US" sz="1400" dirty="0"/>
              <a:t> </a:t>
            </a:r>
            <a:r>
              <a:rPr lang="en-US" sz="1400" dirty="0" err="1"/>
              <a:t>skala</a:t>
            </a:r>
            <a:r>
              <a:rPr lang="en-US" sz="1400" dirty="0"/>
              <a:t> </a:t>
            </a:r>
            <a:r>
              <a:rPr lang="en-US" sz="1400" dirty="0" err="1"/>
              <a:t>mikro</a:t>
            </a:r>
            <a:r>
              <a:rPr lang="en-US" sz="1400" dirty="0"/>
              <a:t> </a:t>
            </a:r>
            <a:r>
              <a:rPr lang="en-US" sz="1400" dirty="0" err="1"/>
              <a:t>bagi</a:t>
            </a:r>
            <a:r>
              <a:rPr lang="en-US" sz="1400" dirty="0"/>
              <a:t> </a:t>
            </a:r>
            <a:r>
              <a:rPr lang="en-US" sz="1400" dirty="0" err="1"/>
              <a:t>masyarakat</a:t>
            </a:r>
            <a:r>
              <a:rPr lang="en-US" sz="1400" dirty="0"/>
              <a:t>;</a:t>
            </a:r>
          </a:p>
          <a:p>
            <a:pPr marL="342900" indent="-342900" algn="just">
              <a:buAutoNum type="arabicParenR"/>
            </a:pPr>
            <a:r>
              <a:rPr lang="en-US" sz="1400" dirty="0" err="1"/>
              <a:t>Membantu</a:t>
            </a:r>
            <a:r>
              <a:rPr lang="en-US" sz="1400" dirty="0"/>
              <a:t> </a:t>
            </a:r>
            <a:r>
              <a:rPr lang="en-US" sz="1400" dirty="0" err="1"/>
              <a:t>peningkatan</a:t>
            </a:r>
            <a:r>
              <a:rPr lang="en-US" sz="1400" dirty="0"/>
              <a:t> </a:t>
            </a:r>
            <a:r>
              <a:rPr lang="en-US" sz="1400" dirty="0" err="1"/>
              <a:t>pemberdayaan</a:t>
            </a:r>
            <a:r>
              <a:rPr lang="en-US" sz="1400" dirty="0"/>
              <a:t> </a:t>
            </a:r>
            <a:r>
              <a:rPr lang="en-US" sz="1400" dirty="0" err="1"/>
              <a:t>ekonomi</a:t>
            </a:r>
            <a:r>
              <a:rPr lang="en-US" sz="1400" dirty="0"/>
              <a:t> dan </a:t>
            </a:r>
            <a:r>
              <a:rPr lang="en-US" sz="1400" dirty="0" err="1"/>
              <a:t>produktivitas</a:t>
            </a:r>
            <a:r>
              <a:rPr lang="en-US" sz="1400" dirty="0"/>
              <a:t> </a:t>
            </a:r>
            <a:r>
              <a:rPr lang="en-US" sz="1400" dirty="0" err="1"/>
              <a:t>masyarakat</a:t>
            </a:r>
            <a:r>
              <a:rPr lang="en-US" sz="1400" dirty="0"/>
              <a:t>; dan</a:t>
            </a:r>
          </a:p>
          <a:p>
            <a:pPr marL="342900" indent="-342900" algn="just">
              <a:buAutoNum type="arabicParenR"/>
            </a:pPr>
            <a:r>
              <a:rPr lang="en-US" sz="1400" dirty="0" err="1"/>
              <a:t>Membantu</a:t>
            </a:r>
            <a:r>
              <a:rPr lang="en-US" sz="1400" dirty="0"/>
              <a:t> </a:t>
            </a:r>
            <a:r>
              <a:rPr lang="en-US" sz="1400" dirty="0" err="1"/>
              <a:t>peningkatan</a:t>
            </a:r>
            <a:r>
              <a:rPr lang="en-US" sz="1400" dirty="0"/>
              <a:t> </a:t>
            </a:r>
            <a:r>
              <a:rPr lang="en-US" sz="1400" dirty="0" err="1"/>
              <a:t>pendapatan</a:t>
            </a:r>
            <a:r>
              <a:rPr lang="en-US" sz="1400" dirty="0"/>
              <a:t> dan </a:t>
            </a:r>
            <a:r>
              <a:rPr lang="en-US" sz="1400" dirty="0" err="1"/>
              <a:t>kesejahteraan</a:t>
            </a:r>
            <a:r>
              <a:rPr lang="en-US" sz="1400" dirty="0"/>
              <a:t> </a:t>
            </a:r>
            <a:r>
              <a:rPr lang="en-US" sz="1400" dirty="0" err="1"/>
              <a:t>masyarakat</a:t>
            </a:r>
            <a:r>
              <a:rPr lang="en-US" sz="1400" dirty="0"/>
              <a:t>, </a:t>
            </a:r>
            <a:r>
              <a:rPr lang="en-US" sz="1400" dirty="0" err="1"/>
              <a:t>terutama</a:t>
            </a:r>
            <a:r>
              <a:rPr lang="en-US" sz="1400" dirty="0"/>
              <a:t> </a:t>
            </a:r>
            <a:r>
              <a:rPr lang="en-US" sz="1400" dirty="0" err="1"/>
              <a:t>masyarakat</a:t>
            </a:r>
            <a:r>
              <a:rPr lang="en-US" sz="1400" dirty="0"/>
              <a:t> miskin </a:t>
            </a:r>
            <a:r>
              <a:rPr lang="en-US" sz="1400" dirty="0" err="1"/>
              <a:t>atau</a:t>
            </a:r>
            <a:r>
              <a:rPr lang="en-US" sz="1400" dirty="0"/>
              <a:t> </a:t>
            </a:r>
            <a:r>
              <a:rPr lang="en-US" sz="1400" dirty="0" err="1"/>
              <a:t>berpenghasilan</a:t>
            </a:r>
            <a:r>
              <a:rPr lang="en-US" sz="1400" dirty="0"/>
              <a:t> </a:t>
            </a:r>
            <a:r>
              <a:rPr lang="en-US" sz="1400" dirty="0" err="1"/>
              <a:t>rendah</a:t>
            </a:r>
            <a:r>
              <a:rPr lang="en-US" sz="1400" dirty="0"/>
              <a:t>.</a:t>
            </a:r>
          </a:p>
          <a:p>
            <a:pPr algn="just"/>
            <a:endParaRPr lang="en-US" sz="1400" dirty="0"/>
          </a:p>
          <a:p>
            <a:pPr algn="just"/>
            <a:r>
              <a:rPr lang="en-US" sz="1400" b="1" dirty="0" err="1"/>
              <a:t>Bentuk</a:t>
            </a:r>
            <a:r>
              <a:rPr lang="en-US" sz="1400" b="1" dirty="0"/>
              <a:t> Badan Hukum LKM </a:t>
            </a:r>
            <a:r>
              <a:rPr lang="en-US" sz="1400" b="1" dirty="0" err="1"/>
              <a:t>sebagai</a:t>
            </a:r>
            <a:r>
              <a:rPr lang="en-US" sz="1400" b="1" dirty="0"/>
              <a:t> </a:t>
            </a:r>
            <a:r>
              <a:rPr lang="en-US" sz="1400" b="1" dirty="0" err="1"/>
              <a:t>berikut</a:t>
            </a:r>
            <a:r>
              <a:rPr lang="en-US" sz="1400" b="1" dirty="0"/>
              <a:t>.</a:t>
            </a:r>
          </a:p>
          <a:p>
            <a:pPr marL="342900" indent="-342900" algn="just">
              <a:buAutoNum type="arabicParenR"/>
            </a:pPr>
            <a:r>
              <a:rPr lang="en-US" sz="1400" dirty="0" err="1"/>
              <a:t>Koperasi</a:t>
            </a:r>
            <a:r>
              <a:rPr lang="en-US" sz="1400" dirty="0"/>
              <a:t>; dan</a:t>
            </a:r>
          </a:p>
          <a:p>
            <a:pPr marL="342900" indent="-342900" algn="just">
              <a:buAutoNum type="arabicParenR"/>
            </a:pPr>
            <a:r>
              <a:rPr lang="en-US" sz="1400" dirty="0"/>
              <a:t>Perseroan </a:t>
            </a:r>
            <a:r>
              <a:rPr lang="en-US" sz="1400" dirty="0" err="1"/>
              <a:t>terbatas</a:t>
            </a:r>
            <a:r>
              <a:rPr lang="en-US" sz="1400" dirty="0"/>
              <a:t> yang </a:t>
            </a:r>
            <a:r>
              <a:rPr lang="en-US" sz="1400" dirty="0" err="1"/>
              <a:t>sahamnya</a:t>
            </a:r>
            <a:r>
              <a:rPr lang="en-US" sz="1400" dirty="0"/>
              <a:t> paling </a:t>
            </a:r>
            <a:r>
              <a:rPr lang="en-US" sz="1400" dirty="0" err="1"/>
              <a:t>sedikit</a:t>
            </a:r>
            <a:r>
              <a:rPr lang="en-US" sz="1400" dirty="0"/>
              <a:t> 60 </a:t>
            </a:r>
            <a:r>
              <a:rPr lang="en-US" sz="1400" dirty="0" err="1"/>
              <a:t>persen</a:t>
            </a:r>
            <a:r>
              <a:rPr lang="en-US" sz="1400" dirty="0"/>
              <a:t> </a:t>
            </a:r>
            <a:r>
              <a:rPr lang="en-US" sz="1400" dirty="0" err="1"/>
              <a:t>dimiliki</a:t>
            </a:r>
            <a:r>
              <a:rPr lang="en-US" sz="1400" dirty="0"/>
              <a:t> oleh </a:t>
            </a:r>
            <a:r>
              <a:rPr lang="en-US" sz="1400" dirty="0" err="1"/>
              <a:t>pemerintah</a:t>
            </a:r>
            <a:r>
              <a:rPr lang="en-US" sz="1400" dirty="0"/>
              <a:t> </a:t>
            </a:r>
            <a:r>
              <a:rPr lang="en-US" sz="1400" dirty="0" err="1"/>
              <a:t>daerah</a:t>
            </a:r>
            <a:r>
              <a:rPr lang="en-US" sz="1400" dirty="0"/>
              <a:t> </a:t>
            </a:r>
            <a:r>
              <a:rPr lang="en-US" sz="1400" dirty="0" err="1"/>
              <a:t>kabupaten</a:t>
            </a:r>
            <a:r>
              <a:rPr lang="en-US" sz="1400" dirty="0"/>
              <a:t>/</a:t>
            </a:r>
            <a:r>
              <a:rPr lang="en-US" sz="1400" dirty="0" err="1"/>
              <a:t>kota</a:t>
            </a:r>
            <a:r>
              <a:rPr lang="en-US" sz="1400" dirty="0"/>
              <a:t> </a:t>
            </a:r>
            <a:r>
              <a:rPr lang="en-US" sz="1400" dirty="0" err="1"/>
              <a:t>atau</a:t>
            </a:r>
            <a:r>
              <a:rPr lang="en-US" sz="1400" dirty="0"/>
              <a:t> badan </a:t>
            </a:r>
            <a:r>
              <a:rPr lang="en-US" sz="1400" dirty="0" err="1"/>
              <a:t>usaha</a:t>
            </a:r>
            <a:r>
              <a:rPr lang="en-US" sz="1400" dirty="0"/>
              <a:t> </a:t>
            </a:r>
            <a:r>
              <a:rPr lang="en-US" sz="1400" dirty="0" err="1"/>
              <a:t>milik</a:t>
            </a:r>
            <a:r>
              <a:rPr lang="en-US" sz="1400" dirty="0"/>
              <a:t> </a:t>
            </a:r>
            <a:r>
              <a:rPr lang="en-US" sz="1400" dirty="0" err="1"/>
              <a:t>desa</a:t>
            </a:r>
            <a:r>
              <a:rPr lang="en-US" sz="1400" dirty="0"/>
              <a:t>/</a:t>
            </a:r>
            <a:r>
              <a:rPr lang="en-US" sz="1400" dirty="0" err="1"/>
              <a:t>kelurahan</a:t>
            </a:r>
            <a:r>
              <a:rPr lang="en-US" sz="1400" dirty="0"/>
              <a:t>. </a:t>
            </a:r>
          </a:p>
        </p:txBody>
      </p:sp>
      <p:sp>
        <p:nvSpPr>
          <p:cNvPr id="11" name="TextBox 34"/>
          <p:cNvSpPr txBox="1"/>
          <p:nvPr/>
        </p:nvSpPr>
        <p:spPr>
          <a:xfrm>
            <a:off x="0" y="133350"/>
            <a:ext cx="9143999" cy="401816"/>
          </a:xfrm>
          <a:prstGeom prst="rect">
            <a:avLst/>
          </a:prstGeom>
          <a:solidFill>
            <a:srgbClr val="2C987E"/>
          </a:solidFill>
          <a:ln>
            <a:noFill/>
          </a:ln>
        </p:spPr>
        <p:style>
          <a:lnRef idx="2">
            <a:schemeClr val="accent5">
              <a:shade val="50000"/>
            </a:schemeClr>
          </a:lnRef>
          <a:fillRef idx="1">
            <a:schemeClr val="accent5"/>
          </a:fillRef>
          <a:effectRef idx="0">
            <a:schemeClr val="accent5"/>
          </a:effectRef>
          <a:fontRef idx="minor">
            <a:schemeClr val="lt1"/>
          </a:fontRef>
        </p:style>
        <p:txBody>
          <a:bodyPr wrap="square" lIns="93128" tIns="46565" rIns="93128" bIns="46565" rtlCol="0">
            <a:spAutoFit/>
          </a:bodyPr>
          <a:lstStyle/>
          <a:p>
            <a:pPr marL="0" lvl="1">
              <a:tabLst>
                <a:tab pos="692185" algn="l"/>
              </a:tabLst>
            </a:pPr>
            <a:r>
              <a:rPr lang="en-US" sz="2000" b="1" dirty="0">
                <a:solidFill>
                  <a:schemeClr val="bg1"/>
                </a:solidFill>
                <a:latin typeface="Candara" pitchFamily="34" charset="0"/>
              </a:rPr>
              <a:t>B. Lembaga </a:t>
            </a:r>
            <a:r>
              <a:rPr lang="en-US" sz="2000" b="1" dirty="0" err="1">
                <a:solidFill>
                  <a:schemeClr val="bg1"/>
                </a:solidFill>
                <a:latin typeface="Candara" pitchFamily="34" charset="0"/>
              </a:rPr>
              <a:t>Keuangan</a:t>
            </a:r>
            <a:r>
              <a:rPr lang="en-US" sz="2000" b="1" dirty="0">
                <a:solidFill>
                  <a:schemeClr val="bg1"/>
                </a:solidFill>
                <a:latin typeface="Candara" pitchFamily="34" charset="0"/>
              </a:rPr>
              <a:t> </a:t>
            </a:r>
          </a:p>
        </p:txBody>
      </p:sp>
      <p:grpSp>
        <p:nvGrpSpPr>
          <p:cNvPr id="9" name="Group 8"/>
          <p:cNvGrpSpPr/>
          <p:nvPr/>
        </p:nvGrpSpPr>
        <p:grpSpPr>
          <a:xfrm>
            <a:off x="-1" y="4302125"/>
            <a:ext cx="9144000" cy="841375"/>
            <a:chOff x="0" y="4302125"/>
            <a:chExt cx="9144000" cy="841375"/>
          </a:xfrm>
        </p:grpSpPr>
        <p:grpSp>
          <p:nvGrpSpPr>
            <p:cNvPr id="10" name="Group 9"/>
            <p:cNvGrpSpPr/>
            <p:nvPr/>
          </p:nvGrpSpPr>
          <p:grpSpPr>
            <a:xfrm>
              <a:off x="0" y="4302125"/>
              <a:ext cx="9144000" cy="841375"/>
              <a:chOff x="0" y="4302125"/>
              <a:chExt cx="9144000" cy="841375"/>
            </a:xfrm>
          </p:grpSpPr>
          <p:grpSp>
            <p:nvGrpSpPr>
              <p:cNvPr id="13" name="Group 12"/>
              <p:cNvGrpSpPr/>
              <p:nvPr/>
            </p:nvGrpSpPr>
            <p:grpSpPr>
              <a:xfrm>
                <a:off x="0" y="4302125"/>
                <a:ext cx="9144000" cy="841375"/>
                <a:chOff x="0" y="4302125"/>
                <a:chExt cx="9144000" cy="841375"/>
              </a:xfrm>
            </p:grpSpPr>
            <p:pic>
              <p:nvPicPr>
                <p:cNvPr id="15" name="Picture 2" descr="E:\ELISA\ERLANGGA LISA\2017\TEMPLATE PPT\SMP PPKN kelas X kelompok wajib\SMP PPKN kelas X kelompok wajib.png"/>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22" name="TextBox 16"/>
                <p:cNvSpPr txBox="1"/>
                <p:nvPr/>
              </p:nvSpPr>
              <p:spPr>
                <a:xfrm>
                  <a:off x="2057400" y="4732407"/>
                  <a:ext cx="5334000" cy="353943"/>
                </a:xfrm>
                <a:prstGeom prst="rect">
                  <a:avLst/>
                </a:prstGeom>
                <a:solidFill>
                  <a:srgbClr val="FFC000"/>
                </a:solidFill>
              </p:spPr>
              <p:txBody>
                <a:bodyPr wrap="square" rtlCol="0">
                  <a:spAutoFit/>
                </a:bodyPr>
                <a:lstStyle/>
                <a:p>
                  <a:r>
                    <a:rPr lang="en-US" sz="1700" b="1" dirty="0">
                      <a:solidFill>
                        <a:srgbClr val="002060"/>
                      </a:solidFill>
                      <a:latin typeface="Arial" pitchFamily="34" charset="0"/>
                      <a:cs typeface="Arial" pitchFamily="34" charset="0"/>
                    </a:rPr>
                    <a:t>IPS EKONOMI </a:t>
                  </a:r>
                </a:p>
              </p:txBody>
            </p:sp>
          </p:grpSp>
          <p:pic>
            <p:nvPicPr>
              <p:cNvPr id="14" name="Picture 13" descr="A picture containing text&#10;&#10;Description automatically generated">
                <a:extLst>
                  <a:ext uri="{FF2B5EF4-FFF2-40B4-BE49-F238E27FC236}">
                    <a16:creationId xmlns:a16="http://schemas.microsoft.com/office/drawing/2014/main" id="{D65625EF-D92B-4D38-A026-7B2925F9C466}"/>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12" name="Rectangle 11"/>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16" name="TextBox 15">
            <a:extLst>
              <a:ext uri="{FF2B5EF4-FFF2-40B4-BE49-F238E27FC236}">
                <a16:creationId xmlns:a16="http://schemas.microsoft.com/office/drawing/2014/main" id="{9026BB2B-F836-41C1-9D13-5E82409A11BA}"/>
              </a:ext>
            </a:extLst>
          </p:cNvPr>
          <p:cNvSpPr txBox="1"/>
          <p:nvPr/>
        </p:nvSpPr>
        <p:spPr>
          <a:xfrm>
            <a:off x="88470" y="973778"/>
            <a:ext cx="4604272" cy="338554"/>
          </a:xfrm>
          <a:prstGeom prst="rect">
            <a:avLst/>
          </a:prstGeom>
          <a:noFill/>
        </p:spPr>
        <p:txBody>
          <a:bodyPr wrap="square">
            <a:spAutoFit/>
          </a:bodyPr>
          <a:lstStyle/>
          <a:p>
            <a:r>
              <a:rPr lang="en-US" sz="1600" dirty="0"/>
              <a:t>e. Lembaga </a:t>
            </a:r>
            <a:r>
              <a:rPr lang="en-US" sz="1600" dirty="0" err="1"/>
              <a:t>Keuangan</a:t>
            </a:r>
            <a:r>
              <a:rPr lang="en-US" sz="1600" dirty="0"/>
              <a:t> </a:t>
            </a:r>
            <a:r>
              <a:rPr lang="en-US" sz="1600" dirty="0" err="1"/>
              <a:t>Mikro</a:t>
            </a:r>
            <a:endParaRPr lang="en-US" sz="1600" dirty="0"/>
          </a:p>
        </p:txBody>
      </p:sp>
      <p:sp>
        <p:nvSpPr>
          <p:cNvPr id="18" name="TextBox 17">
            <a:extLst>
              <a:ext uri="{FF2B5EF4-FFF2-40B4-BE49-F238E27FC236}">
                <a16:creationId xmlns:a16="http://schemas.microsoft.com/office/drawing/2014/main" id="{8540935F-3746-4CA7-9B21-495571E40DB4}"/>
              </a:ext>
            </a:extLst>
          </p:cNvPr>
          <p:cNvSpPr txBox="1"/>
          <p:nvPr/>
        </p:nvSpPr>
        <p:spPr>
          <a:xfrm>
            <a:off x="88470" y="569806"/>
            <a:ext cx="3810000" cy="369332"/>
          </a:xfrm>
          <a:prstGeom prst="rect">
            <a:avLst/>
          </a:prstGeom>
          <a:noFill/>
          <a:ln>
            <a:noFill/>
          </a:ln>
        </p:spPr>
        <p:style>
          <a:lnRef idx="1">
            <a:schemeClr val="accent6"/>
          </a:lnRef>
          <a:fillRef idx="2">
            <a:schemeClr val="accent6"/>
          </a:fillRef>
          <a:effectRef idx="1">
            <a:schemeClr val="accent6"/>
          </a:effectRef>
          <a:fontRef idx="minor">
            <a:schemeClr val="dk1"/>
          </a:fontRef>
        </p:style>
        <p:txBody>
          <a:bodyPr wrap="square">
            <a:spAutoFit/>
          </a:bodyPr>
          <a:lstStyle/>
          <a:p>
            <a:r>
              <a:rPr lang="en-US" dirty="0">
                <a:solidFill>
                  <a:schemeClr val="tx1"/>
                </a:solidFill>
              </a:rPr>
              <a:t>2. </a:t>
            </a:r>
            <a:r>
              <a:rPr lang="en-US" dirty="0" err="1">
                <a:solidFill>
                  <a:schemeClr val="tx1"/>
                </a:solidFill>
              </a:rPr>
              <a:t>Industri</a:t>
            </a:r>
            <a:r>
              <a:rPr lang="en-US" dirty="0">
                <a:solidFill>
                  <a:schemeClr val="tx1"/>
                </a:solidFill>
              </a:rPr>
              <a:t> </a:t>
            </a:r>
            <a:r>
              <a:rPr lang="en-US" dirty="0" err="1">
                <a:solidFill>
                  <a:schemeClr val="tx1"/>
                </a:solidFill>
              </a:rPr>
              <a:t>Keuangan</a:t>
            </a:r>
            <a:r>
              <a:rPr lang="en-US" dirty="0">
                <a:solidFill>
                  <a:schemeClr val="tx1"/>
                </a:solidFill>
              </a:rPr>
              <a:t> Non-Bank (IKNB)</a:t>
            </a:r>
          </a:p>
        </p:txBody>
      </p:sp>
      <p:sp>
        <p:nvSpPr>
          <p:cNvPr id="21" name="TextBox 20">
            <a:extLst>
              <a:ext uri="{FF2B5EF4-FFF2-40B4-BE49-F238E27FC236}">
                <a16:creationId xmlns:a16="http://schemas.microsoft.com/office/drawing/2014/main" id="{3141632D-3CB3-48E6-93B0-C48FB3A14F3D}"/>
              </a:ext>
            </a:extLst>
          </p:cNvPr>
          <p:cNvSpPr txBox="1"/>
          <p:nvPr/>
        </p:nvSpPr>
        <p:spPr>
          <a:xfrm>
            <a:off x="340520" y="1359825"/>
            <a:ext cx="3701526" cy="2677656"/>
          </a:xfrm>
          <a:prstGeom prst="rect">
            <a:avLst/>
          </a:prstGeom>
          <a:solidFill>
            <a:schemeClr val="accent6">
              <a:lumMod val="20000"/>
              <a:lumOff val="80000"/>
            </a:schemeClr>
          </a:solidFill>
        </p:spPr>
        <p:txBody>
          <a:bodyPr wrap="square">
            <a:spAutoFit/>
          </a:bodyPr>
          <a:lstStyle/>
          <a:p>
            <a:pPr algn="just"/>
            <a:r>
              <a:rPr lang="en-US" sz="1400" dirty="0" err="1"/>
              <a:t>Berdasarkan</a:t>
            </a:r>
            <a:r>
              <a:rPr lang="en-US" sz="1400" dirty="0"/>
              <a:t> </a:t>
            </a:r>
            <a:r>
              <a:rPr lang="en-US" sz="1400" dirty="0" err="1"/>
              <a:t>Pasal</a:t>
            </a:r>
            <a:r>
              <a:rPr lang="en-US" sz="1400" dirty="0"/>
              <a:t> 1 UU No. 1 </a:t>
            </a:r>
            <a:r>
              <a:rPr lang="en-US" sz="1400" dirty="0" err="1"/>
              <a:t>Tahun</a:t>
            </a:r>
            <a:r>
              <a:rPr lang="en-US" sz="1400" dirty="0"/>
              <a:t> 2013 </a:t>
            </a:r>
            <a:r>
              <a:rPr lang="en-US" sz="1400" dirty="0" err="1"/>
              <a:t>tentang</a:t>
            </a:r>
            <a:r>
              <a:rPr lang="en-US" sz="1400" dirty="0"/>
              <a:t> Lembaga </a:t>
            </a:r>
            <a:r>
              <a:rPr lang="en-US" sz="1400" dirty="0" err="1"/>
              <a:t>Keuangan</a:t>
            </a:r>
            <a:r>
              <a:rPr lang="en-US" sz="1400" dirty="0"/>
              <a:t> </a:t>
            </a:r>
            <a:r>
              <a:rPr lang="en-US" sz="1400" dirty="0" err="1"/>
              <a:t>Mikro</a:t>
            </a:r>
            <a:r>
              <a:rPr lang="en-US" sz="1400" dirty="0"/>
              <a:t> </a:t>
            </a:r>
            <a:r>
              <a:rPr lang="en-US" sz="1400" dirty="0" err="1"/>
              <a:t>sebagaimana</a:t>
            </a:r>
            <a:r>
              <a:rPr lang="en-US" sz="1400" dirty="0"/>
              <a:t> </a:t>
            </a:r>
            <a:r>
              <a:rPr lang="en-US" sz="1400" dirty="0" err="1"/>
              <a:t>diubah</a:t>
            </a:r>
            <a:r>
              <a:rPr lang="en-US" sz="1400" dirty="0"/>
              <a:t> </a:t>
            </a:r>
            <a:r>
              <a:rPr lang="en-US" sz="1400" dirty="0" err="1"/>
              <a:t>dengan</a:t>
            </a:r>
            <a:r>
              <a:rPr lang="en-US" sz="1400" dirty="0"/>
              <a:t> UU RI No. 4 </a:t>
            </a:r>
            <a:r>
              <a:rPr lang="en-US" sz="1400" dirty="0" err="1"/>
              <a:t>Tahun</a:t>
            </a:r>
            <a:r>
              <a:rPr lang="en-US" sz="1400" dirty="0"/>
              <a:t> 2023 , Lembaga </a:t>
            </a:r>
            <a:r>
              <a:rPr lang="en-US" sz="1400" dirty="0" err="1"/>
              <a:t>Keuangan</a:t>
            </a:r>
            <a:r>
              <a:rPr lang="en-US" sz="1400" dirty="0"/>
              <a:t> </a:t>
            </a:r>
            <a:r>
              <a:rPr lang="en-US" sz="1400" dirty="0" err="1"/>
              <a:t>Mikro</a:t>
            </a:r>
            <a:r>
              <a:rPr lang="en-US" sz="1400" dirty="0"/>
              <a:t> (LKM) </a:t>
            </a:r>
            <a:r>
              <a:rPr lang="en-US" sz="1400" dirty="0" err="1"/>
              <a:t>adalah</a:t>
            </a:r>
            <a:r>
              <a:rPr lang="en-US" sz="1400" dirty="0"/>
              <a:t> </a:t>
            </a:r>
            <a:r>
              <a:rPr lang="en-US" sz="1400" dirty="0" err="1"/>
              <a:t>lembaga</a:t>
            </a:r>
            <a:r>
              <a:rPr lang="en-US" sz="1400" dirty="0"/>
              <a:t> </a:t>
            </a:r>
            <a:r>
              <a:rPr lang="en-US" sz="1400" dirty="0" err="1"/>
              <a:t>keuangan</a:t>
            </a:r>
            <a:r>
              <a:rPr lang="en-US" sz="1400" dirty="0"/>
              <a:t> yang </a:t>
            </a:r>
            <a:r>
              <a:rPr lang="en-US" sz="1400" dirty="0" err="1"/>
              <a:t>khusus</a:t>
            </a:r>
            <a:r>
              <a:rPr lang="en-US" sz="1400" dirty="0"/>
              <a:t> </a:t>
            </a:r>
            <a:r>
              <a:rPr lang="en-US" sz="1400" dirty="0" err="1"/>
              <a:t>didirikan</a:t>
            </a:r>
            <a:r>
              <a:rPr lang="en-US" sz="1400" dirty="0"/>
              <a:t> </a:t>
            </a:r>
            <a:r>
              <a:rPr lang="en-US" sz="1400" dirty="0" err="1"/>
              <a:t>untuk</a:t>
            </a:r>
            <a:r>
              <a:rPr lang="en-US" sz="1400" dirty="0"/>
              <a:t> </a:t>
            </a:r>
            <a:r>
              <a:rPr lang="en-US" sz="1400" dirty="0" err="1"/>
              <a:t>memberikan</a:t>
            </a:r>
            <a:r>
              <a:rPr lang="en-US" sz="1400" dirty="0"/>
              <a:t> </a:t>
            </a:r>
            <a:r>
              <a:rPr lang="en-US" sz="1400" dirty="0" err="1"/>
              <a:t>jasa</a:t>
            </a:r>
            <a:r>
              <a:rPr lang="en-US" sz="1400" dirty="0"/>
              <a:t> </a:t>
            </a:r>
            <a:r>
              <a:rPr lang="en-US" sz="1400" dirty="0" err="1"/>
              <a:t>pengembangan</a:t>
            </a:r>
            <a:r>
              <a:rPr lang="en-US" sz="1400" dirty="0"/>
              <a:t> </a:t>
            </a:r>
            <a:r>
              <a:rPr lang="en-US" sz="1400" dirty="0" err="1"/>
              <a:t>usaha</a:t>
            </a:r>
            <a:r>
              <a:rPr lang="en-US" sz="1400" dirty="0"/>
              <a:t> dan </a:t>
            </a:r>
            <a:r>
              <a:rPr lang="en-US" sz="1400" dirty="0" err="1"/>
              <a:t>pemberdayaan</a:t>
            </a:r>
            <a:r>
              <a:rPr lang="en-US" sz="1400" dirty="0"/>
              <a:t> </a:t>
            </a:r>
            <a:r>
              <a:rPr lang="en-US" sz="1400" dirty="0" err="1"/>
              <a:t>masyarakat</a:t>
            </a:r>
            <a:r>
              <a:rPr lang="en-US" sz="1400" dirty="0"/>
              <a:t>, </a:t>
            </a:r>
            <a:r>
              <a:rPr lang="en-US" sz="1400" dirty="0" err="1"/>
              <a:t>baik</a:t>
            </a:r>
            <a:r>
              <a:rPr lang="en-US" sz="1400" dirty="0"/>
              <a:t> </a:t>
            </a:r>
            <a:r>
              <a:rPr lang="en-US" sz="1400" dirty="0" err="1"/>
              <a:t>melalui</a:t>
            </a:r>
            <a:r>
              <a:rPr lang="en-US" sz="1400" dirty="0"/>
              <a:t> </a:t>
            </a:r>
            <a:r>
              <a:rPr lang="en-US" sz="1400" dirty="0" err="1"/>
              <a:t>pinjaman</a:t>
            </a:r>
            <a:r>
              <a:rPr lang="en-US" sz="1400" dirty="0"/>
              <a:t> </a:t>
            </a:r>
            <a:r>
              <a:rPr lang="en-US" sz="1400" dirty="0" err="1"/>
              <a:t>atau</a:t>
            </a:r>
            <a:r>
              <a:rPr lang="en-US" sz="1400" dirty="0"/>
              <a:t> </a:t>
            </a:r>
            <a:r>
              <a:rPr lang="en-US" sz="1400" dirty="0" err="1"/>
              <a:t>pembiayaan</a:t>
            </a:r>
            <a:r>
              <a:rPr lang="en-US" sz="1400" dirty="0"/>
              <a:t> </a:t>
            </a:r>
            <a:r>
              <a:rPr lang="en-US" sz="1400" dirty="0" err="1"/>
              <a:t>dalam</a:t>
            </a:r>
            <a:r>
              <a:rPr lang="en-US" sz="1400" dirty="0"/>
              <a:t> </a:t>
            </a:r>
            <a:r>
              <a:rPr lang="en-US" sz="1400" dirty="0" err="1"/>
              <a:t>usaha</a:t>
            </a:r>
            <a:r>
              <a:rPr lang="en-US" sz="1400" dirty="0"/>
              <a:t> </a:t>
            </a:r>
            <a:r>
              <a:rPr lang="en-US" sz="1400" dirty="0" err="1"/>
              <a:t>skala</a:t>
            </a:r>
            <a:r>
              <a:rPr lang="en-US" sz="1400" dirty="0"/>
              <a:t> </a:t>
            </a:r>
            <a:r>
              <a:rPr lang="en-US" sz="1400" dirty="0" err="1"/>
              <a:t>mikro</a:t>
            </a:r>
            <a:r>
              <a:rPr lang="en-US" sz="1400" dirty="0"/>
              <a:t> </a:t>
            </a:r>
            <a:r>
              <a:rPr lang="en-US" sz="1400" dirty="0" err="1"/>
              <a:t>kepada</a:t>
            </a:r>
            <a:r>
              <a:rPr lang="en-US" sz="1400" dirty="0"/>
              <a:t> </a:t>
            </a:r>
            <a:r>
              <a:rPr lang="en-US" sz="1400" dirty="0" err="1"/>
              <a:t>anggota</a:t>
            </a:r>
            <a:r>
              <a:rPr lang="en-US" sz="1400" dirty="0"/>
              <a:t> dan </a:t>
            </a:r>
            <a:r>
              <a:rPr lang="en-US" sz="1400" dirty="0" err="1"/>
              <a:t>masyarakat</a:t>
            </a:r>
            <a:r>
              <a:rPr lang="en-US" sz="1400" dirty="0"/>
              <a:t>, </a:t>
            </a:r>
            <a:r>
              <a:rPr lang="en-US" sz="1400" dirty="0" err="1"/>
              <a:t>pengelolaan</a:t>
            </a:r>
            <a:r>
              <a:rPr lang="en-US" sz="1400" dirty="0"/>
              <a:t> </a:t>
            </a:r>
            <a:r>
              <a:rPr lang="en-US" sz="1400" dirty="0" err="1"/>
              <a:t>simpanan</a:t>
            </a:r>
            <a:r>
              <a:rPr lang="en-US" sz="1400" dirty="0"/>
              <a:t>, </a:t>
            </a:r>
            <a:r>
              <a:rPr lang="en-US" sz="1400" dirty="0" err="1"/>
              <a:t>maupun</a:t>
            </a:r>
            <a:r>
              <a:rPr lang="en-US" sz="1400" dirty="0"/>
              <a:t> </a:t>
            </a:r>
            <a:r>
              <a:rPr lang="en-US" sz="1400" dirty="0" err="1"/>
              <a:t>pemberian</a:t>
            </a:r>
            <a:r>
              <a:rPr lang="en-US" sz="1400" dirty="0"/>
              <a:t> </a:t>
            </a:r>
            <a:r>
              <a:rPr lang="en-US" sz="1400" dirty="0" err="1"/>
              <a:t>jasa</a:t>
            </a:r>
            <a:r>
              <a:rPr lang="en-US" sz="1400" dirty="0"/>
              <a:t> </a:t>
            </a:r>
            <a:r>
              <a:rPr lang="en-US" sz="1400" dirty="0" err="1"/>
              <a:t>konsultasi</a:t>
            </a:r>
            <a:r>
              <a:rPr lang="en-US" sz="1400" dirty="0"/>
              <a:t> </a:t>
            </a:r>
            <a:r>
              <a:rPr lang="en-US" sz="1400" dirty="0" err="1"/>
              <a:t>pengembangan</a:t>
            </a:r>
            <a:r>
              <a:rPr lang="en-US" sz="1400" dirty="0"/>
              <a:t> </a:t>
            </a:r>
            <a:r>
              <a:rPr lang="en-US" sz="1400" dirty="0" err="1"/>
              <a:t>usaha</a:t>
            </a:r>
            <a:r>
              <a:rPr lang="en-US" sz="1400" dirty="0"/>
              <a:t> yang </a:t>
            </a:r>
            <a:r>
              <a:rPr lang="en-US" sz="1400" dirty="0" err="1"/>
              <a:t>tidak</a:t>
            </a:r>
            <a:r>
              <a:rPr lang="en-US" sz="1400" dirty="0"/>
              <a:t> </a:t>
            </a:r>
            <a:r>
              <a:rPr lang="en-US" sz="1400" dirty="0" err="1"/>
              <a:t>semata-mata</a:t>
            </a:r>
            <a:r>
              <a:rPr lang="en-US" sz="1400" dirty="0"/>
              <a:t> </a:t>
            </a:r>
            <a:r>
              <a:rPr lang="en-US" sz="1400" dirty="0" err="1"/>
              <a:t>mencari</a:t>
            </a:r>
            <a:r>
              <a:rPr lang="en-US" sz="1400" dirty="0"/>
              <a:t> </a:t>
            </a:r>
            <a:r>
              <a:rPr lang="en-US" sz="1400" dirty="0" err="1"/>
              <a:t>keuntungan</a:t>
            </a:r>
            <a:r>
              <a:rPr lang="en-US" sz="1400" dirty="0"/>
              <a:t>.</a:t>
            </a:r>
          </a:p>
        </p:txBody>
      </p:sp>
    </p:spTree>
    <p:extLst>
      <p:ext uri="{BB962C8B-B14F-4D97-AF65-F5344CB8AC3E}">
        <p14:creationId xmlns:p14="http://schemas.microsoft.com/office/powerpoint/2010/main" val="223318095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1"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34"/>
          <p:cNvSpPr txBox="1"/>
          <p:nvPr/>
        </p:nvSpPr>
        <p:spPr>
          <a:xfrm>
            <a:off x="0" y="133350"/>
            <a:ext cx="9143999" cy="401816"/>
          </a:xfrm>
          <a:prstGeom prst="rect">
            <a:avLst/>
          </a:prstGeom>
          <a:solidFill>
            <a:srgbClr val="2C987E"/>
          </a:solidFill>
          <a:ln>
            <a:noFill/>
          </a:ln>
        </p:spPr>
        <p:style>
          <a:lnRef idx="2">
            <a:schemeClr val="accent5">
              <a:shade val="50000"/>
            </a:schemeClr>
          </a:lnRef>
          <a:fillRef idx="1">
            <a:schemeClr val="accent5"/>
          </a:fillRef>
          <a:effectRef idx="0">
            <a:schemeClr val="accent5"/>
          </a:effectRef>
          <a:fontRef idx="minor">
            <a:schemeClr val="lt1"/>
          </a:fontRef>
        </p:style>
        <p:txBody>
          <a:bodyPr wrap="square" lIns="93128" tIns="46565" rIns="93128" bIns="46565" rtlCol="0">
            <a:spAutoFit/>
          </a:bodyPr>
          <a:lstStyle/>
          <a:p>
            <a:pPr marL="0" lvl="1">
              <a:tabLst>
                <a:tab pos="692185" algn="l"/>
              </a:tabLst>
            </a:pPr>
            <a:r>
              <a:rPr lang="en-US" sz="2000" b="1" dirty="0">
                <a:solidFill>
                  <a:schemeClr val="bg1"/>
                </a:solidFill>
                <a:latin typeface="Candara" pitchFamily="34" charset="0"/>
              </a:rPr>
              <a:t>B. Lembaga </a:t>
            </a:r>
            <a:r>
              <a:rPr lang="en-US" sz="2000" b="1" dirty="0" err="1">
                <a:solidFill>
                  <a:schemeClr val="bg1"/>
                </a:solidFill>
                <a:latin typeface="Candara" pitchFamily="34" charset="0"/>
              </a:rPr>
              <a:t>Keuangan</a:t>
            </a:r>
            <a:r>
              <a:rPr lang="en-US" sz="2000" b="1" dirty="0">
                <a:solidFill>
                  <a:schemeClr val="bg1"/>
                </a:solidFill>
                <a:latin typeface="Candara" pitchFamily="34" charset="0"/>
              </a:rPr>
              <a:t> </a:t>
            </a:r>
          </a:p>
        </p:txBody>
      </p:sp>
      <p:grpSp>
        <p:nvGrpSpPr>
          <p:cNvPr id="9" name="Group 8"/>
          <p:cNvGrpSpPr/>
          <p:nvPr/>
        </p:nvGrpSpPr>
        <p:grpSpPr>
          <a:xfrm>
            <a:off x="-1" y="4302125"/>
            <a:ext cx="9144000" cy="841375"/>
            <a:chOff x="0" y="4302125"/>
            <a:chExt cx="9144000" cy="841375"/>
          </a:xfrm>
        </p:grpSpPr>
        <p:grpSp>
          <p:nvGrpSpPr>
            <p:cNvPr id="10" name="Group 9"/>
            <p:cNvGrpSpPr/>
            <p:nvPr/>
          </p:nvGrpSpPr>
          <p:grpSpPr>
            <a:xfrm>
              <a:off x="0" y="4302125"/>
              <a:ext cx="9144000" cy="841375"/>
              <a:chOff x="0" y="4302125"/>
              <a:chExt cx="9144000" cy="841375"/>
            </a:xfrm>
          </p:grpSpPr>
          <p:grpSp>
            <p:nvGrpSpPr>
              <p:cNvPr id="13" name="Group 12"/>
              <p:cNvGrpSpPr/>
              <p:nvPr/>
            </p:nvGrpSpPr>
            <p:grpSpPr>
              <a:xfrm>
                <a:off x="0" y="4302125"/>
                <a:ext cx="9144000" cy="841375"/>
                <a:chOff x="0" y="4302125"/>
                <a:chExt cx="9144000" cy="841375"/>
              </a:xfrm>
            </p:grpSpPr>
            <p:pic>
              <p:nvPicPr>
                <p:cNvPr id="15" name="Picture 2" descr="E:\ELISA\ERLANGGA LISA\2017\TEMPLATE PPT\SMP PPKN kelas X kelompok wajib\SMP PPKN kelas X kelompok wajib.png"/>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22" name="TextBox 16"/>
                <p:cNvSpPr txBox="1"/>
                <p:nvPr/>
              </p:nvSpPr>
              <p:spPr>
                <a:xfrm>
                  <a:off x="2057400" y="4732407"/>
                  <a:ext cx="5334000" cy="353943"/>
                </a:xfrm>
                <a:prstGeom prst="rect">
                  <a:avLst/>
                </a:prstGeom>
                <a:solidFill>
                  <a:srgbClr val="FFC000"/>
                </a:solidFill>
              </p:spPr>
              <p:txBody>
                <a:bodyPr wrap="square" rtlCol="0">
                  <a:spAutoFit/>
                </a:bodyPr>
                <a:lstStyle/>
                <a:p>
                  <a:r>
                    <a:rPr lang="en-US" sz="1700" b="1" dirty="0">
                      <a:solidFill>
                        <a:srgbClr val="002060"/>
                      </a:solidFill>
                      <a:latin typeface="Arial" pitchFamily="34" charset="0"/>
                      <a:cs typeface="Arial" pitchFamily="34" charset="0"/>
                    </a:rPr>
                    <a:t>IPS EKONOMI </a:t>
                  </a:r>
                </a:p>
              </p:txBody>
            </p:sp>
          </p:grpSp>
          <p:pic>
            <p:nvPicPr>
              <p:cNvPr id="14" name="Picture 13" descr="A picture containing text&#10;&#10;Description automatically generated">
                <a:extLst>
                  <a:ext uri="{FF2B5EF4-FFF2-40B4-BE49-F238E27FC236}">
                    <a16:creationId xmlns:a16="http://schemas.microsoft.com/office/drawing/2014/main" id="{D65625EF-D92B-4D38-A026-7B2925F9C466}"/>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12" name="Rectangle 11"/>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18" name="TextBox 17">
            <a:extLst>
              <a:ext uri="{FF2B5EF4-FFF2-40B4-BE49-F238E27FC236}">
                <a16:creationId xmlns:a16="http://schemas.microsoft.com/office/drawing/2014/main" id="{8540935F-3746-4CA7-9B21-495571E40DB4}"/>
              </a:ext>
            </a:extLst>
          </p:cNvPr>
          <p:cNvSpPr txBox="1"/>
          <p:nvPr/>
        </p:nvSpPr>
        <p:spPr>
          <a:xfrm>
            <a:off x="88470" y="569806"/>
            <a:ext cx="3810000" cy="369332"/>
          </a:xfrm>
          <a:prstGeom prst="rect">
            <a:avLst/>
          </a:prstGeom>
          <a:noFill/>
          <a:ln>
            <a:noFill/>
          </a:ln>
        </p:spPr>
        <p:style>
          <a:lnRef idx="1">
            <a:schemeClr val="accent6"/>
          </a:lnRef>
          <a:fillRef idx="2">
            <a:schemeClr val="accent6"/>
          </a:fillRef>
          <a:effectRef idx="1">
            <a:schemeClr val="accent6"/>
          </a:effectRef>
          <a:fontRef idx="minor">
            <a:schemeClr val="dk1"/>
          </a:fontRef>
        </p:style>
        <p:txBody>
          <a:bodyPr wrap="square">
            <a:spAutoFit/>
          </a:bodyPr>
          <a:lstStyle/>
          <a:p>
            <a:r>
              <a:rPr lang="en-US" dirty="0">
                <a:solidFill>
                  <a:schemeClr val="tx1"/>
                </a:solidFill>
              </a:rPr>
              <a:t>2. </a:t>
            </a:r>
            <a:r>
              <a:rPr lang="en-US" dirty="0" err="1">
                <a:solidFill>
                  <a:schemeClr val="tx1"/>
                </a:solidFill>
              </a:rPr>
              <a:t>Industri</a:t>
            </a:r>
            <a:r>
              <a:rPr lang="en-US" dirty="0">
                <a:solidFill>
                  <a:schemeClr val="tx1"/>
                </a:solidFill>
              </a:rPr>
              <a:t> </a:t>
            </a:r>
            <a:r>
              <a:rPr lang="en-US" dirty="0" err="1">
                <a:solidFill>
                  <a:schemeClr val="tx1"/>
                </a:solidFill>
              </a:rPr>
              <a:t>Keuangan</a:t>
            </a:r>
            <a:r>
              <a:rPr lang="en-US" dirty="0">
                <a:solidFill>
                  <a:schemeClr val="tx1"/>
                </a:solidFill>
              </a:rPr>
              <a:t> Non-Bank (IKNB)</a:t>
            </a:r>
          </a:p>
        </p:txBody>
      </p:sp>
      <p:sp>
        <p:nvSpPr>
          <p:cNvPr id="17" name="TextBox 16">
            <a:extLst>
              <a:ext uri="{FF2B5EF4-FFF2-40B4-BE49-F238E27FC236}">
                <a16:creationId xmlns:a16="http://schemas.microsoft.com/office/drawing/2014/main" id="{39B6FAEF-1F9D-43F1-80D7-DA9FF9EED66E}"/>
              </a:ext>
            </a:extLst>
          </p:cNvPr>
          <p:cNvSpPr txBox="1"/>
          <p:nvPr/>
        </p:nvSpPr>
        <p:spPr>
          <a:xfrm>
            <a:off x="381001" y="992921"/>
            <a:ext cx="7848600" cy="1846659"/>
          </a:xfrm>
          <a:prstGeom prst="rect">
            <a:avLst/>
          </a:prstGeom>
          <a:noFill/>
        </p:spPr>
        <p:txBody>
          <a:bodyPr wrap="square">
            <a:spAutoFit/>
          </a:bodyPr>
          <a:lstStyle/>
          <a:p>
            <a:pPr algn="just"/>
            <a:r>
              <a:rPr lang="en-US" sz="1600" b="1" dirty="0"/>
              <a:t>f.</a:t>
            </a:r>
            <a:r>
              <a:rPr lang="en-US" sz="1600" dirty="0"/>
              <a:t> </a:t>
            </a:r>
            <a:r>
              <a:rPr lang="en-US" sz="1600" b="1" dirty="0" err="1"/>
              <a:t>Teknologi</a:t>
            </a:r>
            <a:r>
              <a:rPr lang="en-US" sz="1600" b="1" dirty="0"/>
              <a:t> </a:t>
            </a:r>
            <a:r>
              <a:rPr lang="en-US" sz="1600" b="1" dirty="0" err="1"/>
              <a:t>Finansial</a:t>
            </a:r>
            <a:r>
              <a:rPr lang="en-US" sz="1600" b="1" dirty="0"/>
              <a:t> </a:t>
            </a:r>
            <a:r>
              <a:rPr lang="en-US" sz="1600" b="1" i="1" dirty="0"/>
              <a:t>(Financial Technology/Fintech)</a:t>
            </a:r>
            <a:endParaRPr lang="en-US" sz="1600" b="1" dirty="0"/>
          </a:p>
          <a:p>
            <a:pPr algn="just"/>
            <a:r>
              <a:rPr lang="en-US" sz="1400" dirty="0"/>
              <a:t>    Bank Indonesia </a:t>
            </a:r>
            <a:r>
              <a:rPr lang="en-US" sz="1400" dirty="0" err="1"/>
              <a:t>memberikan</a:t>
            </a:r>
            <a:r>
              <a:rPr lang="en-US" sz="1400" dirty="0"/>
              <a:t> </a:t>
            </a:r>
            <a:r>
              <a:rPr lang="en-US" sz="1400" dirty="0" err="1"/>
              <a:t>definisi</a:t>
            </a:r>
            <a:r>
              <a:rPr lang="en-US" sz="1400" dirty="0"/>
              <a:t> </a:t>
            </a:r>
            <a:r>
              <a:rPr lang="en-US" sz="1400" dirty="0" err="1"/>
              <a:t>mengenai</a:t>
            </a:r>
            <a:r>
              <a:rPr lang="en-US" sz="1400" dirty="0"/>
              <a:t> </a:t>
            </a:r>
            <a:r>
              <a:rPr lang="en-US" sz="1400" dirty="0" err="1"/>
              <a:t>teknologi</a:t>
            </a:r>
            <a:r>
              <a:rPr lang="en-US" sz="1400" dirty="0"/>
              <a:t> </a:t>
            </a:r>
            <a:r>
              <a:rPr lang="en-US" sz="1400" dirty="0" err="1"/>
              <a:t>finansial</a:t>
            </a:r>
            <a:r>
              <a:rPr lang="en-US" sz="1400" dirty="0"/>
              <a:t> </a:t>
            </a:r>
            <a:r>
              <a:rPr lang="en-US" sz="1400" dirty="0" err="1"/>
              <a:t>atau</a:t>
            </a:r>
            <a:r>
              <a:rPr lang="en-US" sz="1400" dirty="0"/>
              <a:t> </a:t>
            </a:r>
            <a:r>
              <a:rPr lang="en-US" sz="1400" i="1" dirty="0"/>
              <a:t>financial technology/fintech </a:t>
            </a:r>
            <a:r>
              <a:rPr lang="en-US" sz="1400" dirty="0"/>
              <a:t>pada </a:t>
            </a:r>
            <a:r>
              <a:rPr lang="en-US" sz="1400" dirty="0" err="1"/>
              <a:t>Pasal</a:t>
            </a:r>
            <a:r>
              <a:rPr lang="en-US" sz="1400" dirty="0"/>
              <a:t> 1 Angka 1 </a:t>
            </a:r>
            <a:r>
              <a:rPr lang="en-US" sz="1400" dirty="0" err="1"/>
              <a:t>Peraturan</a:t>
            </a:r>
            <a:r>
              <a:rPr lang="en-US" sz="1400" dirty="0"/>
              <a:t> Bank Indonesia </a:t>
            </a:r>
            <a:r>
              <a:rPr lang="en-US" sz="1400" dirty="0" err="1"/>
              <a:t>Nomor</a:t>
            </a:r>
            <a:r>
              <a:rPr lang="en-US" sz="1400" dirty="0"/>
              <a:t> 19/12/PBI/2017 </a:t>
            </a:r>
            <a:r>
              <a:rPr lang="en-US" sz="1400" dirty="0" err="1"/>
              <a:t>Tentang</a:t>
            </a:r>
            <a:r>
              <a:rPr lang="en-US" sz="1400" dirty="0"/>
              <a:t> </a:t>
            </a:r>
            <a:r>
              <a:rPr lang="en-US" sz="1400" dirty="0" err="1"/>
              <a:t>Penyelenggaraan</a:t>
            </a:r>
            <a:r>
              <a:rPr lang="en-US" sz="1400" dirty="0"/>
              <a:t> </a:t>
            </a:r>
            <a:r>
              <a:rPr lang="en-US" sz="1400" dirty="0" err="1"/>
              <a:t>Teknologi</a:t>
            </a:r>
            <a:r>
              <a:rPr lang="en-US" sz="1400" dirty="0"/>
              <a:t> </a:t>
            </a:r>
            <a:r>
              <a:rPr lang="en-US" sz="1400" dirty="0" err="1"/>
              <a:t>Finansial</a:t>
            </a:r>
            <a:r>
              <a:rPr lang="en-US" sz="1400" dirty="0"/>
              <a:t>. </a:t>
            </a:r>
            <a:r>
              <a:rPr lang="en-US" sz="1400" dirty="0" err="1"/>
              <a:t>Peraturan</a:t>
            </a:r>
            <a:r>
              <a:rPr lang="en-US" sz="1400" dirty="0"/>
              <a:t> BI </a:t>
            </a:r>
            <a:r>
              <a:rPr lang="en-US" sz="1400" dirty="0" err="1"/>
              <a:t>tersebut</a:t>
            </a:r>
            <a:r>
              <a:rPr lang="en-US" sz="1400" dirty="0"/>
              <a:t> </a:t>
            </a:r>
            <a:r>
              <a:rPr lang="en-US" sz="1400" dirty="0" err="1"/>
              <a:t>menyatakan</a:t>
            </a:r>
            <a:r>
              <a:rPr lang="en-US" sz="1400" dirty="0"/>
              <a:t> </a:t>
            </a:r>
            <a:r>
              <a:rPr lang="en-US" sz="1400" dirty="0" err="1"/>
              <a:t>bahwa</a:t>
            </a:r>
            <a:r>
              <a:rPr lang="en-US" sz="1400" dirty="0"/>
              <a:t> </a:t>
            </a:r>
            <a:r>
              <a:rPr lang="en-US" sz="1400" dirty="0" err="1"/>
              <a:t>teknologi</a:t>
            </a:r>
            <a:r>
              <a:rPr lang="en-US" sz="1400" dirty="0"/>
              <a:t> </a:t>
            </a:r>
            <a:r>
              <a:rPr lang="en-US" sz="1400" dirty="0" err="1"/>
              <a:t>finansial</a:t>
            </a:r>
            <a:r>
              <a:rPr lang="en-US" sz="1400" dirty="0"/>
              <a:t> </a:t>
            </a:r>
            <a:r>
              <a:rPr lang="en-US" sz="1400" dirty="0" err="1"/>
              <a:t>adalah</a:t>
            </a:r>
            <a:r>
              <a:rPr lang="en-US" sz="1400" dirty="0"/>
              <a:t> </a:t>
            </a:r>
            <a:r>
              <a:rPr lang="en-US" sz="1400" dirty="0" err="1"/>
              <a:t>penggunaan</a:t>
            </a:r>
            <a:r>
              <a:rPr lang="en-US" sz="1400" dirty="0"/>
              <a:t> </a:t>
            </a:r>
          </a:p>
          <a:p>
            <a:pPr algn="just"/>
            <a:r>
              <a:rPr lang="en-US" sz="1400" dirty="0" err="1"/>
              <a:t>teknologi</a:t>
            </a:r>
            <a:r>
              <a:rPr lang="en-US" sz="1400" dirty="0"/>
              <a:t> </a:t>
            </a:r>
            <a:r>
              <a:rPr lang="en-US" sz="1400" dirty="0" err="1"/>
              <a:t>dalam</a:t>
            </a:r>
            <a:r>
              <a:rPr lang="en-US" sz="1400" dirty="0"/>
              <a:t> </a:t>
            </a:r>
            <a:r>
              <a:rPr lang="en-US" sz="1400" dirty="0" err="1"/>
              <a:t>sistem</a:t>
            </a:r>
            <a:r>
              <a:rPr lang="en-US" sz="1400" dirty="0"/>
              <a:t> </a:t>
            </a:r>
            <a:r>
              <a:rPr lang="en-US" sz="1400" dirty="0" err="1"/>
              <a:t>keuangan</a:t>
            </a:r>
            <a:r>
              <a:rPr lang="en-US" sz="1400" dirty="0"/>
              <a:t> yang </a:t>
            </a:r>
            <a:r>
              <a:rPr lang="en-US" sz="1400" dirty="0" err="1"/>
              <a:t>menghasilkan</a:t>
            </a:r>
            <a:r>
              <a:rPr lang="en-US" sz="1400" dirty="0"/>
              <a:t> </a:t>
            </a:r>
            <a:r>
              <a:rPr lang="en-US" sz="1400" dirty="0" err="1"/>
              <a:t>produk</a:t>
            </a:r>
            <a:r>
              <a:rPr lang="en-US" sz="1400" dirty="0"/>
              <a:t>, </a:t>
            </a:r>
            <a:r>
              <a:rPr lang="en-US" sz="1400" dirty="0" err="1"/>
              <a:t>layanan</a:t>
            </a:r>
            <a:r>
              <a:rPr lang="en-US" sz="1400" dirty="0"/>
              <a:t>, </a:t>
            </a:r>
            <a:r>
              <a:rPr lang="en-US" sz="1400" dirty="0" err="1"/>
              <a:t>teknologi</a:t>
            </a:r>
            <a:r>
              <a:rPr lang="en-US" sz="1400" dirty="0"/>
              <a:t>, dan/</a:t>
            </a:r>
            <a:r>
              <a:rPr lang="en-US" sz="1400" dirty="0" err="1"/>
              <a:t>atau</a:t>
            </a:r>
            <a:r>
              <a:rPr lang="en-US" sz="1400" dirty="0"/>
              <a:t> model </a:t>
            </a:r>
            <a:r>
              <a:rPr lang="en-US" sz="1400" dirty="0" err="1"/>
              <a:t>bisnis</a:t>
            </a:r>
            <a:r>
              <a:rPr lang="en-US" sz="1400" dirty="0"/>
              <a:t> </a:t>
            </a:r>
            <a:r>
              <a:rPr lang="en-US" sz="1400" dirty="0" err="1"/>
              <a:t>baru</a:t>
            </a:r>
            <a:r>
              <a:rPr lang="en-US" sz="1400" dirty="0"/>
              <a:t> </a:t>
            </a:r>
            <a:r>
              <a:rPr lang="en-US" sz="1400" dirty="0" err="1"/>
              <a:t>serta</a:t>
            </a:r>
            <a:r>
              <a:rPr lang="en-US" sz="1400" dirty="0"/>
              <a:t> </a:t>
            </a:r>
            <a:r>
              <a:rPr lang="en-US" sz="1400" dirty="0" err="1"/>
              <a:t>dapat</a:t>
            </a:r>
            <a:r>
              <a:rPr lang="en-US" sz="1400" dirty="0"/>
              <a:t> </a:t>
            </a:r>
            <a:r>
              <a:rPr lang="en-US" sz="1400" dirty="0" err="1"/>
              <a:t>berdampak</a:t>
            </a:r>
            <a:r>
              <a:rPr lang="en-US" sz="1400" dirty="0"/>
              <a:t> pada </a:t>
            </a:r>
            <a:r>
              <a:rPr lang="en-US" sz="1400" dirty="0" err="1"/>
              <a:t>stabilitas</a:t>
            </a:r>
            <a:r>
              <a:rPr lang="en-US" sz="1400" dirty="0"/>
              <a:t> </a:t>
            </a:r>
            <a:r>
              <a:rPr lang="en-US" sz="1400" dirty="0" err="1"/>
              <a:t>moneter</a:t>
            </a:r>
            <a:r>
              <a:rPr lang="en-US" sz="1400" dirty="0"/>
              <a:t>, </a:t>
            </a:r>
            <a:r>
              <a:rPr lang="en-US" sz="1400" dirty="0" err="1"/>
              <a:t>stabilitas</a:t>
            </a:r>
            <a:r>
              <a:rPr lang="en-US" sz="1400" dirty="0"/>
              <a:t> </a:t>
            </a:r>
            <a:r>
              <a:rPr lang="en-US" sz="1400" dirty="0" err="1"/>
              <a:t>sistem</a:t>
            </a:r>
            <a:r>
              <a:rPr lang="en-US" sz="1400" dirty="0"/>
              <a:t> </a:t>
            </a:r>
            <a:r>
              <a:rPr lang="en-US" sz="1400" dirty="0" err="1"/>
              <a:t>keuangan</a:t>
            </a:r>
            <a:r>
              <a:rPr lang="en-US" sz="1400" dirty="0"/>
              <a:t>, dan/</a:t>
            </a:r>
            <a:r>
              <a:rPr lang="en-US" sz="1400" dirty="0" err="1"/>
              <a:t>atau</a:t>
            </a:r>
            <a:r>
              <a:rPr lang="en-US" sz="1400" dirty="0"/>
              <a:t> </a:t>
            </a:r>
            <a:r>
              <a:rPr lang="en-US" sz="1400" dirty="0" err="1"/>
              <a:t>efisiensi</a:t>
            </a:r>
            <a:r>
              <a:rPr lang="en-US" sz="1400" dirty="0"/>
              <a:t>, </a:t>
            </a:r>
            <a:r>
              <a:rPr lang="en-US" sz="1400" dirty="0" err="1"/>
              <a:t>kelancaran</a:t>
            </a:r>
            <a:r>
              <a:rPr lang="en-US" sz="1400" dirty="0"/>
              <a:t>, </a:t>
            </a:r>
            <a:r>
              <a:rPr lang="en-US" sz="1400" dirty="0" err="1"/>
              <a:t>keamanan</a:t>
            </a:r>
            <a:r>
              <a:rPr lang="en-US" sz="1400" dirty="0"/>
              <a:t>, dan </a:t>
            </a:r>
            <a:r>
              <a:rPr lang="en-US" sz="1400" dirty="0" err="1"/>
              <a:t>keandalan</a:t>
            </a:r>
            <a:r>
              <a:rPr lang="en-US" sz="1400" dirty="0"/>
              <a:t> </a:t>
            </a:r>
            <a:r>
              <a:rPr lang="en-US" sz="1400" dirty="0" err="1"/>
              <a:t>sistem</a:t>
            </a:r>
            <a:r>
              <a:rPr lang="en-US" sz="1400" dirty="0"/>
              <a:t> </a:t>
            </a:r>
            <a:r>
              <a:rPr lang="en-US" sz="1400" dirty="0" err="1"/>
              <a:t>pembayaran</a:t>
            </a:r>
            <a:r>
              <a:rPr lang="en-US" sz="1400" dirty="0"/>
              <a:t>. </a:t>
            </a:r>
            <a:r>
              <a:rPr lang="en-US" sz="1400" dirty="0" err="1"/>
              <a:t>Klasifikasi</a:t>
            </a:r>
            <a:r>
              <a:rPr lang="en-US" sz="1400" dirty="0"/>
              <a:t> fintech </a:t>
            </a:r>
            <a:r>
              <a:rPr lang="en-US" sz="1400" dirty="0" err="1"/>
              <a:t>berdasarkan</a:t>
            </a:r>
            <a:r>
              <a:rPr lang="en-US" sz="1400" dirty="0"/>
              <a:t> Bank Indonesia </a:t>
            </a:r>
            <a:r>
              <a:rPr lang="en-US" sz="1400" dirty="0" err="1"/>
              <a:t>terbagi</a:t>
            </a:r>
            <a:r>
              <a:rPr lang="en-US" sz="1400" dirty="0"/>
              <a:t> </a:t>
            </a:r>
            <a:r>
              <a:rPr lang="en-US" sz="1400" dirty="0" err="1"/>
              <a:t>menjadi</a:t>
            </a:r>
            <a:r>
              <a:rPr lang="en-US" sz="1400" dirty="0"/>
              <a:t> 4 </a:t>
            </a:r>
            <a:r>
              <a:rPr lang="en-US" sz="1400" dirty="0" err="1"/>
              <a:t>jenis</a:t>
            </a:r>
            <a:r>
              <a:rPr lang="en-US" sz="1400" dirty="0"/>
              <a:t> (</a:t>
            </a:r>
            <a:r>
              <a:rPr lang="en-US" sz="1400" dirty="0" err="1"/>
              <a:t>Maulida</a:t>
            </a:r>
            <a:r>
              <a:rPr lang="en-US" sz="1400" dirty="0"/>
              <a:t> [2019] </a:t>
            </a:r>
            <a:r>
              <a:rPr lang="en-US" sz="1400" dirty="0" err="1"/>
              <a:t>dalam</a:t>
            </a:r>
            <a:r>
              <a:rPr lang="en-US" sz="1400" dirty="0"/>
              <a:t> </a:t>
            </a:r>
            <a:r>
              <a:rPr lang="en-US" sz="1400" dirty="0" err="1"/>
              <a:t>Marginingsih</a:t>
            </a:r>
            <a:r>
              <a:rPr lang="en-US" sz="1400" dirty="0"/>
              <a:t>, 2021), </a:t>
            </a:r>
            <a:r>
              <a:rPr lang="en-US" sz="1400" dirty="0" err="1"/>
              <a:t>yakni</a:t>
            </a:r>
            <a:r>
              <a:rPr lang="en-US" sz="1400" dirty="0"/>
              <a:t> </a:t>
            </a:r>
            <a:r>
              <a:rPr lang="en-US" sz="1400" dirty="0" err="1"/>
              <a:t>sebagai</a:t>
            </a:r>
            <a:r>
              <a:rPr lang="en-US" sz="1400" dirty="0"/>
              <a:t> </a:t>
            </a:r>
            <a:r>
              <a:rPr lang="en-US" sz="1400" dirty="0" err="1"/>
              <a:t>berikut</a:t>
            </a:r>
            <a:r>
              <a:rPr lang="en-US" sz="1400" dirty="0"/>
              <a:t>.</a:t>
            </a:r>
          </a:p>
        </p:txBody>
      </p:sp>
      <p:sp>
        <p:nvSpPr>
          <p:cNvPr id="3" name="Google Shape;467;p34">
            <a:extLst>
              <a:ext uri="{FF2B5EF4-FFF2-40B4-BE49-F238E27FC236}">
                <a16:creationId xmlns:a16="http://schemas.microsoft.com/office/drawing/2014/main" id="{80B77ED6-A6AD-4BF2-9BBF-110040FED51F}"/>
              </a:ext>
            </a:extLst>
          </p:cNvPr>
          <p:cNvSpPr/>
          <p:nvPr/>
        </p:nvSpPr>
        <p:spPr>
          <a:xfrm>
            <a:off x="475672" y="2943563"/>
            <a:ext cx="483092" cy="326300"/>
          </a:xfrm>
          <a:prstGeom prst="roundRect">
            <a:avLst>
              <a:gd name="adj" fmla="val 50000"/>
            </a:avLst>
          </a:prstGeom>
          <a:solidFill>
            <a:schemeClr val="accent1"/>
          </a:solidFill>
          <a:ln>
            <a:noFill/>
          </a:ln>
          <a:effectLst>
            <a:outerShdw dist="38100" dir="3960000" algn="bl" rotWithShape="0">
              <a:schemeClr val="accent2"/>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en-US" b="1" dirty="0">
                <a:solidFill>
                  <a:schemeClr val="bg1"/>
                </a:solidFill>
                <a:latin typeface="Quire Sans" panose="020B0502040400020003" pitchFamily="34" charset="0"/>
                <a:cs typeface="Quire Sans" panose="020B0502040400020003" pitchFamily="34" charset="0"/>
              </a:rPr>
              <a:t>a.</a:t>
            </a:r>
            <a:endParaRPr b="1" dirty="0">
              <a:solidFill>
                <a:schemeClr val="bg1"/>
              </a:solidFill>
              <a:latin typeface="Quire Sans" panose="020B0502040400020003" pitchFamily="34" charset="0"/>
              <a:cs typeface="Quire Sans" panose="020B0502040400020003" pitchFamily="34" charset="0"/>
            </a:endParaRPr>
          </a:p>
        </p:txBody>
      </p:sp>
      <p:sp>
        <p:nvSpPr>
          <p:cNvPr id="5" name="Google Shape;467;p34">
            <a:extLst>
              <a:ext uri="{FF2B5EF4-FFF2-40B4-BE49-F238E27FC236}">
                <a16:creationId xmlns:a16="http://schemas.microsoft.com/office/drawing/2014/main" id="{937783DC-062E-A9A3-629D-2247A9A93B62}"/>
              </a:ext>
            </a:extLst>
          </p:cNvPr>
          <p:cNvSpPr/>
          <p:nvPr/>
        </p:nvSpPr>
        <p:spPr>
          <a:xfrm>
            <a:off x="475672" y="3721266"/>
            <a:ext cx="483092" cy="326300"/>
          </a:xfrm>
          <a:prstGeom prst="roundRect">
            <a:avLst>
              <a:gd name="adj" fmla="val 50000"/>
            </a:avLst>
          </a:prstGeom>
          <a:solidFill>
            <a:schemeClr val="accent1"/>
          </a:solidFill>
          <a:ln>
            <a:noFill/>
          </a:ln>
          <a:effectLst>
            <a:outerShdw dist="38100" dir="3960000" algn="bl" rotWithShape="0">
              <a:schemeClr val="accent2"/>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en-US" b="1" dirty="0">
                <a:solidFill>
                  <a:schemeClr val="bg1"/>
                </a:solidFill>
                <a:latin typeface="Quire Sans" panose="020B0502040400020003" pitchFamily="34" charset="0"/>
                <a:cs typeface="Quire Sans" panose="020B0502040400020003" pitchFamily="34" charset="0"/>
              </a:rPr>
              <a:t>b.</a:t>
            </a:r>
            <a:endParaRPr b="1" dirty="0">
              <a:solidFill>
                <a:schemeClr val="bg1"/>
              </a:solidFill>
              <a:latin typeface="Quire Sans" panose="020B0502040400020003" pitchFamily="34" charset="0"/>
              <a:cs typeface="Quire Sans" panose="020B0502040400020003" pitchFamily="34" charset="0"/>
            </a:endParaRPr>
          </a:p>
        </p:txBody>
      </p:sp>
      <p:sp>
        <p:nvSpPr>
          <p:cNvPr id="6" name="Google Shape;467;p34">
            <a:extLst>
              <a:ext uri="{FF2B5EF4-FFF2-40B4-BE49-F238E27FC236}">
                <a16:creationId xmlns:a16="http://schemas.microsoft.com/office/drawing/2014/main" id="{89BC4ED7-DFA1-7629-00C9-0BC7DDB97992}"/>
              </a:ext>
            </a:extLst>
          </p:cNvPr>
          <p:cNvSpPr/>
          <p:nvPr/>
        </p:nvSpPr>
        <p:spPr>
          <a:xfrm>
            <a:off x="4466935" y="2934514"/>
            <a:ext cx="483092" cy="326300"/>
          </a:xfrm>
          <a:prstGeom prst="roundRect">
            <a:avLst>
              <a:gd name="adj" fmla="val 50000"/>
            </a:avLst>
          </a:prstGeom>
          <a:solidFill>
            <a:schemeClr val="accent1"/>
          </a:solidFill>
          <a:ln>
            <a:noFill/>
          </a:ln>
          <a:effectLst>
            <a:outerShdw dist="38100" dir="3960000" algn="bl" rotWithShape="0">
              <a:schemeClr val="accent2"/>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en-US" b="1" dirty="0">
                <a:solidFill>
                  <a:schemeClr val="bg1"/>
                </a:solidFill>
                <a:latin typeface="Quire Sans" panose="020B0502040400020003" pitchFamily="34" charset="0"/>
                <a:cs typeface="Quire Sans" panose="020B0502040400020003" pitchFamily="34" charset="0"/>
              </a:rPr>
              <a:t>c.</a:t>
            </a:r>
            <a:endParaRPr b="1" dirty="0">
              <a:solidFill>
                <a:schemeClr val="bg1"/>
              </a:solidFill>
              <a:latin typeface="Quire Sans" panose="020B0502040400020003" pitchFamily="34" charset="0"/>
              <a:cs typeface="Quire Sans" panose="020B0502040400020003" pitchFamily="34" charset="0"/>
            </a:endParaRPr>
          </a:p>
        </p:txBody>
      </p:sp>
      <p:sp>
        <p:nvSpPr>
          <p:cNvPr id="7" name="Google Shape;467;p34">
            <a:extLst>
              <a:ext uri="{FF2B5EF4-FFF2-40B4-BE49-F238E27FC236}">
                <a16:creationId xmlns:a16="http://schemas.microsoft.com/office/drawing/2014/main" id="{627EE82C-2DD8-D975-E9B3-6D5BF1B9EF14}"/>
              </a:ext>
            </a:extLst>
          </p:cNvPr>
          <p:cNvSpPr/>
          <p:nvPr/>
        </p:nvSpPr>
        <p:spPr>
          <a:xfrm>
            <a:off x="4466935" y="3728214"/>
            <a:ext cx="483092" cy="326300"/>
          </a:xfrm>
          <a:prstGeom prst="roundRect">
            <a:avLst>
              <a:gd name="adj" fmla="val 50000"/>
            </a:avLst>
          </a:prstGeom>
          <a:solidFill>
            <a:schemeClr val="accent1"/>
          </a:solidFill>
          <a:ln>
            <a:noFill/>
          </a:ln>
          <a:effectLst>
            <a:outerShdw dist="38100" dir="3960000" algn="bl" rotWithShape="0">
              <a:schemeClr val="accent2"/>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en-US" b="1" dirty="0">
                <a:solidFill>
                  <a:schemeClr val="bg1"/>
                </a:solidFill>
                <a:latin typeface="Quire Sans" panose="020B0502040400020003" pitchFamily="34" charset="0"/>
                <a:cs typeface="Quire Sans" panose="020B0502040400020003" pitchFamily="34" charset="0"/>
              </a:rPr>
              <a:t>d.</a:t>
            </a:r>
            <a:endParaRPr b="1" dirty="0">
              <a:solidFill>
                <a:schemeClr val="bg1"/>
              </a:solidFill>
              <a:latin typeface="Quire Sans" panose="020B0502040400020003" pitchFamily="34" charset="0"/>
              <a:cs typeface="Quire Sans" panose="020B0502040400020003" pitchFamily="34" charset="0"/>
            </a:endParaRPr>
          </a:p>
        </p:txBody>
      </p:sp>
      <p:sp>
        <p:nvSpPr>
          <p:cNvPr id="8" name="TextBox 7">
            <a:extLst>
              <a:ext uri="{FF2B5EF4-FFF2-40B4-BE49-F238E27FC236}">
                <a16:creationId xmlns:a16="http://schemas.microsoft.com/office/drawing/2014/main" id="{AEE79154-8227-D082-B52A-11B31933523B}"/>
              </a:ext>
            </a:extLst>
          </p:cNvPr>
          <p:cNvSpPr txBox="1"/>
          <p:nvPr/>
        </p:nvSpPr>
        <p:spPr>
          <a:xfrm>
            <a:off x="958764" y="2971560"/>
            <a:ext cx="3540008" cy="307777"/>
          </a:xfrm>
          <a:prstGeom prst="rect">
            <a:avLst/>
          </a:prstGeom>
          <a:noFill/>
        </p:spPr>
        <p:txBody>
          <a:bodyPr wrap="none" rtlCol="0">
            <a:spAutoFit/>
          </a:bodyPr>
          <a:lstStyle/>
          <a:p>
            <a:r>
              <a:rPr lang="id-ID" sz="1400" b="1" i="1" dirty="0" err="1"/>
              <a:t>Peer-to-peer</a:t>
            </a:r>
            <a:r>
              <a:rPr lang="id-ID" sz="1400" b="1" i="1" dirty="0"/>
              <a:t> </a:t>
            </a:r>
            <a:r>
              <a:rPr lang="id-ID" sz="1400" b="1" dirty="0"/>
              <a:t>(P2P) </a:t>
            </a:r>
            <a:r>
              <a:rPr lang="id-ID" sz="1400" b="1" i="1" dirty="0" err="1"/>
              <a:t>lending</a:t>
            </a:r>
            <a:r>
              <a:rPr lang="id-ID" sz="1400" b="1" i="1" dirty="0"/>
              <a:t> dan </a:t>
            </a:r>
            <a:r>
              <a:rPr lang="id-ID" sz="1400" b="1" i="1" dirty="0" err="1"/>
              <a:t>crowdfunding</a:t>
            </a:r>
            <a:endParaRPr lang="id-ID" sz="1400" b="1" i="1" dirty="0"/>
          </a:p>
        </p:txBody>
      </p:sp>
      <p:sp>
        <p:nvSpPr>
          <p:cNvPr id="16" name="TextBox 15">
            <a:extLst>
              <a:ext uri="{FF2B5EF4-FFF2-40B4-BE49-F238E27FC236}">
                <a16:creationId xmlns:a16="http://schemas.microsoft.com/office/drawing/2014/main" id="{9FFE345C-41F2-A371-C446-18CAE0D7D9D4}"/>
              </a:ext>
            </a:extLst>
          </p:cNvPr>
          <p:cNvSpPr txBox="1"/>
          <p:nvPr/>
        </p:nvSpPr>
        <p:spPr>
          <a:xfrm>
            <a:off x="970309" y="3775312"/>
            <a:ext cx="2221249" cy="307777"/>
          </a:xfrm>
          <a:prstGeom prst="rect">
            <a:avLst/>
          </a:prstGeom>
          <a:noFill/>
        </p:spPr>
        <p:txBody>
          <a:bodyPr wrap="none" rtlCol="0">
            <a:spAutoFit/>
          </a:bodyPr>
          <a:lstStyle/>
          <a:p>
            <a:r>
              <a:rPr lang="id-ID" sz="1400" b="1" dirty="0" err="1"/>
              <a:t>Manajeman</a:t>
            </a:r>
            <a:r>
              <a:rPr lang="id-ID" sz="1400" b="1" dirty="0"/>
              <a:t> risiko investasi</a:t>
            </a:r>
          </a:p>
        </p:txBody>
      </p:sp>
      <p:sp>
        <p:nvSpPr>
          <p:cNvPr id="19" name="TextBox 18">
            <a:extLst>
              <a:ext uri="{FF2B5EF4-FFF2-40B4-BE49-F238E27FC236}">
                <a16:creationId xmlns:a16="http://schemas.microsoft.com/office/drawing/2014/main" id="{FB97DA82-E81C-C4E5-7E86-3BCAAA9423CC}"/>
              </a:ext>
            </a:extLst>
          </p:cNvPr>
          <p:cNvSpPr txBox="1"/>
          <p:nvPr/>
        </p:nvSpPr>
        <p:spPr>
          <a:xfrm>
            <a:off x="4981864" y="2983370"/>
            <a:ext cx="2739981" cy="307777"/>
          </a:xfrm>
          <a:prstGeom prst="rect">
            <a:avLst/>
          </a:prstGeom>
          <a:noFill/>
        </p:spPr>
        <p:txBody>
          <a:bodyPr wrap="none" rtlCol="0">
            <a:spAutoFit/>
          </a:bodyPr>
          <a:lstStyle/>
          <a:p>
            <a:r>
              <a:rPr lang="id-ID" sz="1400" b="1" i="1" dirty="0" err="1"/>
              <a:t>Payment</a:t>
            </a:r>
            <a:r>
              <a:rPr lang="id-ID" sz="1400" b="1" i="1" dirty="0"/>
              <a:t>, </a:t>
            </a:r>
            <a:r>
              <a:rPr lang="id-ID" sz="1400" b="1" i="1" dirty="0" err="1"/>
              <a:t>clearing</a:t>
            </a:r>
            <a:r>
              <a:rPr lang="id-ID" sz="1400" b="1" i="1" dirty="0"/>
              <a:t>, </a:t>
            </a:r>
            <a:r>
              <a:rPr lang="id-ID" sz="1400" b="1" dirty="0"/>
              <a:t>dan </a:t>
            </a:r>
            <a:r>
              <a:rPr lang="id-ID" sz="1400" b="1" i="1" dirty="0" err="1"/>
              <a:t>settlement</a:t>
            </a:r>
            <a:endParaRPr lang="id-ID" sz="1400" b="1" i="1" dirty="0"/>
          </a:p>
        </p:txBody>
      </p:sp>
      <p:sp>
        <p:nvSpPr>
          <p:cNvPr id="20" name="TextBox 19">
            <a:extLst>
              <a:ext uri="{FF2B5EF4-FFF2-40B4-BE49-F238E27FC236}">
                <a16:creationId xmlns:a16="http://schemas.microsoft.com/office/drawing/2014/main" id="{30AB8539-6054-C832-1815-8C4381593446}"/>
              </a:ext>
            </a:extLst>
          </p:cNvPr>
          <p:cNvSpPr txBox="1"/>
          <p:nvPr/>
        </p:nvSpPr>
        <p:spPr>
          <a:xfrm>
            <a:off x="4981864" y="3775312"/>
            <a:ext cx="1611147" cy="307777"/>
          </a:xfrm>
          <a:prstGeom prst="rect">
            <a:avLst/>
          </a:prstGeom>
          <a:noFill/>
        </p:spPr>
        <p:txBody>
          <a:bodyPr wrap="none" rtlCol="0">
            <a:spAutoFit/>
          </a:bodyPr>
          <a:lstStyle/>
          <a:p>
            <a:r>
              <a:rPr lang="id-ID" sz="1400" b="1" i="1" dirty="0" err="1"/>
              <a:t>Market</a:t>
            </a:r>
            <a:r>
              <a:rPr lang="id-ID" sz="1400" b="1" i="1" dirty="0"/>
              <a:t> </a:t>
            </a:r>
            <a:r>
              <a:rPr lang="id-ID" sz="1400" b="1" i="1" dirty="0" err="1"/>
              <a:t>aggregator</a:t>
            </a:r>
            <a:endParaRPr lang="id-ID" sz="1400" b="1" i="1" dirty="0"/>
          </a:p>
        </p:txBody>
      </p:sp>
    </p:spTree>
    <p:extLst>
      <p:ext uri="{BB962C8B-B14F-4D97-AF65-F5344CB8AC3E}">
        <p14:creationId xmlns:p14="http://schemas.microsoft.com/office/powerpoint/2010/main" val="192695621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34"/>
          <p:cNvSpPr txBox="1"/>
          <p:nvPr/>
        </p:nvSpPr>
        <p:spPr>
          <a:xfrm>
            <a:off x="0" y="133350"/>
            <a:ext cx="9143999" cy="401816"/>
          </a:xfrm>
          <a:prstGeom prst="rect">
            <a:avLst/>
          </a:prstGeom>
          <a:solidFill>
            <a:srgbClr val="2C987E"/>
          </a:solidFill>
          <a:ln>
            <a:noFill/>
          </a:ln>
        </p:spPr>
        <p:style>
          <a:lnRef idx="2">
            <a:schemeClr val="accent5">
              <a:shade val="50000"/>
            </a:schemeClr>
          </a:lnRef>
          <a:fillRef idx="1">
            <a:schemeClr val="accent5"/>
          </a:fillRef>
          <a:effectRef idx="0">
            <a:schemeClr val="accent5"/>
          </a:effectRef>
          <a:fontRef idx="minor">
            <a:schemeClr val="lt1"/>
          </a:fontRef>
        </p:style>
        <p:txBody>
          <a:bodyPr wrap="square" lIns="93128" tIns="46565" rIns="93128" bIns="46565" rtlCol="0">
            <a:spAutoFit/>
          </a:bodyPr>
          <a:lstStyle/>
          <a:p>
            <a:pPr marL="0" lvl="1">
              <a:tabLst>
                <a:tab pos="692185" algn="l"/>
              </a:tabLst>
            </a:pPr>
            <a:r>
              <a:rPr lang="en-US" sz="2000" b="1" dirty="0">
                <a:solidFill>
                  <a:schemeClr val="bg1"/>
                </a:solidFill>
                <a:latin typeface="Candara" pitchFamily="34" charset="0"/>
              </a:rPr>
              <a:t>C. Pasar Modal  </a:t>
            </a:r>
          </a:p>
        </p:txBody>
      </p:sp>
      <p:grpSp>
        <p:nvGrpSpPr>
          <p:cNvPr id="9" name="Group 8"/>
          <p:cNvGrpSpPr/>
          <p:nvPr/>
        </p:nvGrpSpPr>
        <p:grpSpPr>
          <a:xfrm>
            <a:off x="-1" y="4302125"/>
            <a:ext cx="9144000" cy="841375"/>
            <a:chOff x="0" y="4302125"/>
            <a:chExt cx="9144000" cy="841375"/>
          </a:xfrm>
        </p:grpSpPr>
        <p:grpSp>
          <p:nvGrpSpPr>
            <p:cNvPr id="10" name="Group 9"/>
            <p:cNvGrpSpPr/>
            <p:nvPr/>
          </p:nvGrpSpPr>
          <p:grpSpPr>
            <a:xfrm>
              <a:off x="0" y="4302125"/>
              <a:ext cx="9144000" cy="841375"/>
              <a:chOff x="0" y="4302125"/>
              <a:chExt cx="9144000" cy="841375"/>
            </a:xfrm>
          </p:grpSpPr>
          <p:grpSp>
            <p:nvGrpSpPr>
              <p:cNvPr id="13" name="Group 12"/>
              <p:cNvGrpSpPr/>
              <p:nvPr/>
            </p:nvGrpSpPr>
            <p:grpSpPr>
              <a:xfrm>
                <a:off x="0" y="4302125"/>
                <a:ext cx="9144000" cy="841375"/>
                <a:chOff x="0" y="4302125"/>
                <a:chExt cx="9144000" cy="841375"/>
              </a:xfrm>
            </p:grpSpPr>
            <p:pic>
              <p:nvPicPr>
                <p:cNvPr id="15" name="Picture 2" descr="E:\ELISA\ERLANGGA LISA\2017\TEMPLATE PPT\SMP PPKN kelas X kelompok wajib\SMP PPKN kelas X kelompok wajib.png"/>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22" name="TextBox 16"/>
                <p:cNvSpPr txBox="1"/>
                <p:nvPr/>
              </p:nvSpPr>
              <p:spPr>
                <a:xfrm>
                  <a:off x="2057400" y="4732407"/>
                  <a:ext cx="5334000" cy="353943"/>
                </a:xfrm>
                <a:prstGeom prst="rect">
                  <a:avLst/>
                </a:prstGeom>
                <a:solidFill>
                  <a:srgbClr val="FFC000"/>
                </a:solidFill>
              </p:spPr>
              <p:txBody>
                <a:bodyPr wrap="square" rtlCol="0">
                  <a:spAutoFit/>
                </a:bodyPr>
                <a:lstStyle/>
                <a:p>
                  <a:r>
                    <a:rPr lang="en-US" sz="1700" b="1" dirty="0">
                      <a:solidFill>
                        <a:srgbClr val="002060"/>
                      </a:solidFill>
                      <a:latin typeface="Arial" pitchFamily="34" charset="0"/>
                      <a:cs typeface="Arial" pitchFamily="34" charset="0"/>
                    </a:rPr>
                    <a:t>IPS EKONOMI </a:t>
                  </a:r>
                </a:p>
              </p:txBody>
            </p:sp>
          </p:grpSp>
          <p:pic>
            <p:nvPicPr>
              <p:cNvPr id="14" name="Picture 13" descr="A picture containing text&#10;&#10;Description automatically generated">
                <a:extLst>
                  <a:ext uri="{FF2B5EF4-FFF2-40B4-BE49-F238E27FC236}">
                    <a16:creationId xmlns:a16="http://schemas.microsoft.com/office/drawing/2014/main" id="{D65625EF-D92B-4D38-A026-7B2925F9C466}"/>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12" name="Rectangle 11"/>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16" name="TextBox 15">
            <a:extLst>
              <a:ext uri="{FF2B5EF4-FFF2-40B4-BE49-F238E27FC236}">
                <a16:creationId xmlns:a16="http://schemas.microsoft.com/office/drawing/2014/main" id="{59C27301-D155-4CF3-8FD5-433413A97E9B}"/>
              </a:ext>
            </a:extLst>
          </p:cNvPr>
          <p:cNvSpPr txBox="1"/>
          <p:nvPr/>
        </p:nvSpPr>
        <p:spPr>
          <a:xfrm>
            <a:off x="76200" y="584402"/>
            <a:ext cx="2491292" cy="338554"/>
          </a:xfrm>
          <a:prstGeom prst="rect">
            <a:avLst/>
          </a:prstGeom>
          <a:noFill/>
          <a:ln>
            <a:noFill/>
          </a:ln>
        </p:spPr>
        <p:style>
          <a:lnRef idx="1">
            <a:schemeClr val="accent3"/>
          </a:lnRef>
          <a:fillRef idx="2">
            <a:schemeClr val="accent3"/>
          </a:fillRef>
          <a:effectRef idx="1">
            <a:schemeClr val="accent3"/>
          </a:effectRef>
          <a:fontRef idx="minor">
            <a:schemeClr val="dk1"/>
          </a:fontRef>
        </p:style>
        <p:txBody>
          <a:bodyPr wrap="square">
            <a:spAutoFit/>
          </a:bodyPr>
          <a:lstStyle/>
          <a:p>
            <a:r>
              <a:rPr lang="es-ES" sz="1600" dirty="0">
                <a:solidFill>
                  <a:schemeClr val="tx1"/>
                </a:solidFill>
              </a:rPr>
              <a:t>1. </a:t>
            </a:r>
            <a:r>
              <a:rPr lang="es-ES" sz="1600" dirty="0" err="1">
                <a:solidFill>
                  <a:schemeClr val="tx1"/>
                </a:solidFill>
              </a:rPr>
              <a:t>Pengertian</a:t>
            </a:r>
            <a:r>
              <a:rPr lang="es-ES" sz="1600" dirty="0">
                <a:solidFill>
                  <a:schemeClr val="tx1"/>
                </a:solidFill>
              </a:rPr>
              <a:t> Pasar Modal</a:t>
            </a:r>
            <a:endParaRPr lang="en-US" sz="1600" dirty="0">
              <a:solidFill>
                <a:schemeClr val="tx1"/>
              </a:solidFill>
            </a:endParaRPr>
          </a:p>
        </p:txBody>
      </p:sp>
      <p:sp>
        <p:nvSpPr>
          <p:cNvPr id="19" name="TextBox 18">
            <a:extLst>
              <a:ext uri="{FF2B5EF4-FFF2-40B4-BE49-F238E27FC236}">
                <a16:creationId xmlns:a16="http://schemas.microsoft.com/office/drawing/2014/main" id="{72D4C043-09AF-43F4-8846-BE1CD4E1E145}"/>
              </a:ext>
            </a:extLst>
          </p:cNvPr>
          <p:cNvSpPr txBox="1"/>
          <p:nvPr/>
        </p:nvSpPr>
        <p:spPr>
          <a:xfrm>
            <a:off x="228600" y="1020801"/>
            <a:ext cx="8686799" cy="584775"/>
          </a:xfrm>
          <a:prstGeom prst="rect">
            <a:avLst/>
          </a:prstGeom>
          <a:solidFill>
            <a:schemeClr val="accent3">
              <a:lumMod val="40000"/>
              <a:lumOff val="60000"/>
            </a:schemeClr>
          </a:solidFill>
        </p:spPr>
        <p:txBody>
          <a:bodyPr wrap="square">
            <a:spAutoFit/>
          </a:bodyPr>
          <a:lstStyle/>
          <a:p>
            <a:r>
              <a:rPr lang="en-US" sz="1600" dirty="0"/>
              <a:t>Pasar modal yang </a:t>
            </a:r>
            <a:r>
              <a:rPr lang="en-US" sz="1600" dirty="0" err="1"/>
              <a:t>sering</a:t>
            </a:r>
            <a:r>
              <a:rPr lang="en-US" sz="1600" dirty="0"/>
              <a:t> </a:t>
            </a:r>
            <a:r>
              <a:rPr lang="en-US" sz="1600" dirty="0" err="1"/>
              <a:t>disebut</a:t>
            </a:r>
            <a:r>
              <a:rPr lang="en-US" sz="1600" dirty="0"/>
              <a:t> </a:t>
            </a:r>
            <a:r>
              <a:rPr lang="en-US" sz="1600" dirty="0" err="1"/>
              <a:t>sebagai</a:t>
            </a:r>
            <a:r>
              <a:rPr lang="en-US" sz="1600" dirty="0"/>
              <a:t> bursa </a:t>
            </a:r>
            <a:r>
              <a:rPr lang="en-US" sz="1600" dirty="0" err="1"/>
              <a:t>efek</a:t>
            </a:r>
            <a:r>
              <a:rPr lang="en-US" sz="1600" dirty="0"/>
              <a:t> </a:t>
            </a:r>
            <a:r>
              <a:rPr lang="en-US" sz="1600" dirty="0" err="1"/>
              <a:t>adalah</a:t>
            </a:r>
            <a:r>
              <a:rPr lang="en-US" sz="1600" dirty="0"/>
              <a:t> pasar </a:t>
            </a:r>
            <a:r>
              <a:rPr lang="en-US" sz="1600" dirty="0" err="1"/>
              <a:t>tempat</a:t>
            </a:r>
            <a:r>
              <a:rPr lang="en-US" sz="1600" dirty="0"/>
              <a:t> </a:t>
            </a:r>
            <a:r>
              <a:rPr lang="en-US" sz="1600" dirty="0" err="1"/>
              <a:t>bertemunya</a:t>
            </a:r>
            <a:r>
              <a:rPr lang="en-US" sz="1600" dirty="0"/>
              <a:t> </a:t>
            </a:r>
            <a:r>
              <a:rPr lang="en-US" sz="1600" dirty="0" err="1"/>
              <a:t>permintaan</a:t>
            </a:r>
            <a:r>
              <a:rPr lang="en-US" sz="1600" dirty="0"/>
              <a:t> dan </a:t>
            </a:r>
            <a:r>
              <a:rPr lang="en-US" sz="1600" dirty="0" err="1"/>
              <a:t>penawaran</a:t>
            </a:r>
            <a:r>
              <a:rPr lang="en-US" sz="1600" dirty="0"/>
              <a:t> dana-dana </a:t>
            </a:r>
            <a:r>
              <a:rPr lang="en-US" sz="1600" dirty="0" err="1"/>
              <a:t>jangka</a:t>
            </a:r>
            <a:r>
              <a:rPr lang="en-US" sz="1600" dirty="0"/>
              <a:t> </a:t>
            </a:r>
            <a:r>
              <a:rPr lang="en-US" sz="1600" dirty="0" err="1"/>
              <a:t>panjang</a:t>
            </a:r>
            <a:r>
              <a:rPr lang="en-US" sz="1600" dirty="0"/>
              <a:t> </a:t>
            </a:r>
            <a:r>
              <a:rPr lang="en-US" sz="1600" dirty="0" err="1"/>
              <a:t>dalam</a:t>
            </a:r>
            <a:r>
              <a:rPr lang="en-US" sz="1600" dirty="0"/>
              <a:t> </a:t>
            </a:r>
            <a:r>
              <a:rPr lang="en-US" sz="1600" dirty="0" err="1"/>
              <a:t>bentuk</a:t>
            </a:r>
            <a:r>
              <a:rPr lang="en-US" sz="1600" dirty="0"/>
              <a:t> </a:t>
            </a:r>
            <a:r>
              <a:rPr lang="en-US" sz="1600" dirty="0" err="1"/>
              <a:t>penjualan</a:t>
            </a:r>
            <a:r>
              <a:rPr lang="en-US" sz="1600" dirty="0"/>
              <a:t> dan </a:t>
            </a:r>
            <a:r>
              <a:rPr lang="en-US" sz="1600" dirty="0" err="1"/>
              <a:t>pembelian</a:t>
            </a:r>
            <a:r>
              <a:rPr lang="en-US" sz="1600" dirty="0"/>
              <a:t> </a:t>
            </a:r>
            <a:r>
              <a:rPr lang="en-US" sz="1600" dirty="0" err="1"/>
              <a:t>surat-surat</a:t>
            </a:r>
            <a:r>
              <a:rPr lang="en-US" sz="1600" dirty="0"/>
              <a:t> </a:t>
            </a:r>
            <a:r>
              <a:rPr lang="en-US" sz="1600" dirty="0" err="1"/>
              <a:t>berharga</a:t>
            </a:r>
            <a:r>
              <a:rPr lang="en-US" sz="1600" dirty="0"/>
              <a:t>.</a:t>
            </a:r>
          </a:p>
        </p:txBody>
      </p:sp>
      <p:pic>
        <p:nvPicPr>
          <p:cNvPr id="2" name="Picture 1"/>
          <p:cNvPicPr>
            <a:picLocks noChangeAspect="1"/>
          </p:cNvPicPr>
          <p:nvPr/>
        </p:nvPicPr>
        <p:blipFill>
          <a:blip r:embed="rId6"/>
          <a:stretch>
            <a:fillRect/>
          </a:stretch>
        </p:blipFill>
        <p:spPr>
          <a:xfrm>
            <a:off x="1083525" y="1640651"/>
            <a:ext cx="6981826" cy="3032788"/>
          </a:xfrm>
          <a:prstGeom prst="rect">
            <a:avLst/>
          </a:prstGeom>
        </p:spPr>
      </p:pic>
    </p:spTree>
    <p:extLst>
      <p:ext uri="{BB962C8B-B14F-4D97-AF65-F5344CB8AC3E}">
        <p14:creationId xmlns:p14="http://schemas.microsoft.com/office/powerpoint/2010/main" val="220981611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34"/>
          <p:cNvSpPr txBox="1"/>
          <p:nvPr/>
        </p:nvSpPr>
        <p:spPr>
          <a:xfrm>
            <a:off x="0" y="133350"/>
            <a:ext cx="9143999" cy="401816"/>
          </a:xfrm>
          <a:prstGeom prst="rect">
            <a:avLst/>
          </a:prstGeom>
          <a:solidFill>
            <a:srgbClr val="2C987E"/>
          </a:solidFill>
          <a:ln>
            <a:noFill/>
          </a:ln>
        </p:spPr>
        <p:style>
          <a:lnRef idx="2">
            <a:schemeClr val="accent5">
              <a:shade val="50000"/>
            </a:schemeClr>
          </a:lnRef>
          <a:fillRef idx="1">
            <a:schemeClr val="accent5"/>
          </a:fillRef>
          <a:effectRef idx="0">
            <a:schemeClr val="accent5"/>
          </a:effectRef>
          <a:fontRef idx="minor">
            <a:schemeClr val="lt1"/>
          </a:fontRef>
        </p:style>
        <p:txBody>
          <a:bodyPr wrap="square" lIns="93128" tIns="46565" rIns="93128" bIns="46565" rtlCol="0">
            <a:spAutoFit/>
          </a:bodyPr>
          <a:lstStyle/>
          <a:p>
            <a:pPr marL="0" lvl="1">
              <a:tabLst>
                <a:tab pos="692185" algn="l"/>
              </a:tabLst>
            </a:pPr>
            <a:r>
              <a:rPr lang="it-IT" sz="2000" b="1" dirty="0">
                <a:solidFill>
                  <a:schemeClr val="bg1"/>
                </a:solidFill>
                <a:latin typeface="Candara" pitchFamily="34" charset="0"/>
              </a:rPr>
              <a:t>A. Uang</a:t>
            </a:r>
            <a:endParaRPr lang="en-US" sz="2000" b="1" dirty="0">
              <a:solidFill>
                <a:schemeClr val="bg1"/>
              </a:solidFill>
              <a:latin typeface="Candara" pitchFamily="34" charset="0"/>
            </a:endParaRPr>
          </a:p>
        </p:txBody>
      </p:sp>
      <p:grpSp>
        <p:nvGrpSpPr>
          <p:cNvPr id="9" name="Group 8"/>
          <p:cNvGrpSpPr/>
          <p:nvPr/>
        </p:nvGrpSpPr>
        <p:grpSpPr>
          <a:xfrm>
            <a:off x="0" y="4302125"/>
            <a:ext cx="9144000" cy="841375"/>
            <a:chOff x="0" y="4302125"/>
            <a:chExt cx="9144000" cy="841375"/>
          </a:xfrm>
        </p:grpSpPr>
        <p:grpSp>
          <p:nvGrpSpPr>
            <p:cNvPr id="10" name="Group 9"/>
            <p:cNvGrpSpPr/>
            <p:nvPr/>
          </p:nvGrpSpPr>
          <p:grpSpPr>
            <a:xfrm>
              <a:off x="0" y="4302125"/>
              <a:ext cx="9144000" cy="841375"/>
              <a:chOff x="0" y="4302125"/>
              <a:chExt cx="9144000" cy="841375"/>
            </a:xfrm>
          </p:grpSpPr>
          <p:grpSp>
            <p:nvGrpSpPr>
              <p:cNvPr id="13" name="Group 12"/>
              <p:cNvGrpSpPr/>
              <p:nvPr/>
            </p:nvGrpSpPr>
            <p:grpSpPr>
              <a:xfrm>
                <a:off x="0" y="4302125"/>
                <a:ext cx="9144000" cy="841375"/>
                <a:chOff x="0" y="4302125"/>
                <a:chExt cx="9144000" cy="841375"/>
              </a:xfrm>
            </p:grpSpPr>
            <p:pic>
              <p:nvPicPr>
                <p:cNvPr id="15" name="Picture 2" descr="E:\ELISA\ERLANGGA LISA\2017\TEMPLATE PPT\SMP PPKN kelas X kelompok wajib\SMP PPKN kelas X kelompok wajib.png"/>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22" name="TextBox 16"/>
                <p:cNvSpPr txBox="1"/>
                <p:nvPr/>
              </p:nvSpPr>
              <p:spPr>
                <a:xfrm>
                  <a:off x="2057400" y="4732407"/>
                  <a:ext cx="5334000" cy="353943"/>
                </a:xfrm>
                <a:prstGeom prst="rect">
                  <a:avLst/>
                </a:prstGeom>
                <a:solidFill>
                  <a:srgbClr val="FFC000"/>
                </a:solidFill>
              </p:spPr>
              <p:txBody>
                <a:bodyPr wrap="square" rtlCol="0">
                  <a:spAutoFit/>
                </a:bodyPr>
                <a:lstStyle/>
                <a:p>
                  <a:r>
                    <a:rPr lang="en-US" sz="1700" b="1" dirty="0">
                      <a:solidFill>
                        <a:srgbClr val="002060"/>
                      </a:solidFill>
                      <a:latin typeface="Arial" pitchFamily="34" charset="0"/>
                      <a:cs typeface="Arial" pitchFamily="34" charset="0"/>
                    </a:rPr>
                    <a:t>IPS EKONOMI </a:t>
                  </a:r>
                </a:p>
              </p:txBody>
            </p:sp>
          </p:grpSp>
          <p:pic>
            <p:nvPicPr>
              <p:cNvPr id="14" name="Picture 13" descr="A picture containing text&#10;&#10;Description automatically generated">
                <a:extLst>
                  <a:ext uri="{FF2B5EF4-FFF2-40B4-BE49-F238E27FC236}">
                    <a16:creationId xmlns:a16="http://schemas.microsoft.com/office/drawing/2014/main" id="{D65625EF-D92B-4D38-A026-7B2925F9C466}"/>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12" name="Rectangle 11"/>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graphicFrame>
        <p:nvGraphicFramePr>
          <p:cNvPr id="30" name="Diagram 29">
            <a:extLst>
              <a:ext uri="{FF2B5EF4-FFF2-40B4-BE49-F238E27FC236}">
                <a16:creationId xmlns:a16="http://schemas.microsoft.com/office/drawing/2014/main" id="{59F98903-DCB0-E817-9C17-FDE6B097286A}"/>
              </a:ext>
            </a:extLst>
          </p:cNvPr>
          <p:cNvGraphicFramePr/>
          <p:nvPr>
            <p:extLst>
              <p:ext uri="{D42A27DB-BD31-4B8C-83A1-F6EECF244321}">
                <p14:modId xmlns:p14="http://schemas.microsoft.com/office/powerpoint/2010/main" val="3665183283"/>
              </p:ext>
            </p:extLst>
          </p:nvPr>
        </p:nvGraphicFramePr>
        <p:xfrm>
          <a:off x="3414963" y="1916812"/>
          <a:ext cx="2209800" cy="338554"/>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graphicFrame>
        <p:nvGraphicFramePr>
          <p:cNvPr id="33" name="Diagram 32">
            <a:extLst>
              <a:ext uri="{FF2B5EF4-FFF2-40B4-BE49-F238E27FC236}">
                <a16:creationId xmlns:a16="http://schemas.microsoft.com/office/drawing/2014/main" id="{325DC132-1E39-BC7C-00C2-6D00C69AFD86}"/>
              </a:ext>
            </a:extLst>
          </p:cNvPr>
          <p:cNvGraphicFramePr/>
          <p:nvPr>
            <p:extLst>
              <p:ext uri="{D42A27DB-BD31-4B8C-83A1-F6EECF244321}">
                <p14:modId xmlns:p14="http://schemas.microsoft.com/office/powerpoint/2010/main" val="3764188939"/>
              </p:ext>
            </p:extLst>
          </p:nvPr>
        </p:nvGraphicFramePr>
        <p:xfrm>
          <a:off x="2033336" y="3634686"/>
          <a:ext cx="5017169" cy="553427"/>
        </p:xfrm>
        <a:graphic>
          <a:graphicData uri="http://schemas.openxmlformats.org/drawingml/2006/diagram">
            <dgm:relIds xmlns:dgm="http://schemas.openxmlformats.org/drawingml/2006/diagram" xmlns:r="http://schemas.openxmlformats.org/officeDocument/2006/relationships" r:dm="rId11" r:lo="rId12" r:qs="rId13" r:cs="rId14"/>
          </a:graphicData>
        </a:graphic>
      </p:graphicFrame>
      <p:sp>
        <p:nvSpPr>
          <p:cNvPr id="17" name="TextBox 16">
            <a:extLst>
              <a:ext uri="{FF2B5EF4-FFF2-40B4-BE49-F238E27FC236}">
                <a16:creationId xmlns:a16="http://schemas.microsoft.com/office/drawing/2014/main" id="{7D67197E-6583-423A-8E34-3160D3CFDD17}"/>
              </a:ext>
            </a:extLst>
          </p:cNvPr>
          <p:cNvSpPr txBox="1"/>
          <p:nvPr/>
        </p:nvSpPr>
        <p:spPr>
          <a:xfrm>
            <a:off x="152400" y="607188"/>
            <a:ext cx="2245895" cy="369332"/>
          </a:xfrm>
          <a:prstGeom prst="rect">
            <a:avLst/>
          </a:prstGeom>
          <a:solidFill>
            <a:schemeClr val="bg2">
              <a:lumMod val="75000"/>
            </a:schemeClr>
          </a:solidFill>
        </p:spPr>
        <p:txBody>
          <a:bodyPr wrap="square">
            <a:spAutoFit/>
          </a:bodyPr>
          <a:lstStyle/>
          <a:p>
            <a:pPr marL="342900" indent="-342900">
              <a:buAutoNum type="arabicPeriod"/>
            </a:pPr>
            <a:r>
              <a:rPr lang="en-US" b="1" dirty="0" err="1"/>
              <a:t>Pengertian</a:t>
            </a:r>
            <a:r>
              <a:rPr lang="en-US" b="1" dirty="0"/>
              <a:t> Uang﻿  </a:t>
            </a:r>
          </a:p>
        </p:txBody>
      </p:sp>
      <p:sp>
        <p:nvSpPr>
          <p:cNvPr id="19" name="TextBox 18">
            <a:extLst>
              <a:ext uri="{FF2B5EF4-FFF2-40B4-BE49-F238E27FC236}">
                <a16:creationId xmlns:a16="http://schemas.microsoft.com/office/drawing/2014/main" id="{2886DBA1-253C-4F12-BF89-A41EEE4FD5E7}"/>
              </a:ext>
            </a:extLst>
          </p:cNvPr>
          <p:cNvSpPr txBox="1"/>
          <p:nvPr/>
        </p:nvSpPr>
        <p:spPr>
          <a:xfrm>
            <a:off x="609600" y="1308166"/>
            <a:ext cx="7543800" cy="2585323"/>
          </a:xfrm>
          <a:prstGeom prst="rect">
            <a:avLst/>
          </a:prstGeom>
          <a:solidFill>
            <a:schemeClr val="bg2">
              <a:lumMod val="90000"/>
            </a:schemeClr>
          </a:solidFill>
        </p:spPr>
        <p:txBody>
          <a:bodyPr wrap="square">
            <a:spAutoFit/>
          </a:bodyPr>
          <a:lstStyle/>
          <a:p>
            <a:pPr algn="just"/>
            <a:r>
              <a:rPr lang="en-US" i="1" dirty="0"/>
              <a:t>Edward Shapiro ﻿ </a:t>
            </a:r>
            <a:r>
              <a:rPr lang="en-US" dirty="0" err="1"/>
              <a:t>mengatakan</a:t>
            </a:r>
            <a:r>
              <a:rPr lang="en-US" dirty="0"/>
              <a:t> </a:t>
            </a:r>
            <a:r>
              <a:rPr lang="en-US" dirty="0" err="1"/>
              <a:t>bahwa</a:t>
            </a:r>
            <a:r>
              <a:rPr lang="en-US" dirty="0"/>
              <a:t> uang </a:t>
            </a:r>
            <a:r>
              <a:rPr lang="en-US" dirty="0" err="1"/>
              <a:t>adalah</a:t>
            </a:r>
            <a:r>
              <a:rPr lang="en-US" dirty="0"/>
              <a:t> </a:t>
            </a:r>
            <a:r>
              <a:rPr lang="en-US" dirty="0" err="1"/>
              <a:t>suatu</a:t>
            </a:r>
            <a:r>
              <a:rPr lang="en-US" dirty="0"/>
              <a:t> </a:t>
            </a:r>
            <a:r>
              <a:rPr lang="en-US" dirty="0" err="1"/>
              <a:t>benda</a:t>
            </a:r>
            <a:r>
              <a:rPr lang="en-US" dirty="0"/>
              <a:t> yang </a:t>
            </a:r>
            <a:r>
              <a:rPr lang="en-US" dirty="0" err="1"/>
              <a:t>umum</a:t>
            </a:r>
            <a:r>
              <a:rPr lang="en-US" dirty="0"/>
              <a:t> ﻿ </a:t>
            </a:r>
            <a:r>
              <a:rPr lang="en-US" dirty="0" err="1"/>
              <a:t>diterima</a:t>
            </a:r>
            <a:r>
              <a:rPr lang="en-US" dirty="0"/>
              <a:t> oleh </a:t>
            </a:r>
            <a:r>
              <a:rPr lang="en-US" dirty="0" err="1"/>
              <a:t>masyarakat</a:t>
            </a:r>
            <a:r>
              <a:rPr lang="en-US" dirty="0"/>
              <a:t> </a:t>
            </a:r>
            <a:r>
              <a:rPr lang="en-US" dirty="0" err="1"/>
              <a:t>untuk</a:t>
            </a:r>
            <a:r>
              <a:rPr lang="en-US" dirty="0"/>
              <a:t> </a:t>
            </a:r>
            <a:r>
              <a:rPr lang="en-US" dirty="0" err="1"/>
              <a:t>pembayaran</a:t>
            </a:r>
            <a:r>
              <a:rPr lang="en-US" dirty="0"/>
              <a:t> </a:t>
            </a:r>
            <a:r>
              <a:rPr lang="en-US" dirty="0" err="1"/>
              <a:t>pembelian</a:t>
            </a:r>
            <a:r>
              <a:rPr lang="en-US" dirty="0"/>
              <a:t> ﻿ </a:t>
            </a:r>
            <a:r>
              <a:rPr lang="en-US" dirty="0" err="1"/>
              <a:t>barang</a:t>
            </a:r>
            <a:r>
              <a:rPr lang="en-US" dirty="0"/>
              <a:t>, </a:t>
            </a:r>
            <a:r>
              <a:rPr lang="en-US" dirty="0" err="1"/>
              <a:t>jasa</a:t>
            </a:r>
            <a:r>
              <a:rPr lang="en-US" dirty="0"/>
              <a:t>, dan </a:t>
            </a:r>
            <a:r>
              <a:rPr lang="en-US" dirty="0" err="1"/>
              <a:t>barang</a:t>
            </a:r>
            <a:r>
              <a:rPr lang="en-US" dirty="0"/>
              <a:t> </a:t>
            </a:r>
            <a:r>
              <a:rPr lang="en-US" dirty="0" err="1"/>
              <a:t>berharga</a:t>
            </a:r>
            <a:r>
              <a:rPr lang="en-US" dirty="0"/>
              <a:t> </a:t>
            </a:r>
            <a:r>
              <a:rPr lang="en-US" dirty="0" err="1"/>
              <a:t>lainnya</a:t>
            </a:r>
            <a:r>
              <a:rPr lang="en-US" dirty="0"/>
              <a:t>, </a:t>
            </a:r>
            <a:r>
              <a:rPr lang="en-US" dirty="0" err="1"/>
              <a:t>serta</a:t>
            </a:r>
            <a:r>
              <a:rPr lang="en-US" dirty="0"/>
              <a:t> </a:t>
            </a:r>
            <a:r>
              <a:rPr lang="en-US" dirty="0" err="1"/>
              <a:t>untuk</a:t>
            </a:r>
            <a:r>
              <a:rPr lang="en-US" dirty="0"/>
              <a:t> ﻿ </a:t>
            </a:r>
            <a:r>
              <a:rPr lang="en-US" dirty="0" err="1"/>
              <a:t>pembayaran</a:t>
            </a:r>
            <a:r>
              <a:rPr lang="en-US" dirty="0"/>
              <a:t> utang.  </a:t>
            </a:r>
          </a:p>
          <a:p>
            <a:pPr algn="just"/>
            <a:r>
              <a:rPr lang="en-US" i="1" dirty="0"/>
              <a:t>Sir ﻿Dennis </a:t>
            </a:r>
            <a:r>
              <a:rPr lang="en-US" i="1" dirty="0" err="1"/>
              <a:t>Holme</a:t>
            </a:r>
            <a:r>
              <a:rPr lang="en-US" i="1" dirty="0"/>
              <a:t> Robertson </a:t>
            </a:r>
            <a:r>
              <a:rPr lang="en-US" dirty="0" err="1"/>
              <a:t>mengatakan</a:t>
            </a:r>
            <a:r>
              <a:rPr lang="en-US" dirty="0"/>
              <a:t> </a:t>
            </a:r>
            <a:r>
              <a:rPr lang="en-US" dirty="0" err="1"/>
              <a:t>bahwa</a:t>
            </a:r>
            <a:r>
              <a:rPr lang="en-US" dirty="0"/>
              <a:t> uang </a:t>
            </a:r>
            <a:r>
              <a:rPr lang="en-US" dirty="0" err="1"/>
              <a:t>adalah</a:t>
            </a:r>
            <a:r>
              <a:rPr lang="en-US" dirty="0"/>
              <a:t> ﻿ </a:t>
            </a:r>
            <a:r>
              <a:rPr lang="en-US" dirty="0" err="1"/>
              <a:t>sesuatu</a:t>
            </a:r>
            <a:r>
              <a:rPr lang="en-US" dirty="0"/>
              <a:t> yang </a:t>
            </a:r>
            <a:r>
              <a:rPr lang="en-US" dirty="0" err="1"/>
              <a:t>bisa</a:t>
            </a:r>
            <a:r>
              <a:rPr lang="en-US" dirty="0"/>
              <a:t> </a:t>
            </a:r>
            <a:r>
              <a:rPr lang="en-US" dirty="0" err="1"/>
              <a:t>diterima</a:t>
            </a:r>
            <a:r>
              <a:rPr lang="en-US" dirty="0"/>
              <a:t> </a:t>
            </a:r>
            <a:r>
              <a:rPr lang="en-US" dirty="0" err="1"/>
              <a:t>dalam</a:t>
            </a:r>
            <a:r>
              <a:rPr lang="en-US" dirty="0"/>
              <a:t> </a:t>
            </a:r>
            <a:r>
              <a:rPr lang="en-US" dirty="0" err="1"/>
              <a:t>pembayaran</a:t>
            </a:r>
            <a:r>
              <a:rPr lang="en-US" dirty="0"/>
              <a:t> </a:t>
            </a:r>
            <a:r>
              <a:rPr lang="en-US" dirty="0" err="1"/>
              <a:t>untuk</a:t>
            </a:r>
            <a:r>
              <a:rPr lang="en-US" dirty="0"/>
              <a:t> ﻿ </a:t>
            </a:r>
            <a:r>
              <a:rPr lang="en-US" dirty="0" err="1"/>
              <a:t>mendapatkan</a:t>
            </a:r>
            <a:r>
              <a:rPr lang="en-US" dirty="0"/>
              <a:t> </a:t>
            </a:r>
            <a:r>
              <a:rPr lang="en-US" dirty="0" err="1"/>
              <a:t>barang</a:t>
            </a:r>
            <a:r>
              <a:rPr lang="en-US" dirty="0"/>
              <a:t>.﻿ </a:t>
            </a:r>
          </a:p>
          <a:p>
            <a:pPr algn="just"/>
            <a:endParaRPr lang="en-US" dirty="0"/>
          </a:p>
          <a:p>
            <a:pPr algn="just"/>
            <a:r>
              <a:rPr lang="en-US" dirty="0" err="1"/>
              <a:t>Maka</a:t>
            </a:r>
            <a:r>
              <a:rPr lang="en-US" dirty="0"/>
              <a:t> ﻿</a:t>
            </a:r>
            <a:r>
              <a:rPr lang="en-US" dirty="0" err="1"/>
              <a:t>dapat</a:t>
            </a:r>
            <a:r>
              <a:rPr lang="en-US" dirty="0"/>
              <a:t> </a:t>
            </a:r>
            <a:r>
              <a:rPr lang="en-US" dirty="0" err="1"/>
              <a:t>disimpulkan</a:t>
            </a:r>
            <a:r>
              <a:rPr lang="en-US" dirty="0"/>
              <a:t> </a:t>
            </a:r>
            <a:r>
              <a:rPr lang="en-US" dirty="0" err="1"/>
              <a:t>bahwa</a:t>
            </a:r>
            <a:r>
              <a:rPr lang="en-US" dirty="0"/>
              <a:t> uang </a:t>
            </a:r>
            <a:r>
              <a:rPr lang="en-US" dirty="0" err="1"/>
              <a:t>mempunyai</a:t>
            </a:r>
            <a:r>
              <a:rPr lang="en-US" dirty="0"/>
              <a:t> </a:t>
            </a:r>
            <a:r>
              <a:rPr lang="en-US" dirty="0" err="1"/>
              <a:t>ciri</a:t>
            </a:r>
            <a:r>
              <a:rPr lang="en-US" dirty="0"/>
              <a:t> </a:t>
            </a:r>
            <a:r>
              <a:rPr lang="en-US" dirty="0" err="1"/>
              <a:t>dapat</a:t>
            </a:r>
            <a:r>
              <a:rPr lang="en-US" dirty="0"/>
              <a:t> </a:t>
            </a:r>
            <a:r>
              <a:rPr lang="en-US" dirty="0" err="1"/>
              <a:t>diterima</a:t>
            </a:r>
            <a:r>
              <a:rPr lang="en-US" dirty="0"/>
              <a:t> ﻿ </a:t>
            </a:r>
            <a:r>
              <a:rPr lang="en-US" dirty="0" err="1"/>
              <a:t>umum</a:t>
            </a:r>
            <a:r>
              <a:rPr lang="en-US" dirty="0"/>
              <a:t>, </a:t>
            </a:r>
            <a:r>
              <a:rPr lang="en-US" dirty="0" err="1"/>
              <a:t>dapat</a:t>
            </a:r>
            <a:r>
              <a:rPr lang="en-US" dirty="0"/>
              <a:t> </a:t>
            </a:r>
            <a:r>
              <a:rPr lang="en-US" dirty="0" err="1"/>
              <a:t>digunakan</a:t>
            </a:r>
            <a:r>
              <a:rPr lang="en-US" dirty="0"/>
              <a:t> </a:t>
            </a:r>
            <a:r>
              <a:rPr lang="en-US" dirty="0" err="1"/>
              <a:t>sebagai</a:t>
            </a:r>
            <a:r>
              <a:rPr lang="en-US" dirty="0"/>
              <a:t> </a:t>
            </a:r>
            <a:r>
              <a:rPr lang="en-US" dirty="0" err="1"/>
              <a:t>alat</a:t>
            </a:r>
            <a:r>
              <a:rPr lang="en-US" dirty="0"/>
              <a:t> </a:t>
            </a:r>
            <a:r>
              <a:rPr lang="en-US" dirty="0" err="1"/>
              <a:t>tukar</a:t>
            </a:r>
            <a:r>
              <a:rPr lang="en-US" dirty="0"/>
              <a:t>, dan </a:t>
            </a:r>
            <a:r>
              <a:rPr lang="en-US" dirty="0" err="1"/>
              <a:t>dapat</a:t>
            </a:r>
            <a:r>
              <a:rPr lang="en-US" dirty="0"/>
              <a:t> ﻿ </a:t>
            </a:r>
            <a:r>
              <a:rPr lang="en-US" dirty="0" err="1"/>
              <a:t>digunakan</a:t>
            </a:r>
            <a:r>
              <a:rPr lang="en-US" dirty="0"/>
              <a:t> </a:t>
            </a:r>
            <a:r>
              <a:rPr lang="en-US" dirty="0" err="1"/>
              <a:t>sebagai</a:t>
            </a:r>
            <a:r>
              <a:rPr lang="en-US" dirty="0"/>
              <a:t> </a:t>
            </a:r>
            <a:r>
              <a:rPr lang="en-US" dirty="0" err="1"/>
              <a:t>alat</a:t>
            </a:r>
            <a:r>
              <a:rPr lang="en-US" dirty="0"/>
              <a:t> </a:t>
            </a:r>
            <a:r>
              <a:rPr lang="en-US" dirty="0" err="1"/>
              <a:t>pembayaran</a:t>
            </a:r>
            <a:r>
              <a:rPr lang="en-US" dirty="0"/>
              <a:t>.</a:t>
            </a:r>
          </a:p>
        </p:txBody>
      </p:sp>
    </p:spTree>
    <p:extLst>
      <p:ext uri="{BB962C8B-B14F-4D97-AF65-F5344CB8AC3E}">
        <p14:creationId xmlns:p14="http://schemas.microsoft.com/office/powerpoint/2010/main" val="415466468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34"/>
          <p:cNvSpPr txBox="1"/>
          <p:nvPr/>
        </p:nvSpPr>
        <p:spPr>
          <a:xfrm>
            <a:off x="0" y="133350"/>
            <a:ext cx="9143999" cy="401816"/>
          </a:xfrm>
          <a:prstGeom prst="rect">
            <a:avLst/>
          </a:prstGeom>
          <a:solidFill>
            <a:srgbClr val="2C987E"/>
          </a:solidFill>
          <a:ln>
            <a:noFill/>
          </a:ln>
        </p:spPr>
        <p:style>
          <a:lnRef idx="2">
            <a:schemeClr val="accent5">
              <a:shade val="50000"/>
            </a:schemeClr>
          </a:lnRef>
          <a:fillRef idx="1">
            <a:schemeClr val="accent5"/>
          </a:fillRef>
          <a:effectRef idx="0">
            <a:schemeClr val="accent5"/>
          </a:effectRef>
          <a:fontRef idx="minor">
            <a:schemeClr val="lt1"/>
          </a:fontRef>
        </p:style>
        <p:txBody>
          <a:bodyPr wrap="square" lIns="93128" tIns="46565" rIns="93128" bIns="46565" rtlCol="0">
            <a:spAutoFit/>
          </a:bodyPr>
          <a:lstStyle/>
          <a:p>
            <a:pPr marL="0" lvl="1">
              <a:tabLst>
                <a:tab pos="692185" algn="l"/>
              </a:tabLst>
            </a:pPr>
            <a:r>
              <a:rPr lang="en-US" sz="2000" b="1" dirty="0">
                <a:solidFill>
                  <a:schemeClr val="bg1"/>
                </a:solidFill>
                <a:latin typeface="Candara" pitchFamily="34" charset="0"/>
              </a:rPr>
              <a:t>C. Pasar Modal  </a:t>
            </a:r>
          </a:p>
        </p:txBody>
      </p:sp>
      <p:grpSp>
        <p:nvGrpSpPr>
          <p:cNvPr id="9" name="Group 8"/>
          <p:cNvGrpSpPr/>
          <p:nvPr/>
        </p:nvGrpSpPr>
        <p:grpSpPr>
          <a:xfrm>
            <a:off x="-1" y="4302125"/>
            <a:ext cx="9144000" cy="841375"/>
            <a:chOff x="0" y="4302125"/>
            <a:chExt cx="9144000" cy="841375"/>
          </a:xfrm>
        </p:grpSpPr>
        <p:grpSp>
          <p:nvGrpSpPr>
            <p:cNvPr id="10" name="Group 9"/>
            <p:cNvGrpSpPr/>
            <p:nvPr/>
          </p:nvGrpSpPr>
          <p:grpSpPr>
            <a:xfrm>
              <a:off x="0" y="4302125"/>
              <a:ext cx="9144000" cy="841375"/>
              <a:chOff x="0" y="4302125"/>
              <a:chExt cx="9144000" cy="841375"/>
            </a:xfrm>
          </p:grpSpPr>
          <p:grpSp>
            <p:nvGrpSpPr>
              <p:cNvPr id="13" name="Group 12"/>
              <p:cNvGrpSpPr/>
              <p:nvPr/>
            </p:nvGrpSpPr>
            <p:grpSpPr>
              <a:xfrm>
                <a:off x="0" y="4302125"/>
                <a:ext cx="9144000" cy="841375"/>
                <a:chOff x="0" y="4302125"/>
                <a:chExt cx="9144000" cy="841375"/>
              </a:xfrm>
            </p:grpSpPr>
            <p:pic>
              <p:nvPicPr>
                <p:cNvPr id="15" name="Picture 2" descr="E:\ELISA\ERLANGGA LISA\2017\TEMPLATE PPT\SMP PPKN kelas X kelompok wajib\SMP PPKN kelas X kelompok wajib.png"/>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22" name="TextBox 16"/>
                <p:cNvSpPr txBox="1"/>
                <p:nvPr/>
              </p:nvSpPr>
              <p:spPr>
                <a:xfrm>
                  <a:off x="2057400" y="4732407"/>
                  <a:ext cx="5334000" cy="353943"/>
                </a:xfrm>
                <a:prstGeom prst="rect">
                  <a:avLst/>
                </a:prstGeom>
                <a:solidFill>
                  <a:srgbClr val="FFC000"/>
                </a:solidFill>
              </p:spPr>
              <p:txBody>
                <a:bodyPr wrap="square" rtlCol="0">
                  <a:spAutoFit/>
                </a:bodyPr>
                <a:lstStyle/>
                <a:p>
                  <a:r>
                    <a:rPr lang="en-US" sz="1700" b="1" dirty="0">
                      <a:solidFill>
                        <a:srgbClr val="002060"/>
                      </a:solidFill>
                      <a:latin typeface="Arial" pitchFamily="34" charset="0"/>
                      <a:cs typeface="Arial" pitchFamily="34" charset="0"/>
                    </a:rPr>
                    <a:t>IPS EKONOMI </a:t>
                  </a:r>
                </a:p>
              </p:txBody>
            </p:sp>
          </p:grpSp>
          <p:pic>
            <p:nvPicPr>
              <p:cNvPr id="14" name="Picture 13" descr="A picture containing text&#10;&#10;Description automatically generated">
                <a:extLst>
                  <a:ext uri="{FF2B5EF4-FFF2-40B4-BE49-F238E27FC236}">
                    <a16:creationId xmlns:a16="http://schemas.microsoft.com/office/drawing/2014/main" id="{D65625EF-D92B-4D38-A026-7B2925F9C466}"/>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12" name="Rectangle 11"/>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16" name="TextBox 15">
            <a:extLst>
              <a:ext uri="{FF2B5EF4-FFF2-40B4-BE49-F238E27FC236}">
                <a16:creationId xmlns:a16="http://schemas.microsoft.com/office/drawing/2014/main" id="{59C27301-D155-4CF3-8FD5-433413A97E9B}"/>
              </a:ext>
            </a:extLst>
          </p:cNvPr>
          <p:cNvSpPr txBox="1"/>
          <p:nvPr/>
        </p:nvSpPr>
        <p:spPr>
          <a:xfrm>
            <a:off x="76200" y="584402"/>
            <a:ext cx="2209800" cy="338554"/>
          </a:xfrm>
          <a:prstGeom prst="rect">
            <a:avLst/>
          </a:prstGeom>
          <a:noFill/>
          <a:ln>
            <a:noFill/>
          </a:ln>
        </p:spPr>
        <p:style>
          <a:lnRef idx="1">
            <a:schemeClr val="accent3"/>
          </a:lnRef>
          <a:fillRef idx="2">
            <a:schemeClr val="accent3"/>
          </a:fillRef>
          <a:effectRef idx="1">
            <a:schemeClr val="accent3"/>
          </a:effectRef>
          <a:fontRef idx="minor">
            <a:schemeClr val="dk1"/>
          </a:fontRef>
        </p:style>
        <p:txBody>
          <a:bodyPr wrap="square">
            <a:spAutoFit/>
          </a:bodyPr>
          <a:lstStyle/>
          <a:p>
            <a:r>
              <a:rPr lang="es-ES" sz="1600" dirty="0">
                <a:solidFill>
                  <a:schemeClr val="tx1"/>
                </a:solidFill>
              </a:rPr>
              <a:t>2. </a:t>
            </a:r>
            <a:r>
              <a:rPr lang="es-ES" sz="1600" dirty="0" err="1">
                <a:solidFill>
                  <a:schemeClr val="tx1"/>
                </a:solidFill>
              </a:rPr>
              <a:t>Peranan</a:t>
            </a:r>
            <a:r>
              <a:rPr lang="es-ES" sz="1600" dirty="0">
                <a:solidFill>
                  <a:schemeClr val="tx1"/>
                </a:solidFill>
              </a:rPr>
              <a:t> Pasar Modal</a:t>
            </a:r>
            <a:endParaRPr lang="en-US" sz="1600" dirty="0">
              <a:solidFill>
                <a:schemeClr val="tx1"/>
              </a:solidFill>
            </a:endParaRPr>
          </a:p>
        </p:txBody>
      </p:sp>
      <p:graphicFrame>
        <p:nvGraphicFramePr>
          <p:cNvPr id="2" name="Diagram 1">
            <a:extLst>
              <a:ext uri="{FF2B5EF4-FFF2-40B4-BE49-F238E27FC236}">
                <a16:creationId xmlns:a16="http://schemas.microsoft.com/office/drawing/2014/main" id="{3F3F0B1C-D200-4C8A-80DD-A58D71F45751}"/>
              </a:ext>
            </a:extLst>
          </p:cNvPr>
          <p:cNvGraphicFramePr/>
          <p:nvPr>
            <p:extLst>
              <p:ext uri="{D42A27DB-BD31-4B8C-83A1-F6EECF244321}">
                <p14:modId xmlns:p14="http://schemas.microsoft.com/office/powerpoint/2010/main" val="2247044416"/>
              </p:ext>
            </p:extLst>
          </p:nvPr>
        </p:nvGraphicFramePr>
        <p:xfrm>
          <a:off x="1447800" y="922956"/>
          <a:ext cx="5791200" cy="3717723"/>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extLst>
      <p:ext uri="{BB962C8B-B14F-4D97-AF65-F5344CB8AC3E}">
        <p14:creationId xmlns:p14="http://schemas.microsoft.com/office/powerpoint/2010/main" val="367951847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graphicEl>
                                              <a:dgm id="{F022C20D-6DB1-4204-A2CD-2729A4E2ED33}"/>
                                            </p:graphicEl>
                                          </p:spTgt>
                                        </p:tgtEl>
                                        <p:attrNameLst>
                                          <p:attrName>style.visibility</p:attrName>
                                        </p:attrNameLst>
                                      </p:cBhvr>
                                      <p:to>
                                        <p:strVal val="visible"/>
                                      </p:to>
                                    </p:set>
                                    <p:animEffect transition="in" filter="fade">
                                      <p:cBhvr>
                                        <p:cTn id="7" dur="1000"/>
                                        <p:tgtEl>
                                          <p:spTgt spid="2">
                                            <p:graphicEl>
                                              <a:dgm id="{F022C20D-6DB1-4204-A2CD-2729A4E2ED33}"/>
                                            </p:graphicEl>
                                          </p:spTgt>
                                        </p:tgtEl>
                                      </p:cBhvr>
                                    </p:animEffect>
                                    <p:anim calcmode="lin" valueType="num">
                                      <p:cBhvr>
                                        <p:cTn id="8" dur="1000" fill="hold"/>
                                        <p:tgtEl>
                                          <p:spTgt spid="2">
                                            <p:graphicEl>
                                              <a:dgm id="{F022C20D-6DB1-4204-A2CD-2729A4E2ED33}"/>
                                            </p:graphicEl>
                                          </p:spTgt>
                                        </p:tgtEl>
                                        <p:attrNameLst>
                                          <p:attrName>ppt_x</p:attrName>
                                        </p:attrNameLst>
                                      </p:cBhvr>
                                      <p:tavLst>
                                        <p:tav tm="0">
                                          <p:val>
                                            <p:strVal val="#ppt_x"/>
                                          </p:val>
                                        </p:tav>
                                        <p:tav tm="100000">
                                          <p:val>
                                            <p:strVal val="#ppt_x"/>
                                          </p:val>
                                        </p:tav>
                                      </p:tavLst>
                                    </p:anim>
                                    <p:anim calcmode="lin" valueType="num">
                                      <p:cBhvr>
                                        <p:cTn id="9" dur="1000" fill="hold"/>
                                        <p:tgtEl>
                                          <p:spTgt spid="2">
                                            <p:graphicEl>
                                              <a:dgm id="{F022C20D-6DB1-4204-A2CD-2729A4E2ED33}"/>
                                            </p:graphic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graphicEl>
                                              <a:dgm id="{F4772CE7-2940-4D64-A5C4-5A4CBAE9A773}"/>
                                            </p:graphicEl>
                                          </p:spTgt>
                                        </p:tgtEl>
                                        <p:attrNameLst>
                                          <p:attrName>style.visibility</p:attrName>
                                        </p:attrNameLst>
                                      </p:cBhvr>
                                      <p:to>
                                        <p:strVal val="visible"/>
                                      </p:to>
                                    </p:set>
                                    <p:animEffect transition="in" filter="fade">
                                      <p:cBhvr>
                                        <p:cTn id="14" dur="1000"/>
                                        <p:tgtEl>
                                          <p:spTgt spid="2">
                                            <p:graphicEl>
                                              <a:dgm id="{F4772CE7-2940-4D64-A5C4-5A4CBAE9A773}"/>
                                            </p:graphicEl>
                                          </p:spTgt>
                                        </p:tgtEl>
                                      </p:cBhvr>
                                    </p:animEffect>
                                    <p:anim calcmode="lin" valueType="num">
                                      <p:cBhvr>
                                        <p:cTn id="15" dur="1000" fill="hold"/>
                                        <p:tgtEl>
                                          <p:spTgt spid="2">
                                            <p:graphicEl>
                                              <a:dgm id="{F4772CE7-2940-4D64-A5C4-5A4CBAE9A773}"/>
                                            </p:graphicEl>
                                          </p:spTgt>
                                        </p:tgtEl>
                                        <p:attrNameLst>
                                          <p:attrName>ppt_x</p:attrName>
                                        </p:attrNameLst>
                                      </p:cBhvr>
                                      <p:tavLst>
                                        <p:tav tm="0">
                                          <p:val>
                                            <p:strVal val="#ppt_x"/>
                                          </p:val>
                                        </p:tav>
                                        <p:tav tm="100000">
                                          <p:val>
                                            <p:strVal val="#ppt_x"/>
                                          </p:val>
                                        </p:tav>
                                      </p:tavLst>
                                    </p:anim>
                                    <p:anim calcmode="lin" valueType="num">
                                      <p:cBhvr>
                                        <p:cTn id="16" dur="1000" fill="hold"/>
                                        <p:tgtEl>
                                          <p:spTgt spid="2">
                                            <p:graphicEl>
                                              <a:dgm id="{F4772CE7-2940-4D64-A5C4-5A4CBAE9A773}"/>
                                            </p:graphicEl>
                                          </p:spTgt>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2">
                                            <p:graphicEl>
                                              <a:dgm id="{2F389B2C-A31E-426F-8749-43E81D63F52B}"/>
                                            </p:graphicEl>
                                          </p:spTgt>
                                        </p:tgtEl>
                                        <p:attrNameLst>
                                          <p:attrName>style.visibility</p:attrName>
                                        </p:attrNameLst>
                                      </p:cBhvr>
                                      <p:to>
                                        <p:strVal val="visible"/>
                                      </p:to>
                                    </p:set>
                                    <p:animEffect transition="in" filter="fade">
                                      <p:cBhvr>
                                        <p:cTn id="19" dur="1000"/>
                                        <p:tgtEl>
                                          <p:spTgt spid="2">
                                            <p:graphicEl>
                                              <a:dgm id="{2F389B2C-A31E-426F-8749-43E81D63F52B}"/>
                                            </p:graphicEl>
                                          </p:spTgt>
                                        </p:tgtEl>
                                      </p:cBhvr>
                                    </p:animEffect>
                                    <p:anim calcmode="lin" valueType="num">
                                      <p:cBhvr>
                                        <p:cTn id="20" dur="1000" fill="hold"/>
                                        <p:tgtEl>
                                          <p:spTgt spid="2">
                                            <p:graphicEl>
                                              <a:dgm id="{2F389B2C-A31E-426F-8749-43E81D63F52B}"/>
                                            </p:graphicEl>
                                          </p:spTgt>
                                        </p:tgtEl>
                                        <p:attrNameLst>
                                          <p:attrName>ppt_x</p:attrName>
                                        </p:attrNameLst>
                                      </p:cBhvr>
                                      <p:tavLst>
                                        <p:tav tm="0">
                                          <p:val>
                                            <p:strVal val="#ppt_x"/>
                                          </p:val>
                                        </p:tav>
                                        <p:tav tm="100000">
                                          <p:val>
                                            <p:strVal val="#ppt_x"/>
                                          </p:val>
                                        </p:tav>
                                      </p:tavLst>
                                    </p:anim>
                                    <p:anim calcmode="lin" valueType="num">
                                      <p:cBhvr>
                                        <p:cTn id="21" dur="1000" fill="hold"/>
                                        <p:tgtEl>
                                          <p:spTgt spid="2">
                                            <p:graphicEl>
                                              <a:dgm id="{2F389B2C-A31E-426F-8749-43E81D63F52B}"/>
                                            </p:graphic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2">
                                            <p:graphicEl>
                                              <a:dgm id="{3F1D3A23-874A-4252-8B0E-8A0D95C85760}"/>
                                            </p:graphicEl>
                                          </p:spTgt>
                                        </p:tgtEl>
                                        <p:attrNameLst>
                                          <p:attrName>style.visibility</p:attrName>
                                        </p:attrNameLst>
                                      </p:cBhvr>
                                      <p:to>
                                        <p:strVal val="visible"/>
                                      </p:to>
                                    </p:set>
                                    <p:animEffect transition="in" filter="fade">
                                      <p:cBhvr>
                                        <p:cTn id="26" dur="1000"/>
                                        <p:tgtEl>
                                          <p:spTgt spid="2">
                                            <p:graphicEl>
                                              <a:dgm id="{3F1D3A23-874A-4252-8B0E-8A0D95C85760}"/>
                                            </p:graphicEl>
                                          </p:spTgt>
                                        </p:tgtEl>
                                      </p:cBhvr>
                                    </p:animEffect>
                                    <p:anim calcmode="lin" valueType="num">
                                      <p:cBhvr>
                                        <p:cTn id="27" dur="1000" fill="hold"/>
                                        <p:tgtEl>
                                          <p:spTgt spid="2">
                                            <p:graphicEl>
                                              <a:dgm id="{3F1D3A23-874A-4252-8B0E-8A0D95C85760}"/>
                                            </p:graphicEl>
                                          </p:spTgt>
                                        </p:tgtEl>
                                        <p:attrNameLst>
                                          <p:attrName>ppt_x</p:attrName>
                                        </p:attrNameLst>
                                      </p:cBhvr>
                                      <p:tavLst>
                                        <p:tav tm="0">
                                          <p:val>
                                            <p:strVal val="#ppt_x"/>
                                          </p:val>
                                        </p:tav>
                                        <p:tav tm="100000">
                                          <p:val>
                                            <p:strVal val="#ppt_x"/>
                                          </p:val>
                                        </p:tav>
                                      </p:tavLst>
                                    </p:anim>
                                    <p:anim calcmode="lin" valueType="num">
                                      <p:cBhvr>
                                        <p:cTn id="28" dur="1000" fill="hold"/>
                                        <p:tgtEl>
                                          <p:spTgt spid="2">
                                            <p:graphicEl>
                                              <a:dgm id="{3F1D3A23-874A-4252-8B0E-8A0D95C85760}"/>
                                            </p:graphicEl>
                                          </p:spTgt>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2">
                                            <p:graphicEl>
                                              <a:dgm id="{5F97C1BE-2033-4AFD-8842-E6712A6F18C9}"/>
                                            </p:graphicEl>
                                          </p:spTgt>
                                        </p:tgtEl>
                                        <p:attrNameLst>
                                          <p:attrName>style.visibility</p:attrName>
                                        </p:attrNameLst>
                                      </p:cBhvr>
                                      <p:to>
                                        <p:strVal val="visible"/>
                                      </p:to>
                                    </p:set>
                                    <p:animEffect transition="in" filter="fade">
                                      <p:cBhvr>
                                        <p:cTn id="31" dur="1000"/>
                                        <p:tgtEl>
                                          <p:spTgt spid="2">
                                            <p:graphicEl>
                                              <a:dgm id="{5F97C1BE-2033-4AFD-8842-E6712A6F18C9}"/>
                                            </p:graphicEl>
                                          </p:spTgt>
                                        </p:tgtEl>
                                      </p:cBhvr>
                                    </p:animEffect>
                                    <p:anim calcmode="lin" valueType="num">
                                      <p:cBhvr>
                                        <p:cTn id="32" dur="1000" fill="hold"/>
                                        <p:tgtEl>
                                          <p:spTgt spid="2">
                                            <p:graphicEl>
                                              <a:dgm id="{5F97C1BE-2033-4AFD-8842-E6712A6F18C9}"/>
                                            </p:graphicEl>
                                          </p:spTgt>
                                        </p:tgtEl>
                                        <p:attrNameLst>
                                          <p:attrName>ppt_x</p:attrName>
                                        </p:attrNameLst>
                                      </p:cBhvr>
                                      <p:tavLst>
                                        <p:tav tm="0">
                                          <p:val>
                                            <p:strVal val="#ppt_x"/>
                                          </p:val>
                                        </p:tav>
                                        <p:tav tm="100000">
                                          <p:val>
                                            <p:strVal val="#ppt_x"/>
                                          </p:val>
                                        </p:tav>
                                      </p:tavLst>
                                    </p:anim>
                                    <p:anim calcmode="lin" valueType="num">
                                      <p:cBhvr>
                                        <p:cTn id="33" dur="1000" fill="hold"/>
                                        <p:tgtEl>
                                          <p:spTgt spid="2">
                                            <p:graphicEl>
                                              <a:dgm id="{5F97C1BE-2033-4AFD-8842-E6712A6F18C9}"/>
                                            </p:graphicEl>
                                          </p:spTgt>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2">
                                            <p:graphicEl>
                                              <a:dgm id="{4F1579D9-92E5-4966-A541-6A889BC4C3C9}"/>
                                            </p:graphicEl>
                                          </p:spTgt>
                                        </p:tgtEl>
                                        <p:attrNameLst>
                                          <p:attrName>style.visibility</p:attrName>
                                        </p:attrNameLst>
                                      </p:cBhvr>
                                      <p:to>
                                        <p:strVal val="visible"/>
                                      </p:to>
                                    </p:set>
                                    <p:animEffect transition="in" filter="fade">
                                      <p:cBhvr>
                                        <p:cTn id="38" dur="1000"/>
                                        <p:tgtEl>
                                          <p:spTgt spid="2">
                                            <p:graphicEl>
                                              <a:dgm id="{4F1579D9-92E5-4966-A541-6A889BC4C3C9}"/>
                                            </p:graphicEl>
                                          </p:spTgt>
                                        </p:tgtEl>
                                      </p:cBhvr>
                                    </p:animEffect>
                                    <p:anim calcmode="lin" valueType="num">
                                      <p:cBhvr>
                                        <p:cTn id="39" dur="1000" fill="hold"/>
                                        <p:tgtEl>
                                          <p:spTgt spid="2">
                                            <p:graphicEl>
                                              <a:dgm id="{4F1579D9-92E5-4966-A541-6A889BC4C3C9}"/>
                                            </p:graphicEl>
                                          </p:spTgt>
                                        </p:tgtEl>
                                        <p:attrNameLst>
                                          <p:attrName>ppt_x</p:attrName>
                                        </p:attrNameLst>
                                      </p:cBhvr>
                                      <p:tavLst>
                                        <p:tav tm="0">
                                          <p:val>
                                            <p:strVal val="#ppt_x"/>
                                          </p:val>
                                        </p:tav>
                                        <p:tav tm="100000">
                                          <p:val>
                                            <p:strVal val="#ppt_x"/>
                                          </p:val>
                                        </p:tav>
                                      </p:tavLst>
                                    </p:anim>
                                    <p:anim calcmode="lin" valueType="num">
                                      <p:cBhvr>
                                        <p:cTn id="40" dur="1000" fill="hold"/>
                                        <p:tgtEl>
                                          <p:spTgt spid="2">
                                            <p:graphicEl>
                                              <a:dgm id="{4F1579D9-92E5-4966-A541-6A889BC4C3C9}"/>
                                            </p:graphicEl>
                                          </p:spTgt>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2">
                                            <p:graphicEl>
                                              <a:dgm id="{7F918D2F-A028-4444-9DCE-7300C4E0F209}"/>
                                            </p:graphicEl>
                                          </p:spTgt>
                                        </p:tgtEl>
                                        <p:attrNameLst>
                                          <p:attrName>style.visibility</p:attrName>
                                        </p:attrNameLst>
                                      </p:cBhvr>
                                      <p:to>
                                        <p:strVal val="visible"/>
                                      </p:to>
                                    </p:set>
                                    <p:animEffect transition="in" filter="fade">
                                      <p:cBhvr>
                                        <p:cTn id="43" dur="1000"/>
                                        <p:tgtEl>
                                          <p:spTgt spid="2">
                                            <p:graphicEl>
                                              <a:dgm id="{7F918D2F-A028-4444-9DCE-7300C4E0F209}"/>
                                            </p:graphicEl>
                                          </p:spTgt>
                                        </p:tgtEl>
                                      </p:cBhvr>
                                    </p:animEffect>
                                    <p:anim calcmode="lin" valueType="num">
                                      <p:cBhvr>
                                        <p:cTn id="44" dur="1000" fill="hold"/>
                                        <p:tgtEl>
                                          <p:spTgt spid="2">
                                            <p:graphicEl>
                                              <a:dgm id="{7F918D2F-A028-4444-9DCE-7300C4E0F209}"/>
                                            </p:graphicEl>
                                          </p:spTgt>
                                        </p:tgtEl>
                                        <p:attrNameLst>
                                          <p:attrName>ppt_x</p:attrName>
                                        </p:attrNameLst>
                                      </p:cBhvr>
                                      <p:tavLst>
                                        <p:tav tm="0">
                                          <p:val>
                                            <p:strVal val="#ppt_x"/>
                                          </p:val>
                                        </p:tav>
                                        <p:tav tm="100000">
                                          <p:val>
                                            <p:strVal val="#ppt_x"/>
                                          </p:val>
                                        </p:tav>
                                      </p:tavLst>
                                    </p:anim>
                                    <p:anim calcmode="lin" valueType="num">
                                      <p:cBhvr>
                                        <p:cTn id="45" dur="1000" fill="hold"/>
                                        <p:tgtEl>
                                          <p:spTgt spid="2">
                                            <p:graphicEl>
                                              <a:dgm id="{7F918D2F-A028-4444-9DCE-7300C4E0F209}"/>
                                            </p:graphicEl>
                                          </p:spTgt>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grpId="0" nodeType="clickEffect">
                                  <p:stCondLst>
                                    <p:cond delay="0"/>
                                  </p:stCondLst>
                                  <p:childTnLst>
                                    <p:set>
                                      <p:cBhvr>
                                        <p:cTn id="49" dur="1" fill="hold">
                                          <p:stCondLst>
                                            <p:cond delay="0"/>
                                          </p:stCondLst>
                                        </p:cTn>
                                        <p:tgtEl>
                                          <p:spTgt spid="2">
                                            <p:graphicEl>
                                              <a:dgm id="{32D82EC3-D334-4222-812F-8C461F7E7B17}"/>
                                            </p:graphicEl>
                                          </p:spTgt>
                                        </p:tgtEl>
                                        <p:attrNameLst>
                                          <p:attrName>style.visibility</p:attrName>
                                        </p:attrNameLst>
                                      </p:cBhvr>
                                      <p:to>
                                        <p:strVal val="visible"/>
                                      </p:to>
                                    </p:set>
                                    <p:animEffect transition="in" filter="fade">
                                      <p:cBhvr>
                                        <p:cTn id="50" dur="1000"/>
                                        <p:tgtEl>
                                          <p:spTgt spid="2">
                                            <p:graphicEl>
                                              <a:dgm id="{32D82EC3-D334-4222-812F-8C461F7E7B17}"/>
                                            </p:graphicEl>
                                          </p:spTgt>
                                        </p:tgtEl>
                                      </p:cBhvr>
                                    </p:animEffect>
                                    <p:anim calcmode="lin" valueType="num">
                                      <p:cBhvr>
                                        <p:cTn id="51" dur="1000" fill="hold"/>
                                        <p:tgtEl>
                                          <p:spTgt spid="2">
                                            <p:graphicEl>
                                              <a:dgm id="{32D82EC3-D334-4222-812F-8C461F7E7B17}"/>
                                            </p:graphicEl>
                                          </p:spTgt>
                                        </p:tgtEl>
                                        <p:attrNameLst>
                                          <p:attrName>ppt_x</p:attrName>
                                        </p:attrNameLst>
                                      </p:cBhvr>
                                      <p:tavLst>
                                        <p:tav tm="0">
                                          <p:val>
                                            <p:strVal val="#ppt_x"/>
                                          </p:val>
                                        </p:tav>
                                        <p:tav tm="100000">
                                          <p:val>
                                            <p:strVal val="#ppt_x"/>
                                          </p:val>
                                        </p:tav>
                                      </p:tavLst>
                                    </p:anim>
                                    <p:anim calcmode="lin" valueType="num">
                                      <p:cBhvr>
                                        <p:cTn id="52" dur="1000" fill="hold"/>
                                        <p:tgtEl>
                                          <p:spTgt spid="2">
                                            <p:graphicEl>
                                              <a:dgm id="{32D82EC3-D334-4222-812F-8C461F7E7B17}"/>
                                            </p:graphicEl>
                                          </p:spTgt>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2">
                                            <p:graphicEl>
                                              <a:dgm id="{5817125E-349C-416C-9D8B-D0807B7D0BFA}"/>
                                            </p:graphicEl>
                                          </p:spTgt>
                                        </p:tgtEl>
                                        <p:attrNameLst>
                                          <p:attrName>style.visibility</p:attrName>
                                        </p:attrNameLst>
                                      </p:cBhvr>
                                      <p:to>
                                        <p:strVal val="visible"/>
                                      </p:to>
                                    </p:set>
                                    <p:animEffect transition="in" filter="fade">
                                      <p:cBhvr>
                                        <p:cTn id="55" dur="1000"/>
                                        <p:tgtEl>
                                          <p:spTgt spid="2">
                                            <p:graphicEl>
                                              <a:dgm id="{5817125E-349C-416C-9D8B-D0807B7D0BFA}"/>
                                            </p:graphicEl>
                                          </p:spTgt>
                                        </p:tgtEl>
                                      </p:cBhvr>
                                    </p:animEffect>
                                    <p:anim calcmode="lin" valueType="num">
                                      <p:cBhvr>
                                        <p:cTn id="56" dur="1000" fill="hold"/>
                                        <p:tgtEl>
                                          <p:spTgt spid="2">
                                            <p:graphicEl>
                                              <a:dgm id="{5817125E-349C-416C-9D8B-D0807B7D0BFA}"/>
                                            </p:graphicEl>
                                          </p:spTgt>
                                        </p:tgtEl>
                                        <p:attrNameLst>
                                          <p:attrName>ppt_x</p:attrName>
                                        </p:attrNameLst>
                                      </p:cBhvr>
                                      <p:tavLst>
                                        <p:tav tm="0">
                                          <p:val>
                                            <p:strVal val="#ppt_x"/>
                                          </p:val>
                                        </p:tav>
                                        <p:tav tm="100000">
                                          <p:val>
                                            <p:strVal val="#ppt_x"/>
                                          </p:val>
                                        </p:tav>
                                      </p:tavLst>
                                    </p:anim>
                                    <p:anim calcmode="lin" valueType="num">
                                      <p:cBhvr>
                                        <p:cTn id="57" dur="1000" fill="hold"/>
                                        <p:tgtEl>
                                          <p:spTgt spid="2">
                                            <p:graphicEl>
                                              <a:dgm id="{5817125E-349C-416C-9D8B-D0807B7D0BFA}"/>
                                            </p:graphicEl>
                                          </p:spTgt>
                                        </p:tgtEl>
                                        <p:attrNameLst>
                                          <p:attrName>ppt_y</p:attrName>
                                        </p:attrNameLst>
                                      </p:cBhvr>
                                      <p:tavLst>
                                        <p:tav tm="0">
                                          <p:val>
                                            <p:strVal val="#ppt_y+.1"/>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42" presetClass="entr" presetSubtype="0" fill="hold" grpId="0" nodeType="clickEffect">
                                  <p:stCondLst>
                                    <p:cond delay="0"/>
                                  </p:stCondLst>
                                  <p:childTnLst>
                                    <p:set>
                                      <p:cBhvr>
                                        <p:cTn id="61" dur="1" fill="hold">
                                          <p:stCondLst>
                                            <p:cond delay="0"/>
                                          </p:stCondLst>
                                        </p:cTn>
                                        <p:tgtEl>
                                          <p:spTgt spid="2">
                                            <p:graphicEl>
                                              <a:dgm id="{8D98D857-2141-4009-B016-DD270CBC6EAA}"/>
                                            </p:graphicEl>
                                          </p:spTgt>
                                        </p:tgtEl>
                                        <p:attrNameLst>
                                          <p:attrName>style.visibility</p:attrName>
                                        </p:attrNameLst>
                                      </p:cBhvr>
                                      <p:to>
                                        <p:strVal val="visible"/>
                                      </p:to>
                                    </p:set>
                                    <p:animEffect transition="in" filter="fade">
                                      <p:cBhvr>
                                        <p:cTn id="62" dur="1000"/>
                                        <p:tgtEl>
                                          <p:spTgt spid="2">
                                            <p:graphicEl>
                                              <a:dgm id="{8D98D857-2141-4009-B016-DD270CBC6EAA}"/>
                                            </p:graphicEl>
                                          </p:spTgt>
                                        </p:tgtEl>
                                      </p:cBhvr>
                                    </p:animEffect>
                                    <p:anim calcmode="lin" valueType="num">
                                      <p:cBhvr>
                                        <p:cTn id="63" dur="1000" fill="hold"/>
                                        <p:tgtEl>
                                          <p:spTgt spid="2">
                                            <p:graphicEl>
                                              <a:dgm id="{8D98D857-2141-4009-B016-DD270CBC6EAA}"/>
                                            </p:graphicEl>
                                          </p:spTgt>
                                        </p:tgtEl>
                                        <p:attrNameLst>
                                          <p:attrName>ppt_x</p:attrName>
                                        </p:attrNameLst>
                                      </p:cBhvr>
                                      <p:tavLst>
                                        <p:tav tm="0">
                                          <p:val>
                                            <p:strVal val="#ppt_x"/>
                                          </p:val>
                                        </p:tav>
                                        <p:tav tm="100000">
                                          <p:val>
                                            <p:strVal val="#ppt_x"/>
                                          </p:val>
                                        </p:tav>
                                      </p:tavLst>
                                    </p:anim>
                                    <p:anim calcmode="lin" valueType="num">
                                      <p:cBhvr>
                                        <p:cTn id="64" dur="1000" fill="hold"/>
                                        <p:tgtEl>
                                          <p:spTgt spid="2">
                                            <p:graphicEl>
                                              <a:dgm id="{8D98D857-2141-4009-B016-DD270CBC6EAA}"/>
                                            </p:graphicEl>
                                          </p:spTgt>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2">
                                            <p:graphicEl>
                                              <a:dgm id="{D2903CAA-05B3-431F-8A76-F11CBD415D4A}"/>
                                            </p:graphicEl>
                                          </p:spTgt>
                                        </p:tgtEl>
                                        <p:attrNameLst>
                                          <p:attrName>style.visibility</p:attrName>
                                        </p:attrNameLst>
                                      </p:cBhvr>
                                      <p:to>
                                        <p:strVal val="visible"/>
                                      </p:to>
                                    </p:set>
                                    <p:animEffect transition="in" filter="fade">
                                      <p:cBhvr>
                                        <p:cTn id="67" dur="1000"/>
                                        <p:tgtEl>
                                          <p:spTgt spid="2">
                                            <p:graphicEl>
                                              <a:dgm id="{D2903CAA-05B3-431F-8A76-F11CBD415D4A}"/>
                                            </p:graphicEl>
                                          </p:spTgt>
                                        </p:tgtEl>
                                      </p:cBhvr>
                                    </p:animEffect>
                                    <p:anim calcmode="lin" valueType="num">
                                      <p:cBhvr>
                                        <p:cTn id="68" dur="1000" fill="hold"/>
                                        <p:tgtEl>
                                          <p:spTgt spid="2">
                                            <p:graphicEl>
                                              <a:dgm id="{D2903CAA-05B3-431F-8A76-F11CBD415D4A}"/>
                                            </p:graphicEl>
                                          </p:spTgt>
                                        </p:tgtEl>
                                        <p:attrNameLst>
                                          <p:attrName>ppt_x</p:attrName>
                                        </p:attrNameLst>
                                      </p:cBhvr>
                                      <p:tavLst>
                                        <p:tav tm="0">
                                          <p:val>
                                            <p:strVal val="#ppt_x"/>
                                          </p:val>
                                        </p:tav>
                                        <p:tav tm="100000">
                                          <p:val>
                                            <p:strVal val="#ppt_x"/>
                                          </p:val>
                                        </p:tav>
                                      </p:tavLst>
                                    </p:anim>
                                    <p:anim calcmode="lin" valueType="num">
                                      <p:cBhvr>
                                        <p:cTn id="69" dur="1000" fill="hold"/>
                                        <p:tgtEl>
                                          <p:spTgt spid="2">
                                            <p:graphicEl>
                                              <a:dgm id="{D2903CAA-05B3-431F-8A76-F11CBD415D4A}"/>
                                            </p:graphicEl>
                                          </p:spTgt>
                                        </p:tgtEl>
                                        <p:attrNameLst>
                                          <p:attrName>ppt_y</p:attrName>
                                        </p:attrNameLst>
                                      </p:cBhvr>
                                      <p:tavLst>
                                        <p:tav tm="0">
                                          <p:val>
                                            <p:strVal val="#ppt_y+.1"/>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42" presetClass="entr" presetSubtype="0" fill="hold" grpId="0" nodeType="clickEffect">
                                  <p:stCondLst>
                                    <p:cond delay="0"/>
                                  </p:stCondLst>
                                  <p:childTnLst>
                                    <p:set>
                                      <p:cBhvr>
                                        <p:cTn id="73" dur="1" fill="hold">
                                          <p:stCondLst>
                                            <p:cond delay="0"/>
                                          </p:stCondLst>
                                        </p:cTn>
                                        <p:tgtEl>
                                          <p:spTgt spid="2">
                                            <p:graphicEl>
                                              <a:dgm id="{82191C22-776D-489C-B7DF-BAD0B58F1EB1}"/>
                                            </p:graphicEl>
                                          </p:spTgt>
                                        </p:tgtEl>
                                        <p:attrNameLst>
                                          <p:attrName>style.visibility</p:attrName>
                                        </p:attrNameLst>
                                      </p:cBhvr>
                                      <p:to>
                                        <p:strVal val="visible"/>
                                      </p:to>
                                    </p:set>
                                    <p:animEffect transition="in" filter="fade">
                                      <p:cBhvr>
                                        <p:cTn id="74" dur="1000"/>
                                        <p:tgtEl>
                                          <p:spTgt spid="2">
                                            <p:graphicEl>
                                              <a:dgm id="{82191C22-776D-489C-B7DF-BAD0B58F1EB1}"/>
                                            </p:graphicEl>
                                          </p:spTgt>
                                        </p:tgtEl>
                                      </p:cBhvr>
                                    </p:animEffect>
                                    <p:anim calcmode="lin" valueType="num">
                                      <p:cBhvr>
                                        <p:cTn id="75" dur="1000" fill="hold"/>
                                        <p:tgtEl>
                                          <p:spTgt spid="2">
                                            <p:graphicEl>
                                              <a:dgm id="{82191C22-776D-489C-B7DF-BAD0B58F1EB1}"/>
                                            </p:graphicEl>
                                          </p:spTgt>
                                        </p:tgtEl>
                                        <p:attrNameLst>
                                          <p:attrName>ppt_x</p:attrName>
                                        </p:attrNameLst>
                                      </p:cBhvr>
                                      <p:tavLst>
                                        <p:tav tm="0">
                                          <p:val>
                                            <p:strVal val="#ppt_x"/>
                                          </p:val>
                                        </p:tav>
                                        <p:tav tm="100000">
                                          <p:val>
                                            <p:strVal val="#ppt_x"/>
                                          </p:val>
                                        </p:tav>
                                      </p:tavLst>
                                    </p:anim>
                                    <p:anim calcmode="lin" valueType="num">
                                      <p:cBhvr>
                                        <p:cTn id="76" dur="1000" fill="hold"/>
                                        <p:tgtEl>
                                          <p:spTgt spid="2">
                                            <p:graphicEl>
                                              <a:dgm id="{82191C22-776D-489C-B7DF-BAD0B58F1EB1}"/>
                                            </p:graphicEl>
                                          </p:spTgt>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2">
                                            <p:graphicEl>
                                              <a:dgm id="{2EED5968-1B77-472F-A0A7-95A9F90867D4}"/>
                                            </p:graphicEl>
                                          </p:spTgt>
                                        </p:tgtEl>
                                        <p:attrNameLst>
                                          <p:attrName>style.visibility</p:attrName>
                                        </p:attrNameLst>
                                      </p:cBhvr>
                                      <p:to>
                                        <p:strVal val="visible"/>
                                      </p:to>
                                    </p:set>
                                    <p:animEffect transition="in" filter="fade">
                                      <p:cBhvr>
                                        <p:cTn id="79" dur="1000"/>
                                        <p:tgtEl>
                                          <p:spTgt spid="2">
                                            <p:graphicEl>
                                              <a:dgm id="{2EED5968-1B77-472F-A0A7-95A9F90867D4}"/>
                                            </p:graphicEl>
                                          </p:spTgt>
                                        </p:tgtEl>
                                      </p:cBhvr>
                                    </p:animEffect>
                                    <p:anim calcmode="lin" valueType="num">
                                      <p:cBhvr>
                                        <p:cTn id="80" dur="1000" fill="hold"/>
                                        <p:tgtEl>
                                          <p:spTgt spid="2">
                                            <p:graphicEl>
                                              <a:dgm id="{2EED5968-1B77-472F-A0A7-95A9F90867D4}"/>
                                            </p:graphicEl>
                                          </p:spTgt>
                                        </p:tgtEl>
                                        <p:attrNameLst>
                                          <p:attrName>ppt_x</p:attrName>
                                        </p:attrNameLst>
                                      </p:cBhvr>
                                      <p:tavLst>
                                        <p:tav tm="0">
                                          <p:val>
                                            <p:strVal val="#ppt_x"/>
                                          </p:val>
                                        </p:tav>
                                        <p:tav tm="100000">
                                          <p:val>
                                            <p:strVal val="#ppt_x"/>
                                          </p:val>
                                        </p:tav>
                                      </p:tavLst>
                                    </p:anim>
                                    <p:anim calcmode="lin" valueType="num">
                                      <p:cBhvr>
                                        <p:cTn id="81" dur="1000" fill="hold"/>
                                        <p:tgtEl>
                                          <p:spTgt spid="2">
                                            <p:graphicEl>
                                              <a:dgm id="{2EED5968-1B77-472F-A0A7-95A9F90867D4}"/>
                                            </p:graphic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Sub>
          <a:bldDgm bld="one"/>
        </p:bldSub>
      </p:bldGraphic>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34"/>
          <p:cNvSpPr txBox="1"/>
          <p:nvPr/>
        </p:nvSpPr>
        <p:spPr>
          <a:xfrm>
            <a:off x="0" y="133350"/>
            <a:ext cx="9143999" cy="401816"/>
          </a:xfrm>
          <a:prstGeom prst="rect">
            <a:avLst/>
          </a:prstGeom>
          <a:solidFill>
            <a:srgbClr val="2C987E"/>
          </a:solidFill>
          <a:ln>
            <a:noFill/>
          </a:ln>
        </p:spPr>
        <p:style>
          <a:lnRef idx="2">
            <a:schemeClr val="accent5">
              <a:shade val="50000"/>
            </a:schemeClr>
          </a:lnRef>
          <a:fillRef idx="1">
            <a:schemeClr val="accent5"/>
          </a:fillRef>
          <a:effectRef idx="0">
            <a:schemeClr val="accent5"/>
          </a:effectRef>
          <a:fontRef idx="minor">
            <a:schemeClr val="lt1"/>
          </a:fontRef>
        </p:style>
        <p:txBody>
          <a:bodyPr wrap="square" lIns="93128" tIns="46565" rIns="93128" bIns="46565" rtlCol="0">
            <a:spAutoFit/>
          </a:bodyPr>
          <a:lstStyle/>
          <a:p>
            <a:pPr marL="0" lvl="1">
              <a:tabLst>
                <a:tab pos="692185" algn="l"/>
              </a:tabLst>
            </a:pPr>
            <a:r>
              <a:rPr lang="en-US" sz="2000" b="1" dirty="0">
                <a:solidFill>
                  <a:schemeClr val="bg1"/>
                </a:solidFill>
                <a:latin typeface="Candara" pitchFamily="34" charset="0"/>
              </a:rPr>
              <a:t>C. Pasar Modal  </a:t>
            </a:r>
          </a:p>
        </p:txBody>
      </p:sp>
      <p:grpSp>
        <p:nvGrpSpPr>
          <p:cNvPr id="9" name="Group 8"/>
          <p:cNvGrpSpPr/>
          <p:nvPr/>
        </p:nvGrpSpPr>
        <p:grpSpPr>
          <a:xfrm>
            <a:off x="-1" y="4302125"/>
            <a:ext cx="9144000" cy="841375"/>
            <a:chOff x="0" y="4302125"/>
            <a:chExt cx="9144000" cy="841375"/>
          </a:xfrm>
        </p:grpSpPr>
        <p:grpSp>
          <p:nvGrpSpPr>
            <p:cNvPr id="10" name="Group 9"/>
            <p:cNvGrpSpPr/>
            <p:nvPr/>
          </p:nvGrpSpPr>
          <p:grpSpPr>
            <a:xfrm>
              <a:off x="0" y="4302125"/>
              <a:ext cx="9144000" cy="841375"/>
              <a:chOff x="0" y="4302125"/>
              <a:chExt cx="9144000" cy="841375"/>
            </a:xfrm>
          </p:grpSpPr>
          <p:grpSp>
            <p:nvGrpSpPr>
              <p:cNvPr id="13" name="Group 12"/>
              <p:cNvGrpSpPr/>
              <p:nvPr/>
            </p:nvGrpSpPr>
            <p:grpSpPr>
              <a:xfrm>
                <a:off x="0" y="4302125"/>
                <a:ext cx="9144000" cy="841375"/>
                <a:chOff x="0" y="4302125"/>
                <a:chExt cx="9144000" cy="841375"/>
              </a:xfrm>
            </p:grpSpPr>
            <p:pic>
              <p:nvPicPr>
                <p:cNvPr id="15" name="Picture 2" descr="E:\ELISA\ERLANGGA LISA\2017\TEMPLATE PPT\SMP PPKN kelas X kelompok wajib\SMP PPKN kelas X kelompok wajib.png"/>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22" name="TextBox 16"/>
                <p:cNvSpPr txBox="1"/>
                <p:nvPr/>
              </p:nvSpPr>
              <p:spPr>
                <a:xfrm>
                  <a:off x="2057400" y="4732407"/>
                  <a:ext cx="5334000" cy="353943"/>
                </a:xfrm>
                <a:prstGeom prst="rect">
                  <a:avLst/>
                </a:prstGeom>
                <a:solidFill>
                  <a:srgbClr val="FFC000"/>
                </a:solidFill>
              </p:spPr>
              <p:txBody>
                <a:bodyPr wrap="square" rtlCol="0">
                  <a:spAutoFit/>
                </a:bodyPr>
                <a:lstStyle/>
                <a:p>
                  <a:r>
                    <a:rPr lang="en-US" sz="1700" b="1" dirty="0">
                      <a:solidFill>
                        <a:srgbClr val="002060"/>
                      </a:solidFill>
                      <a:latin typeface="Arial" pitchFamily="34" charset="0"/>
                      <a:cs typeface="Arial" pitchFamily="34" charset="0"/>
                    </a:rPr>
                    <a:t>IPS EKONOMI </a:t>
                  </a:r>
                </a:p>
              </p:txBody>
            </p:sp>
          </p:grpSp>
          <p:pic>
            <p:nvPicPr>
              <p:cNvPr id="14" name="Picture 13" descr="A picture containing text&#10;&#10;Description automatically generated">
                <a:extLst>
                  <a:ext uri="{FF2B5EF4-FFF2-40B4-BE49-F238E27FC236}">
                    <a16:creationId xmlns:a16="http://schemas.microsoft.com/office/drawing/2014/main" id="{D65625EF-D92B-4D38-A026-7B2925F9C466}"/>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12" name="Rectangle 11"/>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16" name="TextBox 15">
            <a:extLst>
              <a:ext uri="{FF2B5EF4-FFF2-40B4-BE49-F238E27FC236}">
                <a16:creationId xmlns:a16="http://schemas.microsoft.com/office/drawing/2014/main" id="{59C27301-D155-4CF3-8FD5-433413A97E9B}"/>
              </a:ext>
            </a:extLst>
          </p:cNvPr>
          <p:cNvSpPr txBox="1"/>
          <p:nvPr/>
        </p:nvSpPr>
        <p:spPr>
          <a:xfrm>
            <a:off x="76200" y="584402"/>
            <a:ext cx="2133600" cy="338554"/>
          </a:xfrm>
          <a:prstGeom prst="rect">
            <a:avLst/>
          </a:prstGeom>
          <a:noFill/>
          <a:ln>
            <a:noFill/>
          </a:ln>
        </p:spPr>
        <p:style>
          <a:lnRef idx="1">
            <a:schemeClr val="accent3"/>
          </a:lnRef>
          <a:fillRef idx="2">
            <a:schemeClr val="accent3"/>
          </a:fillRef>
          <a:effectRef idx="1">
            <a:schemeClr val="accent3"/>
          </a:effectRef>
          <a:fontRef idx="minor">
            <a:schemeClr val="dk1"/>
          </a:fontRef>
        </p:style>
        <p:txBody>
          <a:bodyPr wrap="square">
            <a:spAutoFit/>
          </a:bodyPr>
          <a:lstStyle/>
          <a:p>
            <a:r>
              <a:rPr lang="es-ES" sz="1600" dirty="0">
                <a:solidFill>
                  <a:schemeClr val="tx1"/>
                </a:solidFill>
              </a:rPr>
              <a:t>3. </a:t>
            </a:r>
            <a:r>
              <a:rPr lang="es-ES" sz="1600" dirty="0" err="1">
                <a:solidFill>
                  <a:schemeClr val="tx1"/>
                </a:solidFill>
              </a:rPr>
              <a:t>Produk</a:t>
            </a:r>
            <a:r>
              <a:rPr lang="es-ES" sz="1600" dirty="0">
                <a:solidFill>
                  <a:schemeClr val="tx1"/>
                </a:solidFill>
              </a:rPr>
              <a:t> Pasar Modal</a:t>
            </a:r>
            <a:endParaRPr lang="en-US" sz="1600" dirty="0">
              <a:solidFill>
                <a:schemeClr val="tx1"/>
              </a:solidFill>
            </a:endParaRPr>
          </a:p>
        </p:txBody>
      </p:sp>
      <p:sp>
        <p:nvSpPr>
          <p:cNvPr id="17" name="TextBox 16">
            <a:extLst>
              <a:ext uri="{FF2B5EF4-FFF2-40B4-BE49-F238E27FC236}">
                <a16:creationId xmlns:a16="http://schemas.microsoft.com/office/drawing/2014/main" id="{3648E00B-4B3C-4AD4-9897-38E0B2504FF5}"/>
              </a:ext>
            </a:extLst>
          </p:cNvPr>
          <p:cNvSpPr txBox="1"/>
          <p:nvPr/>
        </p:nvSpPr>
        <p:spPr>
          <a:xfrm>
            <a:off x="76200" y="936557"/>
            <a:ext cx="4604272" cy="338554"/>
          </a:xfrm>
          <a:prstGeom prst="rect">
            <a:avLst/>
          </a:prstGeom>
          <a:noFill/>
        </p:spPr>
        <p:txBody>
          <a:bodyPr wrap="square">
            <a:spAutoFit/>
          </a:bodyPr>
          <a:lstStyle/>
          <a:p>
            <a:r>
              <a:rPr lang="en-US" sz="1600" b="1" dirty="0"/>
              <a:t>a. Saham</a:t>
            </a:r>
          </a:p>
        </p:txBody>
      </p:sp>
      <p:sp>
        <p:nvSpPr>
          <p:cNvPr id="18" name="TextBox 17">
            <a:extLst>
              <a:ext uri="{FF2B5EF4-FFF2-40B4-BE49-F238E27FC236}">
                <a16:creationId xmlns:a16="http://schemas.microsoft.com/office/drawing/2014/main" id="{FF4278D5-0387-428B-A2BA-7626A2BF79C4}"/>
              </a:ext>
            </a:extLst>
          </p:cNvPr>
          <p:cNvSpPr txBox="1"/>
          <p:nvPr/>
        </p:nvSpPr>
        <p:spPr>
          <a:xfrm>
            <a:off x="304801" y="1217675"/>
            <a:ext cx="8610598" cy="584775"/>
          </a:xfrm>
          <a:prstGeom prst="rect">
            <a:avLst/>
          </a:prstGeom>
          <a:noFill/>
        </p:spPr>
        <p:txBody>
          <a:bodyPr wrap="square">
            <a:spAutoFit/>
          </a:bodyPr>
          <a:lstStyle/>
          <a:p>
            <a:r>
              <a:rPr lang="en-US" sz="1600" dirty="0"/>
              <a:t>Saham </a:t>
            </a:r>
            <a:r>
              <a:rPr lang="en-US" sz="1600" dirty="0" err="1"/>
              <a:t>dapat</a:t>
            </a:r>
            <a:r>
              <a:rPr lang="en-US" sz="1600" dirty="0"/>
              <a:t> </a:t>
            </a:r>
            <a:r>
              <a:rPr lang="en-US" sz="1600" dirty="0" err="1"/>
              <a:t>didefenisikan</a:t>
            </a:r>
            <a:r>
              <a:rPr lang="en-US" sz="1600" dirty="0"/>
              <a:t> </a:t>
            </a:r>
            <a:r>
              <a:rPr lang="en-US" sz="1600" dirty="0" err="1"/>
              <a:t>sebagai</a:t>
            </a:r>
            <a:r>
              <a:rPr lang="en-US" sz="1600" dirty="0"/>
              <a:t> </a:t>
            </a:r>
            <a:r>
              <a:rPr lang="en-US" sz="1600" dirty="0" err="1"/>
              <a:t>tanda</a:t>
            </a:r>
            <a:r>
              <a:rPr lang="en-US" sz="1600" dirty="0"/>
              <a:t> </a:t>
            </a:r>
            <a:r>
              <a:rPr lang="en-US" sz="1600" dirty="0" err="1"/>
              <a:t>penyertaan</a:t>
            </a:r>
            <a:r>
              <a:rPr lang="en-US" sz="1600" dirty="0"/>
              <a:t> </a:t>
            </a:r>
            <a:r>
              <a:rPr lang="en-US" sz="1600" dirty="0" err="1"/>
              <a:t>atau</a:t>
            </a:r>
            <a:r>
              <a:rPr lang="en-US" sz="1600" dirty="0"/>
              <a:t> </a:t>
            </a:r>
            <a:r>
              <a:rPr lang="en-US" sz="1600" dirty="0" err="1"/>
              <a:t>kepemilikan</a:t>
            </a:r>
            <a:r>
              <a:rPr lang="en-US" sz="1600" dirty="0"/>
              <a:t> </a:t>
            </a:r>
            <a:r>
              <a:rPr lang="en-US" sz="1600" dirty="0" err="1"/>
              <a:t>seseorang</a:t>
            </a:r>
            <a:r>
              <a:rPr lang="en-US" sz="1600" dirty="0"/>
              <a:t> </a:t>
            </a:r>
            <a:r>
              <a:rPr lang="en-US" sz="1600" dirty="0" err="1"/>
              <a:t>atau</a:t>
            </a:r>
            <a:r>
              <a:rPr lang="en-US" sz="1600" dirty="0"/>
              <a:t> badan </a:t>
            </a:r>
            <a:r>
              <a:rPr lang="en-US" sz="1600" dirty="0" err="1"/>
              <a:t>dalam</a:t>
            </a:r>
            <a:r>
              <a:rPr lang="en-US" sz="1600" dirty="0"/>
              <a:t> </a:t>
            </a:r>
            <a:r>
              <a:rPr lang="en-US" sz="1600" dirty="0" err="1"/>
              <a:t>suatu</a:t>
            </a:r>
            <a:r>
              <a:rPr lang="en-US" sz="1600" dirty="0"/>
              <a:t> </a:t>
            </a:r>
            <a:r>
              <a:rPr lang="en-US" sz="1600" dirty="0" err="1"/>
              <a:t>perusahaan</a:t>
            </a:r>
            <a:r>
              <a:rPr lang="en-US" sz="1600" dirty="0"/>
              <a:t>. Saham </a:t>
            </a:r>
            <a:r>
              <a:rPr lang="en-US" sz="1600" dirty="0" err="1"/>
              <a:t>merupakan</a:t>
            </a:r>
            <a:r>
              <a:rPr lang="en-US" sz="1600" dirty="0"/>
              <a:t> </a:t>
            </a:r>
            <a:r>
              <a:rPr lang="en-US" sz="1600" dirty="0" err="1"/>
              <a:t>instrumen</a:t>
            </a:r>
            <a:r>
              <a:rPr lang="en-US" sz="1600" dirty="0"/>
              <a:t> </a:t>
            </a:r>
            <a:r>
              <a:rPr lang="en-US" sz="1600" dirty="0" err="1"/>
              <a:t>investasi</a:t>
            </a:r>
            <a:r>
              <a:rPr lang="en-US" sz="1600" dirty="0"/>
              <a:t> yang </a:t>
            </a:r>
            <a:r>
              <a:rPr lang="en-US" sz="1600" dirty="0" err="1"/>
              <a:t>banyak</a:t>
            </a:r>
            <a:r>
              <a:rPr lang="en-US" sz="1600" dirty="0"/>
              <a:t> </a:t>
            </a:r>
            <a:r>
              <a:rPr lang="en-US" sz="1600" dirty="0" err="1"/>
              <a:t>dipilih</a:t>
            </a:r>
            <a:r>
              <a:rPr lang="en-US" sz="1600" dirty="0"/>
              <a:t> para investor.</a:t>
            </a:r>
          </a:p>
        </p:txBody>
      </p:sp>
      <p:graphicFrame>
        <p:nvGraphicFramePr>
          <p:cNvPr id="5" name="Diagram 4">
            <a:extLst>
              <a:ext uri="{FF2B5EF4-FFF2-40B4-BE49-F238E27FC236}">
                <a16:creationId xmlns:a16="http://schemas.microsoft.com/office/drawing/2014/main" id="{584912D8-0CFF-45AB-8057-1AD433E38382}"/>
              </a:ext>
            </a:extLst>
          </p:cNvPr>
          <p:cNvGraphicFramePr/>
          <p:nvPr>
            <p:extLst>
              <p:ext uri="{D42A27DB-BD31-4B8C-83A1-F6EECF244321}">
                <p14:modId xmlns:p14="http://schemas.microsoft.com/office/powerpoint/2010/main" val="1197909143"/>
              </p:ext>
            </p:extLst>
          </p:nvPr>
        </p:nvGraphicFramePr>
        <p:xfrm>
          <a:off x="381000" y="1717812"/>
          <a:ext cx="4482353" cy="2668952"/>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pic>
        <p:nvPicPr>
          <p:cNvPr id="2" name="Picture 1"/>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5105400" y="2022115"/>
            <a:ext cx="3472341" cy="2314315"/>
          </a:xfrm>
          <a:prstGeom prst="rect">
            <a:avLst/>
          </a:prstGeom>
        </p:spPr>
      </p:pic>
    </p:spTree>
    <p:extLst>
      <p:ext uri="{BB962C8B-B14F-4D97-AF65-F5344CB8AC3E}">
        <p14:creationId xmlns:p14="http://schemas.microsoft.com/office/powerpoint/2010/main" val="75040757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34"/>
          <p:cNvSpPr txBox="1"/>
          <p:nvPr/>
        </p:nvSpPr>
        <p:spPr>
          <a:xfrm>
            <a:off x="0" y="133350"/>
            <a:ext cx="9143999" cy="401816"/>
          </a:xfrm>
          <a:prstGeom prst="rect">
            <a:avLst/>
          </a:prstGeom>
          <a:solidFill>
            <a:srgbClr val="2C987E"/>
          </a:solidFill>
          <a:ln>
            <a:noFill/>
          </a:ln>
        </p:spPr>
        <p:style>
          <a:lnRef idx="2">
            <a:schemeClr val="accent5">
              <a:shade val="50000"/>
            </a:schemeClr>
          </a:lnRef>
          <a:fillRef idx="1">
            <a:schemeClr val="accent5"/>
          </a:fillRef>
          <a:effectRef idx="0">
            <a:schemeClr val="accent5"/>
          </a:effectRef>
          <a:fontRef idx="minor">
            <a:schemeClr val="lt1"/>
          </a:fontRef>
        </p:style>
        <p:txBody>
          <a:bodyPr wrap="square" lIns="93128" tIns="46565" rIns="93128" bIns="46565" rtlCol="0">
            <a:spAutoFit/>
          </a:bodyPr>
          <a:lstStyle/>
          <a:p>
            <a:pPr marL="0" lvl="1">
              <a:tabLst>
                <a:tab pos="692185" algn="l"/>
              </a:tabLst>
            </a:pPr>
            <a:r>
              <a:rPr lang="en-US" sz="2000" b="1" dirty="0">
                <a:solidFill>
                  <a:schemeClr val="bg1"/>
                </a:solidFill>
                <a:latin typeface="Candara" pitchFamily="34" charset="0"/>
              </a:rPr>
              <a:t>C. Pasar Modal  </a:t>
            </a:r>
          </a:p>
        </p:txBody>
      </p:sp>
      <p:grpSp>
        <p:nvGrpSpPr>
          <p:cNvPr id="9" name="Group 8"/>
          <p:cNvGrpSpPr/>
          <p:nvPr/>
        </p:nvGrpSpPr>
        <p:grpSpPr>
          <a:xfrm>
            <a:off x="-1" y="4302125"/>
            <a:ext cx="9144000" cy="841375"/>
            <a:chOff x="0" y="4302125"/>
            <a:chExt cx="9144000" cy="841375"/>
          </a:xfrm>
        </p:grpSpPr>
        <p:grpSp>
          <p:nvGrpSpPr>
            <p:cNvPr id="10" name="Group 9"/>
            <p:cNvGrpSpPr/>
            <p:nvPr/>
          </p:nvGrpSpPr>
          <p:grpSpPr>
            <a:xfrm>
              <a:off x="0" y="4302125"/>
              <a:ext cx="9144000" cy="841375"/>
              <a:chOff x="0" y="4302125"/>
              <a:chExt cx="9144000" cy="841375"/>
            </a:xfrm>
          </p:grpSpPr>
          <p:grpSp>
            <p:nvGrpSpPr>
              <p:cNvPr id="13" name="Group 12"/>
              <p:cNvGrpSpPr/>
              <p:nvPr/>
            </p:nvGrpSpPr>
            <p:grpSpPr>
              <a:xfrm>
                <a:off x="0" y="4302125"/>
                <a:ext cx="9144000" cy="841375"/>
                <a:chOff x="0" y="4302125"/>
                <a:chExt cx="9144000" cy="841375"/>
              </a:xfrm>
            </p:grpSpPr>
            <p:pic>
              <p:nvPicPr>
                <p:cNvPr id="15" name="Picture 2" descr="E:\ELISA\ERLANGGA LISA\2017\TEMPLATE PPT\SMP PPKN kelas X kelompok wajib\SMP PPKN kelas X kelompok wajib.png"/>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22" name="TextBox 16"/>
                <p:cNvSpPr txBox="1"/>
                <p:nvPr/>
              </p:nvSpPr>
              <p:spPr>
                <a:xfrm>
                  <a:off x="2057400" y="4732407"/>
                  <a:ext cx="5334000" cy="353943"/>
                </a:xfrm>
                <a:prstGeom prst="rect">
                  <a:avLst/>
                </a:prstGeom>
                <a:solidFill>
                  <a:srgbClr val="FFC000"/>
                </a:solidFill>
              </p:spPr>
              <p:txBody>
                <a:bodyPr wrap="square" rtlCol="0">
                  <a:spAutoFit/>
                </a:bodyPr>
                <a:lstStyle/>
                <a:p>
                  <a:r>
                    <a:rPr lang="en-US" sz="1700" b="1" dirty="0">
                      <a:solidFill>
                        <a:srgbClr val="002060"/>
                      </a:solidFill>
                      <a:latin typeface="Arial" pitchFamily="34" charset="0"/>
                      <a:cs typeface="Arial" pitchFamily="34" charset="0"/>
                    </a:rPr>
                    <a:t>IPS EKONOMI </a:t>
                  </a:r>
                </a:p>
              </p:txBody>
            </p:sp>
          </p:grpSp>
          <p:pic>
            <p:nvPicPr>
              <p:cNvPr id="14" name="Picture 13" descr="A picture containing text&#10;&#10;Description automatically generated">
                <a:extLst>
                  <a:ext uri="{FF2B5EF4-FFF2-40B4-BE49-F238E27FC236}">
                    <a16:creationId xmlns:a16="http://schemas.microsoft.com/office/drawing/2014/main" id="{D65625EF-D92B-4D38-A026-7B2925F9C466}"/>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12" name="Rectangle 11"/>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16" name="TextBox 15">
            <a:extLst>
              <a:ext uri="{FF2B5EF4-FFF2-40B4-BE49-F238E27FC236}">
                <a16:creationId xmlns:a16="http://schemas.microsoft.com/office/drawing/2014/main" id="{59C27301-D155-4CF3-8FD5-433413A97E9B}"/>
              </a:ext>
            </a:extLst>
          </p:cNvPr>
          <p:cNvSpPr txBox="1"/>
          <p:nvPr/>
        </p:nvSpPr>
        <p:spPr>
          <a:xfrm>
            <a:off x="76200" y="584402"/>
            <a:ext cx="2133600" cy="338554"/>
          </a:xfrm>
          <a:prstGeom prst="rect">
            <a:avLst/>
          </a:prstGeom>
          <a:noFill/>
          <a:ln>
            <a:noFill/>
          </a:ln>
        </p:spPr>
        <p:style>
          <a:lnRef idx="1">
            <a:schemeClr val="accent3"/>
          </a:lnRef>
          <a:fillRef idx="2">
            <a:schemeClr val="accent3"/>
          </a:fillRef>
          <a:effectRef idx="1">
            <a:schemeClr val="accent3"/>
          </a:effectRef>
          <a:fontRef idx="minor">
            <a:schemeClr val="dk1"/>
          </a:fontRef>
        </p:style>
        <p:txBody>
          <a:bodyPr wrap="square">
            <a:spAutoFit/>
          </a:bodyPr>
          <a:lstStyle/>
          <a:p>
            <a:r>
              <a:rPr lang="es-ES" sz="1600" b="1" dirty="0"/>
              <a:t>3. </a:t>
            </a:r>
            <a:r>
              <a:rPr lang="es-ES" sz="1600" b="1" dirty="0" err="1"/>
              <a:t>Produk</a:t>
            </a:r>
            <a:r>
              <a:rPr lang="es-ES" sz="1600" b="1" dirty="0"/>
              <a:t> </a:t>
            </a:r>
            <a:r>
              <a:rPr lang="es-ES" sz="1600" dirty="0">
                <a:solidFill>
                  <a:schemeClr val="tx1"/>
                </a:solidFill>
              </a:rPr>
              <a:t>Pasar</a:t>
            </a:r>
            <a:r>
              <a:rPr lang="es-ES" sz="1600" b="1" dirty="0"/>
              <a:t> Modal</a:t>
            </a:r>
            <a:endParaRPr lang="en-US" sz="1600" b="1" dirty="0"/>
          </a:p>
        </p:txBody>
      </p:sp>
      <p:sp>
        <p:nvSpPr>
          <p:cNvPr id="19" name="TextBox 18">
            <a:extLst>
              <a:ext uri="{FF2B5EF4-FFF2-40B4-BE49-F238E27FC236}">
                <a16:creationId xmlns:a16="http://schemas.microsoft.com/office/drawing/2014/main" id="{8D0904A9-237F-417B-BF05-4ADC8DED40C7}"/>
              </a:ext>
            </a:extLst>
          </p:cNvPr>
          <p:cNvSpPr txBox="1"/>
          <p:nvPr/>
        </p:nvSpPr>
        <p:spPr>
          <a:xfrm>
            <a:off x="76200" y="920939"/>
            <a:ext cx="4604272" cy="338554"/>
          </a:xfrm>
          <a:prstGeom prst="rect">
            <a:avLst/>
          </a:prstGeom>
          <a:noFill/>
        </p:spPr>
        <p:txBody>
          <a:bodyPr wrap="square">
            <a:spAutoFit/>
          </a:bodyPr>
          <a:lstStyle/>
          <a:p>
            <a:r>
              <a:rPr lang="en-US" sz="1600" dirty="0"/>
              <a:t>b. </a:t>
            </a:r>
            <a:r>
              <a:rPr lang="en-US" sz="1600" dirty="0" err="1"/>
              <a:t>Obligasi</a:t>
            </a:r>
            <a:endParaRPr lang="en-US" sz="1600" dirty="0"/>
          </a:p>
        </p:txBody>
      </p:sp>
      <p:sp>
        <p:nvSpPr>
          <p:cNvPr id="20" name="TextBox 19">
            <a:extLst>
              <a:ext uri="{FF2B5EF4-FFF2-40B4-BE49-F238E27FC236}">
                <a16:creationId xmlns:a16="http://schemas.microsoft.com/office/drawing/2014/main" id="{FE32B76F-2572-4487-9848-D044A0EB0B64}"/>
              </a:ext>
            </a:extLst>
          </p:cNvPr>
          <p:cNvSpPr txBox="1"/>
          <p:nvPr/>
        </p:nvSpPr>
        <p:spPr>
          <a:xfrm>
            <a:off x="304800" y="1260341"/>
            <a:ext cx="8229600" cy="830997"/>
          </a:xfrm>
          <a:prstGeom prst="rect">
            <a:avLst/>
          </a:prstGeom>
          <a:noFill/>
        </p:spPr>
        <p:txBody>
          <a:bodyPr wrap="square">
            <a:spAutoFit/>
          </a:bodyPr>
          <a:lstStyle/>
          <a:p>
            <a:r>
              <a:rPr lang="en-US" sz="1600" dirty="0" err="1"/>
              <a:t>Obligasi</a:t>
            </a:r>
            <a:r>
              <a:rPr lang="en-US" sz="1600" dirty="0"/>
              <a:t> </a:t>
            </a:r>
            <a:r>
              <a:rPr lang="en-US" sz="1600" dirty="0" err="1"/>
              <a:t>adalah</a:t>
            </a:r>
            <a:r>
              <a:rPr lang="en-US" sz="1600" dirty="0"/>
              <a:t> </a:t>
            </a:r>
            <a:r>
              <a:rPr lang="en-US" sz="1600" dirty="0" err="1"/>
              <a:t>surat</a:t>
            </a:r>
            <a:r>
              <a:rPr lang="en-US" sz="1600" dirty="0"/>
              <a:t> </a:t>
            </a:r>
            <a:r>
              <a:rPr lang="en-US" sz="1600" dirty="0" err="1"/>
              <a:t>berharga</a:t>
            </a:r>
            <a:r>
              <a:rPr lang="en-US" sz="1600" dirty="0"/>
              <a:t> </a:t>
            </a:r>
            <a:r>
              <a:rPr lang="en-US" sz="1600" dirty="0" err="1"/>
              <a:t>atau</a:t>
            </a:r>
            <a:r>
              <a:rPr lang="en-US" sz="1600" dirty="0"/>
              <a:t> </a:t>
            </a:r>
            <a:r>
              <a:rPr lang="en-US" sz="1600" dirty="0" err="1"/>
              <a:t>sertifikat</a:t>
            </a:r>
            <a:r>
              <a:rPr lang="en-US" sz="1600" dirty="0"/>
              <a:t> yang </a:t>
            </a:r>
            <a:r>
              <a:rPr lang="en-US" sz="1600" dirty="0" err="1"/>
              <a:t>berisi</a:t>
            </a:r>
            <a:r>
              <a:rPr lang="en-US" sz="1600" dirty="0"/>
              <a:t> </a:t>
            </a:r>
            <a:r>
              <a:rPr lang="en-US" sz="1600" dirty="0" err="1"/>
              <a:t>kontrak</a:t>
            </a:r>
            <a:r>
              <a:rPr lang="en-US" sz="1600" dirty="0"/>
              <a:t> </a:t>
            </a:r>
            <a:r>
              <a:rPr lang="en-US" sz="1600" dirty="0" err="1"/>
              <a:t>antara</a:t>
            </a:r>
            <a:r>
              <a:rPr lang="en-US" sz="1600" dirty="0"/>
              <a:t> </a:t>
            </a:r>
            <a:r>
              <a:rPr lang="en-US" sz="1600" dirty="0" err="1"/>
              <a:t>pemberi</a:t>
            </a:r>
            <a:r>
              <a:rPr lang="en-US" sz="1600" dirty="0"/>
              <a:t> </a:t>
            </a:r>
            <a:r>
              <a:rPr lang="en-US" sz="1600" dirty="0" err="1"/>
              <a:t>pinjaman</a:t>
            </a:r>
            <a:r>
              <a:rPr lang="en-US" sz="1600" dirty="0"/>
              <a:t> (</a:t>
            </a:r>
            <a:r>
              <a:rPr lang="en-US" sz="1600" dirty="0" err="1"/>
              <a:t>pemodal</a:t>
            </a:r>
            <a:r>
              <a:rPr lang="en-US" sz="1600" dirty="0"/>
              <a:t>) dan yang </a:t>
            </a:r>
            <a:r>
              <a:rPr lang="en-US" sz="1600" dirty="0" err="1"/>
              <a:t>diberi</a:t>
            </a:r>
            <a:r>
              <a:rPr lang="en-US" sz="1600" dirty="0"/>
              <a:t> </a:t>
            </a:r>
            <a:r>
              <a:rPr lang="en-US" sz="1600" dirty="0" err="1"/>
              <a:t>pinjaman</a:t>
            </a:r>
            <a:r>
              <a:rPr lang="en-US" sz="1600" dirty="0"/>
              <a:t> (</a:t>
            </a:r>
            <a:r>
              <a:rPr lang="en-US" sz="1600" dirty="0" err="1"/>
              <a:t>emiten</a:t>
            </a:r>
            <a:r>
              <a:rPr lang="en-US" sz="1600" dirty="0"/>
              <a:t>). Jadi, </a:t>
            </a:r>
            <a:r>
              <a:rPr lang="en-US" sz="1600" dirty="0" err="1"/>
              <a:t>obligasi</a:t>
            </a:r>
            <a:r>
              <a:rPr lang="en-US" sz="1600" dirty="0"/>
              <a:t> </a:t>
            </a:r>
            <a:r>
              <a:rPr lang="en-US" sz="1600" dirty="0" err="1"/>
              <a:t>adalah</a:t>
            </a:r>
            <a:r>
              <a:rPr lang="en-US" sz="1600" dirty="0"/>
              <a:t> </a:t>
            </a:r>
            <a:r>
              <a:rPr lang="en-US" sz="1600" dirty="0" err="1"/>
              <a:t>surat</a:t>
            </a:r>
            <a:r>
              <a:rPr lang="en-US" sz="1600" dirty="0"/>
              <a:t> </a:t>
            </a:r>
            <a:r>
              <a:rPr lang="en-US" sz="1600" dirty="0" err="1"/>
              <a:t>perjanjian</a:t>
            </a:r>
            <a:r>
              <a:rPr lang="en-US" sz="1600" dirty="0"/>
              <a:t> </a:t>
            </a:r>
            <a:r>
              <a:rPr lang="en-US" sz="1600" dirty="0" err="1"/>
              <a:t>antara</a:t>
            </a:r>
            <a:r>
              <a:rPr lang="en-US" sz="1600" dirty="0"/>
              <a:t> </a:t>
            </a:r>
            <a:r>
              <a:rPr lang="en-US" sz="1600" dirty="0" err="1"/>
              <a:t>pemilik</a:t>
            </a:r>
            <a:r>
              <a:rPr lang="en-US" sz="1600" dirty="0"/>
              <a:t> modal </a:t>
            </a:r>
            <a:r>
              <a:rPr lang="en-US" sz="1600" dirty="0" err="1"/>
              <a:t>dengan</a:t>
            </a:r>
            <a:r>
              <a:rPr lang="en-US" sz="1600" dirty="0"/>
              <a:t> </a:t>
            </a:r>
            <a:r>
              <a:rPr lang="en-US" sz="1600" dirty="0" err="1"/>
              <a:t>perusahaan</a:t>
            </a:r>
            <a:r>
              <a:rPr lang="en-US" sz="1600" dirty="0"/>
              <a:t> yang </a:t>
            </a:r>
            <a:r>
              <a:rPr lang="en-US" sz="1600" dirty="0" err="1"/>
              <a:t>menerbitkan</a:t>
            </a:r>
            <a:r>
              <a:rPr lang="en-US" sz="1600" dirty="0"/>
              <a:t> </a:t>
            </a:r>
            <a:r>
              <a:rPr lang="en-US" sz="1600" dirty="0" err="1"/>
              <a:t>surat</a:t>
            </a:r>
            <a:r>
              <a:rPr lang="en-US" sz="1600" dirty="0"/>
              <a:t> </a:t>
            </a:r>
            <a:r>
              <a:rPr lang="en-US" sz="1600" dirty="0" err="1"/>
              <a:t>obligasi</a:t>
            </a:r>
            <a:r>
              <a:rPr lang="en-US" sz="1600" dirty="0"/>
              <a:t>.</a:t>
            </a:r>
          </a:p>
        </p:txBody>
      </p:sp>
      <p:pic>
        <p:nvPicPr>
          <p:cNvPr id="6" name="Picture 5">
            <a:extLst>
              <a:ext uri="{FF2B5EF4-FFF2-40B4-BE49-F238E27FC236}">
                <a16:creationId xmlns:a16="http://schemas.microsoft.com/office/drawing/2014/main" id="{AE107A50-E0FC-4B45-B0B5-558439C72048}"/>
              </a:ext>
            </a:extLst>
          </p:cNvPr>
          <p:cNvPicPr>
            <a:picLocks noChangeAspect="1"/>
          </p:cNvPicPr>
          <p:nvPr/>
        </p:nvPicPr>
        <p:blipFill>
          <a:blip r:embed="rId6"/>
          <a:stretch>
            <a:fillRect/>
          </a:stretch>
        </p:blipFill>
        <p:spPr>
          <a:xfrm>
            <a:off x="1396002" y="2180730"/>
            <a:ext cx="6568940" cy="235205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93789915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0">
            <a:extLst>
              <a:ext uri="{FF2B5EF4-FFF2-40B4-BE49-F238E27FC236}">
                <a16:creationId xmlns:a16="http://schemas.microsoft.com/office/drawing/2014/main" id="{FC1C5865-8E18-4AB3-BA67-A0FDCC307E87}"/>
              </a:ext>
            </a:extLst>
          </p:cNvPr>
          <p:cNvSpPr txBox="1"/>
          <p:nvPr/>
        </p:nvSpPr>
        <p:spPr>
          <a:xfrm>
            <a:off x="121025" y="3007949"/>
            <a:ext cx="8708314" cy="1384995"/>
          </a:xfrm>
          <a:prstGeom prst="rect">
            <a:avLst/>
          </a:prstGeom>
          <a:solidFill>
            <a:schemeClr val="accent3">
              <a:lumMod val="60000"/>
              <a:lumOff val="40000"/>
            </a:schemeClr>
          </a:solidFill>
        </p:spPr>
        <p:txBody>
          <a:bodyPr wrap="square">
            <a:spAutoFit/>
          </a:bodyPr>
          <a:lstStyle/>
          <a:p>
            <a:pPr algn="just"/>
            <a:r>
              <a:rPr lang="en-US" sz="1400" dirty="0"/>
              <a:t>e. </a:t>
            </a:r>
            <a:r>
              <a:rPr lang="en-US" sz="1400" dirty="0" err="1"/>
              <a:t>Reksa</a:t>
            </a:r>
            <a:r>
              <a:rPr lang="en-US" sz="1400" dirty="0"/>
              <a:t> Dana</a:t>
            </a:r>
          </a:p>
          <a:p>
            <a:pPr algn="just"/>
            <a:r>
              <a:rPr lang="en-US" sz="1400" dirty="0" err="1"/>
              <a:t>Berdasarkan</a:t>
            </a:r>
            <a:r>
              <a:rPr lang="en-US" sz="1400" dirty="0"/>
              <a:t> </a:t>
            </a:r>
            <a:r>
              <a:rPr lang="en-US" sz="1400" dirty="0" err="1"/>
              <a:t>Undang-Undang</a:t>
            </a:r>
            <a:r>
              <a:rPr lang="en-US" sz="1400" dirty="0"/>
              <a:t> No. 8 </a:t>
            </a:r>
            <a:r>
              <a:rPr lang="en-US" sz="1400" dirty="0" err="1"/>
              <a:t>Tahun</a:t>
            </a:r>
            <a:r>
              <a:rPr lang="en-US" sz="1400" dirty="0"/>
              <a:t> 1995 </a:t>
            </a:r>
            <a:r>
              <a:rPr lang="en-US" sz="1400" dirty="0" err="1"/>
              <a:t>tentang</a:t>
            </a:r>
            <a:r>
              <a:rPr lang="en-US" sz="1400" dirty="0"/>
              <a:t> Pasar Modal </a:t>
            </a:r>
            <a:r>
              <a:rPr lang="en-US" sz="1400" dirty="0" err="1"/>
              <a:t>Pasal</a:t>
            </a:r>
            <a:r>
              <a:rPr lang="en-US" sz="1400" dirty="0"/>
              <a:t> 1 Ayat (27) </a:t>
            </a:r>
            <a:r>
              <a:rPr lang="en-US" sz="1400" dirty="0" err="1"/>
              <a:t>sebagaimana</a:t>
            </a:r>
            <a:r>
              <a:rPr lang="en-US" sz="1400" dirty="0"/>
              <a:t> </a:t>
            </a:r>
            <a:r>
              <a:rPr lang="en-US" sz="1400" dirty="0" err="1"/>
              <a:t>diubah</a:t>
            </a:r>
            <a:r>
              <a:rPr lang="en-US" sz="1400" dirty="0"/>
              <a:t> </a:t>
            </a:r>
            <a:r>
              <a:rPr lang="en-US" sz="1400" dirty="0" err="1"/>
              <a:t>dengan</a:t>
            </a:r>
            <a:r>
              <a:rPr lang="en-US" sz="1400" dirty="0"/>
              <a:t> </a:t>
            </a:r>
            <a:r>
              <a:rPr lang="en-US" sz="1400" dirty="0" err="1"/>
              <a:t>Pasal</a:t>
            </a:r>
            <a:r>
              <a:rPr lang="en-US" sz="1400" dirty="0"/>
              <a:t> 22 Ayat (26) UU RI No. 4 </a:t>
            </a:r>
            <a:r>
              <a:rPr lang="en-US" sz="1400" dirty="0" err="1"/>
              <a:t>Tahun</a:t>
            </a:r>
            <a:r>
              <a:rPr lang="en-US" sz="1400" dirty="0"/>
              <a:t> 2023, </a:t>
            </a:r>
            <a:r>
              <a:rPr lang="en-US" sz="1400" dirty="0" err="1"/>
              <a:t>reksa</a:t>
            </a:r>
            <a:r>
              <a:rPr lang="en-US" sz="1400" dirty="0"/>
              <a:t> dana </a:t>
            </a:r>
            <a:r>
              <a:rPr lang="en-US" sz="1400" dirty="0" err="1"/>
              <a:t>adalah</a:t>
            </a:r>
            <a:r>
              <a:rPr lang="en-US" sz="1400" dirty="0"/>
              <a:t> </a:t>
            </a:r>
            <a:r>
              <a:rPr lang="en-US" sz="1400" dirty="0" err="1"/>
              <a:t>wadah</a:t>
            </a:r>
            <a:r>
              <a:rPr lang="en-US" sz="1400" dirty="0"/>
              <a:t> yang </a:t>
            </a:r>
            <a:r>
              <a:rPr lang="en-US" sz="1400" dirty="0" err="1"/>
              <a:t>dipergunakan</a:t>
            </a:r>
            <a:r>
              <a:rPr lang="en-US" sz="1400" dirty="0"/>
              <a:t> </a:t>
            </a:r>
            <a:r>
              <a:rPr lang="en-US" sz="1400" dirty="0" err="1"/>
              <a:t>untuk</a:t>
            </a:r>
            <a:r>
              <a:rPr lang="en-US" sz="1400" dirty="0"/>
              <a:t> </a:t>
            </a:r>
            <a:r>
              <a:rPr lang="en-US" sz="1400" dirty="0" err="1"/>
              <a:t>menghimpun</a:t>
            </a:r>
            <a:r>
              <a:rPr lang="en-US" sz="1400" dirty="0"/>
              <a:t> dana </a:t>
            </a:r>
            <a:r>
              <a:rPr lang="en-US" sz="1400" dirty="0" err="1"/>
              <a:t>dari</a:t>
            </a:r>
            <a:r>
              <a:rPr lang="en-US" sz="1400" dirty="0"/>
              <a:t> </a:t>
            </a:r>
            <a:r>
              <a:rPr lang="en-US" sz="1400" dirty="0" err="1"/>
              <a:t>masyarakat</a:t>
            </a:r>
            <a:r>
              <a:rPr lang="en-US" sz="1400" dirty="0"/>
              <a:t> </a:t>
            </a:r>
            <a:r>
              <a:rPr lang="en-US" sz="1400" dirty="0" err="1"/>
              <a:t>pemodal</a:t>
            </a:r>
            <a:r>
              <a:rPr lang="en-US" sz="1400" dirty="0"/>
              <a:t> </a:t>
            </a:r>
            <a:r>
              <a:rPr lang="en-US" sz="1400" dirty="0" err="1"/>
              <a:t>untuk</a:t>
            </a:r>
            <a:r>
              <a:rPr lang="en-US" sz="1400" dirty="0"/>
              <a:t> </a:t>
            </a:r>
            <a:r>
              <a:rPr lang="en-US" sz="1400" dirty="0" err="1"/>
              <a:t>selanjutnya</a:t>
            </a:r>
            <a:r>
              <a:rPr lang="en-US" sz="1400" dirty="0"/>
              <a:t> </a:t>
            </a:r>
            <a:r>
              <a:rPr lang="en-US" sz="1400" dirty="0" err="1"/>
              <a:t>diinvestasikan</a:t>
            </a:r>
            <a:r>
              <a:rPr lang="en-US" sz="1400" dirty="0"/>
              <a:t> </a:t>
            </a:r>
            <a:r>
              <a:rPr lang="en-US" sz="1400" dirty="0" err="1"/>
              <a:t>dalam</a:t>
            </a:r>
            <a:r>
              <a:rPr lang="en-US" sz="1400" dirty="0"/>
              <a:t> </a:t>
            </a:r>
            <a:r>
              <a:rPr lang="en-US" sz="1400" dirty="0" err="1"/>
              <a:t>portofolio</a:t>
            </a:r>
            <a:r>
              <a:rPr lang="en-US" sz="1400" dirty="0"/>
              <a:t> </a:t>
            </a:r>
            <a:r>
              <a:rPr lang="en-US" sz="1400" dirty="0" err="1"/>
              <a:t>efek</a:t>
            </a:r>
            <a:r>
              <a:rPr lang="en-US" sz="1400" dirty="0"/>
              <a:t> oleh </a:t>
            </a:r>
            <a:r>
              <a:rPr lang="en-US" sz="1400" dirty="0" err="1"/>
              <a:t>manajer</a:t>
            </a:r>
            <a:r>
              <a:rPr lang="en-US" sz="1400" dirty="0"/>
              <a:t> </a:t>
            </a:r>
            <a:r>
              <a:rPr lang="en-US" sz="1400" dirty="0" err="1"/>
              <a:t>investasi</a:t>
            </a:r>
            <a:r>
              <a:rPr lang="en-US" sz="1400" dirty="0"/>
              <a:t>. </a:t>
            </a:r>
            <a:r>
              <a:rPr lang="en-US" sz="1400" dirty="0" err="1"/>
              <a:t>Terdapat</a:t>
            </a:r>
            <a:r>
              <a:rPr lang="en-US" sz="1400" dirty="0"/>
              <a:t> </a:t>
            </a:r>
            <a:r>
              <a:rPr lang="en-US" sz="1400" dirty="0" err="1"/>
              <a:t>tiga</a:t>
            </a:r>
            <a:r>
              <a:rPr lang="en-US" sz="1400" dirty="0"/>
              <a:t> </a:t>
            </a:r>
            <a:r>
              <a:rPr lang="en-US" sz="1400" dirty="0" err="1"/>
              <a:t>hal</a:t>
            </a:r>
            <a:r>
              <a:rPr lang="en-US" sz="1400" dirty="0"/>
              <a:t> </a:t>
            </a:r>
            <a:r>
              <a:rPr lang="en-US" sz="1400" dirty="0" err="1"/>
              <a:t>terkait</a:t>
            </a:r>
            <a:r>
              <a:rPr lang="en-US" sz="1400" dirty="0"/>
              <a:t> </a:t>
            </a:r>
            <a:r>
              <a:rPr lang="en-US" sz="1400" dirty="0" err="1"/>
              <a:t>dari</a:t>
            </a:r>
            <a:r>
              <a:rPr lang="en-US" sz="1400" dirty="0"/>
              <a:t> </a:t>
            </a:r>
            <a:r>
              <a:rPr lang="en-US" sz="1400" dirty="0" err="1"/>
              <a:t>definisi</a:t>
            </a:r>
            <a:r>
              <a:rPr lang="en-US" sz="1400" dirty="0"/>
              <a:t> </a:t>
            </a:r>
            <a:r>
              <a:rPr lang="en-US" sz="1400" dirty="0" err="1"/>
              <a:t>tersebut</a:t>
            </a:r>
            <a:r>
              <a:rPr lang="en-US" sz="1400" dirty="0"/>
              <a:t>. </a:t>
            </a:r>
            <a:r>
              <a:rPr lang="en-US" sz="1400" dirty="0" err="1"/>
              <a:t>Pertama</a:t>
            </a:r>
            <a:r>
              <a:rPr lang="en-US" sz="1400" dirty="0"/>
              <a:t>, </a:t>
            </a:r>
            <a:r>
              <a:rPr lang="en-US" sz="1400" dirty="0" err="1"/>
              <a:t>adanya</a:t>
            </a:r>
            <a:r>
              <a:rPr lang="en-US" sz="1400" dirty="0"/>
              <a:t> dana </a:t>
            </a:r>
            <a:r>
              <a:rPr lang="en-US" sz="1400" dirty="0" err="1"/>
              <a:t>dari</a:t>
            </a:r>
            <a:r>
              <a:rPr lang="en-US" sz="1400" dirty="0"/>
              <a:t> </a:t>
            </a:r>
            <a:r>
              <a:rPr lang="en-US" sz="1400" dirty="0" err="1"/>
              <a:t>masyarakat</a:t>
            </a:r>
            <a:r>
              <a:rPr lang="en-US" sz="1400" dirty="0"/>
              <a:t> </a:t>
            </a:r>
            <a:r>
              <a:rPr lang="en-US" sz="1400" dirty="0" err="1"/>
              <a:t>pemodal</a:t>
            </a:r>
            <a:r>
              <a:rPr lang="en-US" sz="1400" dirty="0"/>
              <a:t>. </a:t>
            </a:r>
            <a:r>
              <a:rPr lang="en-US" sz="1400" dirty="0" err="1"/>
              <a:t>Kedua</a:t>
            </a:r>
            <a:r>
              <a:rPr lang="en-US" sz="1400" dirty="0"/>
              <a:t>, dana </a:t>
            </a:r>
            <a:r>
              <a:rPr lang="en-US" sz="1400" dirty="0" err="1"/>
              <a:t>tersebut</a:t>
            </a:r>
            <a:r>
              <a:rPr lang="en-US" sz="1400" dirty="0"/>
              <a:t> </a:t>
            </a:r>
            <a:r>
              <a:rPr lang="en-US" sz="1400" dirty="0" err="1"/>
              <a:t>diinvestasikan</a:t>
            </a:r>
            <a:r>
              <a:rPr lang="en-US" sz="1400" dirty="0"/>
              <a:t> </a:t>
            </a:r>
            <a:r>
              <a:rPr lang="en-US" sz="1400" dirty="0" err="1"/>
              <a:t>dalam</a:t>
            </a:r>
            <a:r>
              <a:rPr lang="en-US" sz="1400" dirty="0"/>
              <a:t> </a:t>
            </a:r>
            <a:r>
              <a:rPr lang="en-US" sz="1400" dirty="0" err="1"/>
              <a:t>portofolio</a:t>
            </a:r>
            <a:r>
              <a:rPr lang="en-US" sz="1400" dirty="0"/>
              <a:t> </a:t>
            </a:r>
            <a:r>
              <a:rPr lang="en-US" sz="1400" dirty="0" err="1"/>
              <a:t>efek</a:t>
            </a:r>
            <a:r>
              <a:rPr lang="en-US" sz="1400" dirty="0"/>
              <a:t>. </a:t>
            </a:r>
            <a:r>
              <a:rPr lang="en-US" sz="1400" dirty="0" err="1"/>
              <a:t>Ketiga</a:t>
            </a:r>
            <a:r>
              <a:rPr lang="en-US" sz="1400" dirty="0"/>
              <a:t>, dana </a:t>
            </a:r>
            <a:r>
              <a:rPr lang="en-US" sz="1400" dirty="0" err="1"/>
              <a:t>tersebut</a:t>
            </a:r>
            <a:r>
              <a:rPr lang="en-US" sz="1400" dirty="0"/>
              <a:t> </a:t>
            </a:r>
            <a:r>
              <a:rPr lang="en-US" sz="1400" dirty="0" err="1"/>
              <a:t>dikelola</a:t>
            </a:r>
            <a:r>
              <a:rPr lang="en-US" sz="1400" dirty="0"/>
              <a:t> oleh </a:t>
            </a:r>
            <a:r>
              <a:rPr lang="en-US" sz="1400" dirty="0" err="1"/>
              <a:t>manajer</a:t>
            </a:r>
            <a:r>
              <a:rPr lang="en-US" sz="1400" dirty="0"/>
              <a:t> </a:t>
            </a:r>
            <a:r>
              <a:rPr lang="en-US" sz="1400" dirty="0" err="1"/>
              <a:t>investasi</a:t>
            </a:r>
            <a:r>
              <a:rPr lang="en-US" sz="1400" dirty="0"/>
              <a:t>. </a:t>
            </a:r>
          </a:p>
        </p:txBody>
      </p:sp>
      <p:sp>
        <p:nvSpPr>
          <p:cNvPr id="11" name="TextBox 34"/>
          <p:cNvSpPr txBox="1"/>
          <p:nvPr/>
        </p:nvSpPr>
        <p:spPr>
          <a:xfrm>
            <a:off x="0" y="133350"/>
            <a:ext cx="9143999" cy="401816"/>
          </a:xfrm>
          <a:prstGeom prst="rect">
            <a:avLst/>
          </a:prstGeom>
          <a:solidFill>
            <a:srgbClr val="2C987E"/>
          </a:solidFill>
          <a:ln>
            <a:noFill/>
          </a:ln>
        </p:spPr>
        <p:style>
          <a:lnRef idx="2">
            <a:schemeClr val="accent5">
              <a:shade val="50000"/>
            </a:schemeClr>
          </a:lnRef>
          <a:fillRef idx="1">
            <a:schemeClr val="accent5"/>
          </a:fillRef>
          <a:effectRef idx="0">
            <a:schemeClr val="accent5"/>
          </a:effectRef>
          <a:fontRef idx="minor">
            <a:schemeClr val="lt1"/>
          </a:fontRef>
        </p:style>
        <p:txBody>
          <a:bodyPr wrap="square" lIns="93128" tIns="46565" rIns="93128" bIns="46565" rtlCol="0">
            <a:spAutoFit/>
          </a:bodyPr>
          <a:lstStyle/>
          <a:p>
            <a:pPr marL="0" lvl="1">
              <a:tabLst>
                <a:tab pos="692185" algn="l"/>
              </a:tabLst>
            </a:pPr>
            <a:r>
              <a:rPr lang="en-US" sz="2000" b="1" dirty="0">
                <a:solidFill>
                  <a:schemeClr val="bg1"/>
                </a:solidFill>
                <a:latin typeface="Candara" pitchFamily="34" charset="0"/>
              </a:rPr>
              <a:t>C. Pasar Modal  </a:t>
            </a:r>
          </a:p>
        </p:txBody>
      </p:sp>
      <p:grpSp>
        <p:nvGrpSpPr>
          <p:cNvPr id="9" name="Group 8"/>
          <p:cNvGrpSpPr/>
          <p:nvPr/>
        </p:nvGrpSpPr>
        <p:grpSpPr>
          <a:xfrm>
            <a:off x="-1" y="4302125"/>
            <a:ext cx="9144000" cy="841375"/>
            <a:chOff x="0" y="4302125"/>
            <a:chExt cx="9144000" cy="841375"/>
          </a:xfrm>
        </p:grpSpPr>
        <p:grpSp>
          <p:nvGrpSpPr>
            <p:cNvPr id="10" name="Group 9"/>
            <p:cNvGrpSpPr/>
            <p:nvPr/>
          </p:nvGrpSpPr>
          <p:grpSpPr>
            <a:xfrm>
              <a:off x="0" y="4302125"/>
              <a:ext cx="9144000" cy="841375"/>
              <a:chOff x="0" y="4302125"/>
              <a:chExt cx="9144000" cy="841375"/>
            </a:xfrm>
          </p:grpSpPr>
          <p:grpSp>
            <p:nvGrpSpPr>
              <p:cNvPr id="13" name="Group 12"/>
              <p:cNvGrpSpPr/>
              <p:nvPr/>
            </p:nvGrpSpPr>
            <p:grpSpPr>
              <a:xfrm>
                <a:off x="0" y="4302125"/>
                <a:ext cx="9144000" cy="841375"/>
                <a:chOff x="0" y="4302125"/>
                <a:chExt cx="9144000" cy="841375"/>
              </a:xfrm>
            </p:grpSpPr>
            <p:pic>
              <p:nvPicPr>
                <p:cNvPr id="15" name="Picture 2" descr="E:\ELISA\ERLANGGA LISA\2017\TEMPLATE PPT\SMP PPKN kelas X kelompok wajib\SMP PPKN kelas X kelompok wajib.png"/>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22" name="TextBox 16"/>
                <p:cNvSpPr txBox="1"/>
                <p:nvPr/>
              </p:nvSpPr>
              <p:spPr>
                <a:xfrm>
                  <a:off x="2057400" y="4732407"/>
                  <a:ext cx="5334000" cy="353943"/>
                </a:xfrm>
                <a:prstGeom prst="rect">
                  <a:avLst/>
                </a:prstGeom>
                <a:solidFill>
                  <a:srgbClr val="FFC000"/>
                </a:solidFill>
              </p:spPr>
              <p:txBody>
                <a:bodyPr wrap="square" rtlCol="0">
                  <a:spAutoFit/>
                </a:bodyPr>
                <a:lstStyle/>
                <a:p>
                  <a:r>
                    <a:rPr lang="en-US" sz="1700" b="1" dirty="0">
                      <a:solidFill>
                        <a:srgbClr val="002060"/>
                      </a:solidFill>
                      <a:latin typeface="Arial" pitchFamily="34" charset="0"/>
                      <a:cs typeface="Arial" pitchFamily="34" charset="0"/>
                    </a:rPr>
                    <a:t>IPS EKONOMI </a:t>
                  </a:r>
                </a:p>
              </p:txBody>
            </p:sp>
          </p:grpSp>
          <p:pic>
            <p:nvPicPr>
              <p:cNvPr id="14" name="Picture 13" descr="A picture containing text&#10;&#10;Description automatically generated">
                <a:extLst>
                  <a:ext uri="{FF2B5EF4-FFF2-40B4-BE49-F238E27FC236}">
                    <a16:creationId xmlns:a16="http://schemas.microsoft.com/office/drawing/2014/main" id="{D65625EF-D92B-4D38-A026-7B2925F9C466}"/>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12" name="Rectangle 11"/>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16" name="TextBox 15">
            <a:extLst>
              <a:ext uri="{FF2B5EF4-FFF2-40B4-BE49-F238E27FC236}">
                <a16:creationId xmlns:a16="http://schemas.microsoft.com/office/drawing/2014/main" id="{59C27301-D155-4CF3-8FD5-433413A97E9B}"/>
              </a:ext>
            </a:extLst>
          </p:cNvPr>
          <p:cNvSpPr txBox="1"/>
          <p:nvPr/>
        </p:nvSpPr>
        <p:spPr>
          <a:xfrm>
            <a:off x="76200" y="584402"/>
            <a:ext cx="2133600" cy="338554"/>
          </a:xfrm>
          <a:prstGeom prst="rect">
            <a:avLst/>
          </a:prstGeom>
          <a:noFill/>
          <a:ln>
            <a:noFill/>
          </a:ln>
        </p:spPr>
        <p:style>
          <a:lnRef idx="1">
            <a:schemeClr val="accent3"/>
          </a:lnRef>
          <a:fillRef idx="2">
            <a:schemeClr val="accent3"/>
          </a:fillRef>
          <a:effectRef idx="1">
            <a:schemeClr val="accent3"/>
          </a:effectRef>
          <a:fontRef idx="minor">
            <a:schemeClr val="dk1"/>
          </a:fontRef>
        </p:style>
        <p:txBody>
          <a:bodyPr wrap="square">
            <a:spAutoFit/>
          </a:bodyPr>
          <a:lstStyle/>
          <a:p>
            <a:r>
              <a:rPr lang="es-ES" sz="1600" b="1" dirty="0"/>
              <a:t>3. </a:t>
            </a:r>
            <a:r>
              <a:rPr lang="es-ES" sz="1600" b="1" dirty="0" err="1"/>
              <a:t>Produk</a:t>
            </a:r>
            <a:r>
              <a:rPr lang="es-ES" sz="1600" b="1" dirty="0"/>
              <a:t> </a:t>
            </a:r>
            <a:r>
              <a:rPr lang="es-ES" sz="1600" dirty="0">
                <a:solidFill>
                  <a:schemeClr val="tx1"/>
                </a:solidFill>
              </a:rPr>
              <a:t>Pasar</a:t>
            </a:r>
            <a:r>
              <a:rPr lang="es-ES" sz="1600" b="1" dirty="0"/>
              <a:t> Modal</a:t>
            </a:r>
            <a:endParaRPr lang="en-US" sz="1600" b="1" dirty="0"/>
          </a:p>
        </p:txBody>
      </p:sp>
      <p:sp>
        <p:nvSpPr>
          <p:cNvPr id="17" name="TextBox 16">
            <a:extLst>
              <a:ext uri="{FF2B5EF4-FFF2-40B4-BE49-F238E27FC236}">
                <a16:creationId xmlns:a16="http://schemas.microsoft.com/office/drawing/2014/main" id="{D7F887E7-3849-4DDD-A635-E2C88FB43D08}"/>
              </a:ext>
            </a:extLst>
          </p:cNvPr>
          <p:cNvSpPr txBox="1"/>
          <p:nvPr/>
        </p:nvSpPr>
        <p:spPr>
          <a:xfrm>
            <a:off x="76200" y="922956"/>
            <a:ext cx="8753139" cy="954107"/>
          </a:xfrm>
          <a:prstGeom prst="rect">
            <a:avLst/>
          </a:prstGeom>
          <a:solidFill>
            <a:schemeClr val="accent3">
              <a:lumMod val="20000"/>
              <a:lumOff val="80000"/>
            </a:schemeClr>
          </a:solidFill>
        </p:spPr>
        <p:txBody>
          <a:bodyPr wrap="square">
            <a:spAutoFit/>
          </a:bodyPr>
          <a:lstStyle/>
          <a:p>
            <a:pPr algn="just"/>
            <a:r>
              <a:rPr lang="en-US" sz="1400" i="1" dirty="0"/>
              <a:t>c. Right issue</a:t>
            </a:r>
          </a:p>
          <a:p>
            <a:pPr algn="just"/>
            <a:r>
              <a:rPr lang="en-US" sz="1400" i="1" dirty="0"/>
              <a:t>Right issue </a:t>
            </a:r>
            <a:r>
              <a:rPr lang="en-US" sz="1400" dirty="0" err="1"/>
              <a:t>merupakan</a:t>
            </a:r>
            <a:r>
              <a:rPr lang="en-US" sz="1400" dirty="0"/>
              <a:t> </a:t>
            </a:r>
            <a:r>
              <a:rPr lang="en-US" sz="1400" dirty="0" err="1"/>
              <a:t>hak</a:t>
            </a:r>
            <a:r>
              <a:rPr lang="en-US" sz="1400" dirty="0"/>
              <a:t> </a:t>
            </a:r>
            <a:r>
              <a:rPr lang="en-US" sz="1400" dirty="0" err="1"/>
              <a:t>untuk</a:t>
            </a:r>
            <a:r>
              <a:rPr lang="en-US" sz="1400" dirty="0"/>
              <a:t> </a:t>
            </a:r>
            <a:r>
              <a:rPr lang="en-US" sz="1400" dirty="0" err="1"/>
              <a:t>memegang</a:t>
            </a:r>
            <a:r>
              <a:rPr lang="en-US" sz="1400" dirty="0"/>
              <a:t> </a:t>
            </a:r>
            <a:r>
              <a:rPr lang="en-US" sz="1400" dirty="0" err="1"/>
              <a:t>saham</a:t>
            </a:r>
            <a:r>
              <a:rPr lang="en-US" sz="1400" dirty="0"/>
              <a:t> </a:t>
            </a:r>
            <a:r>
              <a:rPr lang="en-US" sz="1400" dirty="0" err="1"/>
              <a:t>baru</a:t>
            </a:r>
            <a:r>
              <a:rPr lang="en-US" sz="1400" dirty="0"/>
              <a:t> yang </a:t>
            </a:r>
            <a:r>
              <a:rPr lang="en-US" sz="1400" dirty="0" err="1"/>
              <a:t>akan</a:t>
            </a:r>
            <a:r>
              <a:rPr lang="en-US" sz="1400" dirty="0"/>
              <a:t> </a:t>
            </a:r>
            <a:r>
              <a:rPr lang="en-US" sz="1400" dirty="0" err="1"/>
              <a:t>dikeluarkan</a:t>
            </a:r>
            <a:r>
              <a:rPr lang="en-US" sz="1400" dirty="0"/>
              <a:t> oleh </a:t>
            </a:r>
            <a:r>
              <a:rPr lang="en-US" sz="1400" dirty="0" err="1"/>
              <a:t>emiten</a:t>
            </a:r>
            <a:r>
              <a:rPr lang="en-US" sz="1400" dirty="0"/>
              <a:t>. </a:t>
            </a:r>
            <a:r>
              <a:rPr lang="en-US" sz="1400" dirty="0" err="1"/>
              <a:t>Emiten</a:t>
            </a:r>
            <a:r>
              <a:rPr lang="en-US" sz="1400" dirty="0"/>
              <a:t> </a:t>
            </a:r>
            <a:r>
              <a:rPr lang="en-US" sz="1400" dirty="0" err="1"/>
              <a:t>harus</a:t>
            </a:r>
            <a:r>
              <a:rPr lang="en-US" sz="1400" dirty="0"/>
              <a:t> </a:t>
            </a:r>
            <a:r>
              <a:rPr lang="en-US" sz="1400" dirty="0" err="1"/>
              <a:t>menawarkan</a:t>
            </a:r>
            <a:r>
              <a:rPr lang="en-US" sz="1400" dirty="0"/>
              <a:t> </a:t>
            </a:r>
            <a:r>
              <a:rPr lang="en-US" sz="1400" dirty="0" err="1"/>
              <a:t>hak</a:t>
            </a:r>
            <a:r>
              <a:rPr lang="en-US" sz="1400" dirty="0"/>
              <a:t> </a:t>
            </a:r>
            <a:r>
              <a:rPr lang="en-US" sz="1400" dirty="0" err="1"/>
              <a:t>tersebut</a:t>
            </a:r>
            <a:r>
              <a:rPr lang="en-US" sz="1400" dirty="0"/>
              <a:t> </a:t>
            </a:r>
            <a:r>
              <a:rPr lang="en-US" sz="1400" dirty="0" err="1"/>
              <a:t>kepada</a:t>
            </a:r>
            <a:r>
              <a:rPr lang="en-US" sz="1400" dirty="0"/>
              <a:t> </a:t>
            </a:r>
            <a:r>
              <a:rPr lang="en-US" sz="1400" dirty="0" err="1"/>
              <a:t>pemilik</a:t>
            </a:r>
            <a:r>
              <a:rPr lang="en-US" sz="1400" dirty="0"/>
              <a:t> </a:t>
            </a:r>
            <a:r>
              <a:rPr lang="en-US" sz="1400" dirty="0" err="1"/>
              <a:t>saham</a:t>
            </a:r>
            <a:r>
              <a:rPr lang="en-US" sz="1400" dirty="0"/>
              <a:t> lama </a:t>
            </a:r>
            <a:r>
              <a:rPr lang="en-US" sz="1400" dirty="0" err="1"/>
              <a:t>terlebih</a:t>
            </a:r>
            <a:r>
              <a:rPr lang="en-US" sz="1400" dirty="0"/>
              <a:t> </a:t>
            </a:r>
            <a:r>
              <a:rPr lang="en-US" sz="1400" dirty="0" err="1"/>
              <a:t>dahulu</a:t>
            </a:r>
            <a:r>
              <a:rPr lang="en-US" sz="1400" dirty="0"/>
              <a:t>. </a:t>
            </a:r>
            <a:r>
              <a:rPr lang="en-US" sz="1400" dirty="0" err="1"/>
              <a:t>Biasanya</a:t>
            </a:r>
            <a:r>
              <a:rPr lang="en-US" sz="1400" dirty="0"/>
              <a:t> </a:t>
            </a:r>
            <a:r>
              <a:rPr lang="en-US" sz="1400" dirty="0" err="1"/>
              <a:t>harga</a:t>
            </a:r>
            <a:r>
              <a:rPr lang="en-US" sz="1400" dirty="0"/>
              <a:t> </a:t>
            </a:r>
            <a:r>
              <a:rPr lang="en-US" sz="1400" dirty="0" err="1"/>
              <a:t>saham</a:t>
            </a:r>
            <a:r>
              <a:rPr lang="en-US" sz="1400" dirty="0"/>
              <a:t> yang </a:t>
            </a:r>
            <a:r>
              <a:rPr lang="en-US" sz="1400" dirty="0" err="1"/>
              <a:t>dibeli</a:t>
            </a:r>
            <a:r>
              <a:rPr lang="en-US" sz="1400" dirty="0"/>
              <a:t> </a:t>
            </a:r>
            <a:r>
              <a:rPr lang="en-US" sz="1400" dirty="0" err="1"/>
              <a:t>dengan</a:t>
            </a:r>
            <a:r>
              <a:rPr lang="en-US" sz="1400" dirty="0"/>
              <a:t> </a:t>
            </a:r>
            <a:r>
              <a:rPr lang="en-US" sz="1400" dirty="0" err="1"/>
              <a:t>menunjukkan</a:t>
            </a:r>
            <a:r>
              <a:rPr lang="en-US" sz="1400" dirty="0"/>
              <a:t> </a:t>
            </a:r>
            <a:r>
              <a:rPr lang="en-US" sz="1400" i="1" dirty="0"/>
              <a:t>right issue </a:t>
            </a:r>
            <a:r>
              <a:rPr lang="en-US" sz="1400" dirty="0" err="1"/>
              <a:t>lebih</a:t>
            </a:r>
            <a:r>
              <a:rPr lang="en-US" sz="1400" dirty="0"/>
              <a:t> </a:t>
            </a:r>
            <a:r>
              <a:rPr lang="en-US" sz="1400" dirty="0" err="1"/>
              <a:t>murah</a:t>
            </a:r>
            <a:r>
              <a:rPr lang="en-US" sz="1400" dirty="0"/>
              <a:t> </a:t>
            </a:r>
            <a:r>
              <a:rPr lang="en-US" sz="1400" dirty="0" err="1"/>
              <a:t>dari</a:t>
            </a:r>
            <a:r>
              <a:rPr lang="en-US" sz="1400" dirty="0"/>
              <a:t> </a:t>
            </a:r>
            <a:r>
              <a:rPr lang="en-US" sz="1400" dirty="0" err="1"/>
              <a:t>saham</a:t>
            </a:r>
            <a:r>
              <a:rPr lang="en-US" sz="1400" dirty="0"/>
              <a:t> yang </a:t>
            </a:r>
            <a:r>
              <a:rPr lang="en-US" sz="1400" dirty="0" err="1"/>
              <a:t>dibeli</a:t>
            </a:r>
            <a:r>
              <a:rPr lang="en-US" sz="1400" dirty="0"/>
              <a:t> </a:t>
            </a:r>
            <a:r>
              <a:rPr lang="en-US" sz="1400" dirty="0" err="1"/>
              <a:t>tanpa</a:t>
            </a:r>
            <a:r>
              <a:rPr lang="en-US" sz="1400" dirty="0"/>
              <a:t> </a:t>
            </a:r>
            <a:r>
              <a:rPr lang="en-US" sz="1400" i="1" dirty="0"/>
              <a:t>right issue.</a:t>
            </a:r>
          </a:p>
        </p:txBody>
      </p:sp>
      <p:sp>
        <p:nvSpPr>
          <p:cNvPr id="18" name="TextBox 17">
            <a:extLst>
              <a:ext uri="{FF2B5EF4-FFF2-40B4-BE49-F238E27FC236}">
                <a16:creationId xmlns:a16="http://schemas.microsoft.com/office/drawing/2014/main" id="{4CBD2571-FED7-43DD-B787-A8F5A6463AEA}"/>
              </a:ext>
            </a:extLst>
          </p:cNvPr>
          <p:cNvSpPr txBox="1"/>
          <p:nvPr/>
        </p:nvSpPr>
        <p:spPr>
          <a:xfrm>
            <a:off x="121025" y="1965452"/>
            <a:ext cx="8708314" cy="954107"/>
          </a:xfrm>
          <a:prstGeom prst="rect">
            <a:avLst/>
          </a:prstGeom>
          <a:solidFill>
            <a:schemeClr val="accent3">
              <a:lumMod val="40000"/>
              <a:lumOff val="60000"/>
            </a:schemeClr>
          </a:solidFill>
        </p:spPr>
        <p:txBody>
          <a:bodyPr wrap="square">
            <a:spAutoFit/>
          </a:bodyPr>
          <a:lstStyle/>
          <a:p>
            <a:pPr algn="just"/>
            <a:r>
              <a:rPr lang="en-US" sz="1400" dirty="0"/>
              <a:t>d. </a:t>
            </a:r>
            <a:r>
              <a:rPr lang="en-US" sz="1400" i="1" dirty="0"/>
              <a:t>Warrant </a:t>
            </a:r>
            <a:r>
              <a:rPr lang="en-US" sz="1400" dirty="0"/>
              <a:t>(</a:t>
            </a:r>
            <a:r>
              <a:rPr lang="en-US" sz="1400" dirty="0" err="1"/>
              <a:t>Waran</a:t>
            </a:r>
            <a:r>
              <a:rPr lang="en-US" sz="1400" dirty="0"/>
              <a:t>)</a:t>
            </a:r>
          </a:p>
          <a:p>
            <a:pPr algn="just"/>
            <a:r>
              <a:rPr lang="en-US" sz="1400" i="1" dirty="0" err="1"/>
              <a:t>Warant</a:t>
            </a:r>
            <a:r>
              <a:rPr lang="en-US" sz="1400" dirty="0"/>
              <a:t> </a:t>
            </a:r>
            <a:r>
              <a:rPr lang="en-US" sz="1400" dirty="0" err="1"/>
              <a:t>adalah</a:t>
            </a:r>
            <a:r>
              <a:rPr lang="en-US" sz="1400" dirty="0"/>
              <a:t> </a:t>
            </a:r>
            <a:r>
              <a:rPr lang="en-US" sz="1400" dirty="0" err="1"/>
              <a:t>surat</a:t>
            </a:r>
            <a:r>
              <a:rPr lang="en-US" sz="1400" dirty="0"/>
              <a:t> </a:t>
            </a:r>
            <a:r>
              <a:rPr lang="en-US" sz="1400" dirty="0" err="1"/>
              <a:t>berharga</a:t>
            </a:r>
            <a:r>
              <a:rPr lang="en-US" sz="1400" dirty="0"/>
              <a:t> yang </a:t>
            </a:r>
            <a:r>
              <a:rPr lang="en-US" sz="1400" dirty="0" err="1"/>
              <a:t>dikeluarkan</a:t>
            </a:r>
            <a:r>
              <a:rPr lang="en-US" sz="1400" dirty="0"/>
              <a:t> oleh </a:t>
            </a:r>
            <a:r>
              <a:rPr lang="en-US" sz="1400" dirty="0" err="1"/>
              <a:t>perusahaan</a:t>
            </a:r>
            <a:r>
              <a:rPr lang="en-US" sz="1400" dirty="0"/>
              <a:t> yang </a:t>
            </a:r>
            <a:r>
              <a:rPr lang="en-US" sz="1400" dirty="0" err="1"/>
              <a:t>memberikan</a:t>
            </a:r>
            <a:r>
              <a:rPr lang="en-US" sz="1400" dirty="0"/>
              <a:t> </a:t>
            </a:r>
            <a:r>
              <a:rPr lang="en-US" sz="1400" dirty="0" err="1"/>
              <a:t>hak</a:t>
            </a:r>
            <a:r>
              <a:rPr lang="en-US" sz="1400" dirty="0"/>
              <a:t> </a:t>
            </a:r>
            <a:r>
              <a:rPr lang="en-US" sz="1400" dirty="0" err="1"/>
              <a:t>kepada</a:t>
            </a:r>
            <a:r>
              <a:rPr lang="en-US" sz="1400" dirty="0"/>
              <a:t> </a:t>
            </a:r>
            <a:r>
              <a:rPr lang="en-US" sz="1400" dirty="0" err="1"/>
              <a:t>pemegangnya</a:t>
            </a:r>
            <a:r>
              <a:rPr lang="en-US" sz="1400" dirty="0"/>
              <a:t> </a:t>
            </a:r>
            <a:r>
              <a:rPr lang="en-US" sz="1400" dirty="0" err="1"/>
              <a:t>untuk</a:t>
            </a:r>
            <a:r>
              <a:rPr lang="en-US" sz="1400" dirty="0"/>
              <a:t> </a:t>
            </a:r>
            <a:r>
              <a:rPr lang="en-US" sz="1400" dirty="0" err="1"/>
              <a:t>membeli</a:t>
            </a:r>
            <a:r>
              <a:rPr lang="en-US" sz="1400" dirty="0"/>
              <a:t> </a:t>
            </a:r>
            <a:r>
              <a:rPr lang="en-US" sz="1400" dirty="0" err="1"/>
              <a:t>saham</a:t>
            </a:r>
            <a:r>
              <a:rPr lang="en-US" sz="1400" dirty="0"/>
              <a:t> </a:t>
            </a:r>
            <a:r>
              <a:rPr lang="en-US" sz="1400" dirty="0" err="1"/>
              <a:t>perusahaan</a:t>
            </a:r>
            <a:r>
              <a:rPr lang="en-US" sz="1400" dirty="0"/>
              <a:t> </a:t>
            </a:r>
            <a:r>
              <a:rPr lang="en-US" sz="1400" dirty="0" err="1"/>
              <a:t>dengan</a:t>
            </a:r>
            <a:r>
              <a:rPr lang="en-US" sz="1400" dirty="0"/>
              <a:t> </a:t>
            </a:r>
            <a:r>
              <a:rPr lang="en-US" sz="1400" dirty="0" err="1"/>
              <a:t>persyaratan</a:t>
            </a:r>
            <a:r>
              <a:rPr lang="en-US" sz="1400" dirty="0"/>
              <a:t> yang </a:t>
            </a:r>
            <a:r>
              <a:rPr lang="en-US" sz="1400" dirty="0" err="1"/>
              <a:t>berkaitan</a:t>
            </a:r>
            <a:r>
              <a:rPr lang="en-US" sz="1400" dirty="0"/>
              <a:t> </a:t>
            </a:r>
            <a:r>
              <a:rPr lang="en-US" sz="1400" dirty="0" err="1"/>
              <a:t>dengan</a:t>
            </a:r>
            <a:r>
              <a:rPr lang="en-US" sz="1400" dirty="0"/>
              <a:t> </a:t>
            </a:r>
            <a:r>
              <a:rPr lang="en-US" sz="1400" dirty="0" err="1"/>
              <a:t>harga</a:t>
            </a:r>
            <a:r>
              <a:rPr lang="en-US" sz="1400" dirty="0"/>
              <a:t>, </a:t>
            </a:r>
            <a:r>
              <a:rPr lang="en-US" sz="1400" dirty="0" err="1"/>
              <a:t>jumlah</a:t>
            </a:r>
            <a:r>
              <a:rPr lang="en-US" sz="1400" dirty="0"/>
              <a:t> dan masa </a:t>
            </a:r>
            <a:r>
              <a:rPr lang="en-US" sz="1400" dirty="0" err="1"/>
              <a:t>berlakunya</a:t>
            </a:r>
            <a:r>
              <a:rPr lang="en-US" sz="1400" dirty="0"/>
              <a:t> </a:t>
            </a:r>
            <a:r>
              <a:rPr lang="en-US" sz="1400" i="1" dirty="0"/>
              <a:t>warrant</a:t>
            </a:r>
            <a:r>
              <a:rPr lang="en-US" sz="1400" dirty="0"/>
              <a:t> </a:t>
            </a:r>
            <a:r>
              <a:rPr lang="en-US" sz="1400" dirty="0" err="1"/>
              <a:t>tersebut</a:t>
            </a:r>
            <a:r>
              <a:rPr lang="en-US" sz="1400" dirty="0"/>
              <a:t>. </a:t>
            </a:r>
            <a:r>
              <a:rPr lang="en-US" sz="1400" dirty="0" err="1"/>
              <a:t>Biasanya</a:t>
            </a:r>
            <a:r>
              <a:rPr lang="en-US" sz="1400" dirty="0"/>
              <a:t> warrant </a:t>
            </a:r>
            <a:r>
              <a:rPr lang="en-US" sz="1400" dirty="0" err="1"/>
              <a:t>dijual</a:t>
            </a:r>
            <a:r>
              <a:rPr lang="en-US" sz="1400" dirty="0"/>
              <a:t> </a:t>
            </a:r>
            <a:r>
              <a:rPr lang="en-US" sz="1400" dirty="0" err="1"/>
              <a:t>bersama</a:t>
            </a:r>
            <a:r>
              <a:rPr lang="en-US" sz="1400" dirty="0"/>
              <a:t> </a:t>
            </a:r>
            <a:r>
              <a:rPr lang="en-US" sz="1400" dirty="0" err="1"/>
              <a:t>surat</a:t>
            </a:r>
            <a:r>
              <a:rPr lang="en-US" sz="1400" dirty="0"/>
              <a:t> </a:t>
            </a:r>
            <a:r>
              <a:rPr lang="en-US" sz="1400" dirty="0" err="1"/>
              <a:t>berharga</a:t>
            </a:r>
            <a:r>
              <a:rPr lang="en-US" sz="1400" dirty="0"/>
              <a:t> </a:t>
            </a:r>
            <a:r>
              <a:rPr lang="en-US" sz="1400" dirty="0" err="1"/>
              <a:t>lainnya</a:t>
            </a:r>
            <a:r>
              <a:rPr lang="en-US" sz="1400" dirty="0"/>
              <a:t>. </a:t>
            </a:r>
            <a:r>
              <a:rPr lang="en-US" sz="1400" dirty="0" err="1"/>
              <a:t>Misalnya</a:t>
            </a:r>
            <a:r>
              <a:rPr lang="en-US" sz="1400" dirty="0"/>
              <a:t>, </a:t>
            </a:r>
            <a:r>
              <a:rPr lang="en-US" sz="1400" dirty="0" err="1"/>
              <a:t>obligasi</a:t>
            </a:r>
            <a:r>
              <a:rPr lang="en-US" sz="1400" dirty="0"/>
              <a:t> </a:t>
            </a:r>
            <a:r>
              <a:rPr lang="en-US" sz="1400" dirty="0" err="1"/>
              <a:t>atau</a:t>
            </a:r>
            <a:r>
              <a:rPr lang="en-US" sz="1400" dirty="0"/>
              <a:t> </a:t>
            </a:r>
            <a:r>
              <a:rPr lang="en-US" sz="1400" dirty="0" err="1"/>
              <a:t>saham</a:t>
            </a:r>
            <a:r>
              <a:rPr lang="en-US" sz="1400" dirty="0"/>
              <a:t>.</a:t>
            </a:r>
          </a:p>
        </p:txBody>
      </p:sp>
    </p:spTree>
    <p:extLst>
      <p:ext uri="{BB962C8B-B14F-4D97-AF65-F5344CB8AC3E}">
        <p14:creationId xmlns:p14="http://schemas.microsoft.com/office/powerpoint/2010/main" val="189618293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34"/>
          <p:cNvSpPr txBox="1"/>
          <p:nvPr/>
        </p:nvSpPr>
        <p:spPr>
          <a:xfrm>
            <a:off x="0" y="176102"/>
            <a:ext cx="9143999" cy="401816"/>
          </a:xfrm>
          <a:prstGeom prst="rect">
            <a:avLst/>
          </a:prstGeom>
          <a:solidFill>
            <a:srgbClr val="2C987E"/>
          </a:solidFill>
          <a:ln>
            <a:noFill/>
          </a:ln>
        </p:spPr>
        <p:style>
          <a:lnRef idx="2">
            <a:schemeClr val="accent5">
              <a:shade val="50000"/>
            </a:schemeClr>
          </a:lnRef>
          <a:fillRef idx="1">
            <a:schemeClr val="accent5"/>
          </a:fillRef>
          <a:effectRef idx="0">
            <a:schemeClr val="accent5"/>
          </a:effectRef>
          <a:fontRef idx="minor">
            <a:schemeClr val="lt1"/>
          </a:fontRef>
        </p:style>
        <p:txBody>
          <a:bodyPr wrap="square" lIns="93128" tIns="46565" rIns="93128" bIns="46565" rtlCol="0">
            <a:spAutoFit/>
          </a:bodyPr>
          <a:lstStyle/>
          <a:p>
            <a:pPr marL="0" lvl="1">
              <a:tabLst>
                <a:tab pos="692185" algn="l"/>
              </a:tabLst>
            </a:pPr>
            <a:r>
              <a:rPr lang="en-US" sz="2000" b="1" dirty="0">
                <a:solidFill>
                  <a:schemeClr val="bg1"/>
                </a:solidFill>
                <a:latin typeface="Candara" pitchFamily="34" charset="0"/>
              </a:rPr>
              <a:t>C. Pasar Modal  </a:t>
            </a:r>
          </a:p>
        </p:txBody>
      </p:sp>
      <p:grpSp>
        <p:nvGrpSpPr>
          <p:cNvPr id="9" name="Group 8"/>
          <p:cNvGrpSpPr/>
          <p:nvPr/>
        </p:nvGrpSpPr>
        <p:grpSpPr>
          <a:xfrm>
            <a:off x="-1" y="4302125"/>
            <a:ext cx="9144000" cy="841375"/>
            <a:chOff x="0" y="4302125"/>
            <a:chExt cx="9144000" cy="841375"/>
          </a:xfrm>
        </p:grpSpPr>
        <p:grpSp>
          <p:nvGrpSpPr>
            <p:cNvPr id="10" name="Group 9"/>
            <p:cNvGrpSpPr/>
            <p:nvPr/>
          </p:nvGrpSpPr>
          <p:grpSpPr>
            <a:xfrm>
              <a:off x="0" y="4302125"/>
              <a:ext cx="9144000" cy="841375"/>
              <a:chOff x="0" y="4302125"/>
              <a:chExt cx="9144000" cy="841375"/>
            </a:xfrm>
          </p:grpSpPr>
          <p:grpSp>
            <p:nvGrpSpPr>
              <p:cNvPr id="13" name="Group 12"/>
              <p:cNvGrpSpPr/>
              <p:nvPr/>
            </p:nvGrpSpPr>
            <p:grpSpPr>
              <a:xfrm>
                <a:off x="0" y="4302125"/>
                <a:ext cx="9144000" cy="841375"/>
                <a:chOff x="0" y="4302125"/>
                <a:chExt cx="9144000" cy="841375"/>
              </a:xfrm>
            </p:grpSpPr>
            <p:pic>
              <p:nvPicPr>
                <p:cNvPr id="15" name="Picture 2" descr="E:\ELISA\ERLANGGA LISA\2017\TEMPLATE PPT\SMP PPKN kelas X kelompok wajib\SMP PPKN kelas X kelompok wajib.png"/>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22" name="TextBox 16"/>
                <p:cNvSpPr txBox="1"/>
                <p:nvPr/>
              </p:nvSpPr>
              <p:spPr>
                <a:xfrm>
                  <a:off x="2057400" y="4732407"/>
                  <a:ext cx="5334000" cy="353943"/>
                </a:xfrm>
                <a:prstGeom prst="rect">
                  <a:avLst/>
                </a:prstGeom>
                <a:solidFill>
                  <a:srgbClr val="FFC000"/>
                </a:solidFill>
              </p:spPr>
              <p:txBody>
                <a:bodyPr wrap="square" rtlCol="0">
                  <a:spAutoFit/>
                </a:bodyPr>
                <a:lstStyle/>
                <a:p>
                  <a:r>
                    <a:rPr lang="en-US" sz="1700" b="1" dirty="0">
                      <a:solidFill>
                        <a:srgbClr val="002060"/>
                      </a:solidFill>
                      <a:latin typeface="Arial" pitchFamily="34" charset="0"/>
                      <a:cs typeface="Arial" pitchFamily="34" charset="0"/>
                    </a:rPr>
                    <a:t>IPS EKONOMI </a:t>
                  </a:r>
                </a:p>
              </p:txBody>
            </p:sp>
          </p:grpSp>
          <p:pic>
            <p:nvPicPr>
              <p:cNvPr id="14" name="Picture 13" descr="A picture containing text&#10;&#10;Description automatically generated">
                <a:extLst>
                  <a:ext uri="{FF2B5EF4-FFF2-40B4-BE49-F238E27FC236}">
                    <a16:creationId xmlns:a16="http://schemas.microsoft.com/office/drawing/2014/main" id="{D65625EF-D92B-4D38-A026-7B2925F9C466}"/>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12" name="Rectangle 11"/>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16" name="TextBox 15">
            <a:extLst>
              <a:ext uri="{FF2B5EF4-FFF2-40B4-BE49-F238E27FC236}">
                <a16:creationId xmlns:a16="http://schemas.microsoft.com/office/drawing/2014/main" id="{59C27301-D155-4CF3-8FD5-433413A97E9B}"/>
              </a:ext>
            </a:extLst>
          </p:cNvPr>
          <p:cNvSpPr txBox="1"/>
          <p:nvPr/>
        </p:nvSpPr>
        <p:spPr>
          <a:xfrm>
            <a:off x="152399" y="654219"/>
            <a:ext cx="3810000" cy="338554"/>
          </a:xfrm>
          <a:prstGeom prst="rect">
            <a:avLst/>
          </a:prstGeom>
          <a:noFill/>
          <a:ln>
            <a:noFill/>
          </a:ln>
        </p:spPr>
        <p:style>
          <a:lnRef idx="1">
            <a:schemeClr val="accent3"/>
          </a:lnRef>
          <a:fillRef idx="2">
            <a:schemeClr val="accent3"/>
          </a:fillRef>
          <a:effectRef idx="1">
            <a:schemeClr val="accent3"/>
          </a:effectRef>
          <a:fontRef idx="minor">
            <a:schemeClr val="dk1"/>
          </a:fontRef>
        </p:style>
        <p:txBody>
          <a:bodyPr wrap="square">
            <a:spAutoFit/>
          </a:bodyPr>
          <a:lstStyle/>
          <a:p>
            <a:r>
              <a:rPr lang="es-ES" sz="1600" b="1" dirty="0"/>
              <a:t>4. </a:t>
            </a:r>
            <a:r>
              <a:rPr lang="es-ES" sz="1600" b="1" dirty="0" err="1"/>
              <a:t>Mekanisme</a:t>
            </a:r>
            <a:r>
              <a:rPr lang="es-ES" sz="1600" b="1" dirty="0"/>
              <a:t> </a:t>
            </a:r>
            <a:r>
              <a:rPr lang="es-ES" sz="1600" b="1" dirty="0" err="1"/>
              <a:t>Transaksi</a:t>
            </a:r>
            <a:r>
              <a:rPr lang="es-ES" sz="1600" b="1" dirty="0"/>
              <a:t> </a:t>
            </a:r>
            <a:r>
              <a:rPr lang="es-ES" sz="1600" dirty="0">
                <a:solidFill>
                  <a:schemeClr val="tx1"/>
                </a:solidFill>
              </a:rPr>
              <a:t>di</a:t>
            </a:r>
            <a:r>
              <a:rPr lang="es-ES" sz="1600" b="1" dirty="0"/>
              <a:t> Pasar Modal</a:t>
            </a:r>
            <a:endParaRPr lang="en-US" sz="1600" b="1" dirty="0"/>
          </a:p>
        </p:txBody>
      </p:sp>
      <p:sp>
        <p:nvSpPr>
          <p:cNvPr id="20" name="TextBox 19">
            <a:extLst>
              <a:ext uri="{FF2B5EF4-FFF2-40B4-BE49-F238E27FC236}">
                <a16:creationId xmlns:a16="http://schemas.microsoft.com/office/drawing/2014/main" id="{F87D7A14-3ED3-46EF-B3F1-CE1B4AB95813}"/>
              </a:ext>
            </a:extLst>
          </p:cNvPr>
          <p:cNvSpPr txBox="1"/>
          <p:nvPr/>
        </p:nvSpPr>
        <p:spPr>
          <a:xfrm>
            <a:off x="381000" y="1208062"/>
            <a:ext cx="8229600" cy="2062103"/>
          </a:xfrm>
          <a:prstGeom prst="rect">
            <a:avLst/>
          </a:prstGeom>
          <a:noFill/>
        </p:spPr>
        <p:txBody>
          <a:bodyPr wrap="square">
            <a:spAutoFit/>
          </a:bodyPr>
          <a:lstStyle/>
          <a:p>
            <a:pPr algn="just"/>
            <a:r>
              <a:rPr lang="en-US" sz="1600" dirty="0" err="1"/>
              <a:t>Penjualan</a:t>
            </a:r>
            <a:r>
              <a:rPr lang="en-US" sz="1600" dirty="0"/>
              <a:t> dan </a:t>
            </a:r>
            <a:r>
              <a:rPr lang="en-US" sz="1600" dirty="0" err="1"/>
              <a:t>pembelian</a:t>
            </a:r>
            <a:r>
              <a:rPr lang="en-US" sz="1600" dirty="0"/>
              <a:t> </a:t>
            </a:r>
            <a:r>
              <a:rPr lang="en-US" sz="1600" dirty="0" err="1"/>
              <a:t>surat</a:t>
            </a:r>
            <a:r>
              <a:rPr lang="en-US" sz="1600" dirty="0"/>
              <a:t> </a:t>
            </a:r>
            <a:r>
              <a:rPr lang="en-US" sz="1600" dirty="0" err="1"/>
              <a:t>berharga</a:t>
            </a:r>
            <a:r>
              <a:rPr lang="en-US" sz="1600" dirty="0"/>
              <a:t> (</a:t>
            </a:r>
            <a:r>
              <a:rPr lang="en-US" sz="1600" dirty="0" err="1"/>
              <a:t>efek</a:t>
            </a:r>
            <a:r>
              <a:rPr lang="en-US" sz="1600" dirty="0"/>
              <a:t>) di bursa </a:t>
            </a:r>
            <a:r>
              <a:rPr lang="en-US" sz="1600" dirty="0" err="1"/>
              <a:t>efek</a:t>
            </a:r>
            <a:r>
              <a:rPr lang="en-US" sz="1600" dirty="0"/>
              <a:t> </a:t>
            </a:r>
            <a:r>
              <a:rPr lang="en-US" sz="1600" dirty="0" err="1"/>
              <a:t>disebut</a:t>
            </a:r>
            <a:r>
              <a:rPr lang="en-US" sz="1600" dirty="0"/>
              <a:t> pula </a:t>
            </a:r>
            <a:r>
              <a:rPr lang="en-US" sz="1600" dirty="0" err="1"/>
              <a:t>dengan</a:t>
            </a:r>
            <a:r>
              <a:rPr lang="en-US" sz="1600" dirty="0"/>
              <a:t> </a:t>
            </a:r>
            <a:r>
              <a:rPr lang="en-US" sz="1600" dirty="0" err="1"/>
              <a:t>perdagangan</a:t>
            </a:r>
            <a:r>
              <a:rPr lang="en-US" sz="1600" dirty="0"/>
              <a:t> di pasar </a:t>
            </a:r>
            <a:r>
              <a:rPr lang="en-US" sz="1600" dirty="0" err="1"/>
              <a:t>sekunder</a:t>
            </a:r>
            <a:r>
              <a:rPr lang="en-US" sz="1600" dirty="0"/>
              <a:t> </a:t>
            </a:r>
            <a:r>
              <a:rPr lang="en-US" sz="1600" i="1" dirty="0"/>
              <a:t>(secondary market)</a:t>
            </a:r>
            <a:r>
              <a:rPr lang="en-US" sz="1600" dirty="0"/>
              <a:t>. Adapun </a:t>
            </a:r>
            <a:r>
              <a:rPr lang="en-US" sz="1600" dirty="0" err="1"/>
              <a:t>perdagangan</a:t>
            </a:r>
            <a:r>
              <a:rPr lang="en-US" sz="1600" dirty="0"/>
              <a:t> di pasar primer, </a:t>
            </a:r>
            <a:r>
              <a:rPr lang="en-US" sz="1600" dirty="0" err="1"/>
              <a:t>atau</a:t>
            </a:r>
            <a:r>
              <a:rPr lang="en-US" sz="1600" dirty="0"/>
              <a:t> </a:t>
            </a:r>
            <a:r>
              <a:rPr lang="en-US" sz="1600" dirty="0" err="1"/>
              <a:t>biasa</a:t>
            </a:r>
            <a:r>
              <a:rPr lang="en-US" sz="1600" dirty="0"/>
              <a:t> juga </a:t>
            </a:r>
            <a:r>
              <a:rPr lang="en-US" sz="1600" dirty="0" err="1"/>
              <a:t>disebut</a:t>
            </a:r>
            <a:r>
              <a:rPr lang="en-US" sz="1600" dirty="0"/>
              <a:t> pasar </a:t>
            </a:r>
            <a:r>
              <a:rPr lang="en-US" sz="1600" dirty="0" err="1"/>
              <a:t>perdana</a:t>
            </a:r>
            <a:r>
              <a:rPr lang="en-US" sz="1600" dirty="0"/>
              <a:t>, </a:t>
            </a:r>
            <a:r>
              <a:rPr lang="en-US" sz="1600" dirty="0" err="1"/>
              <a:t>terjadi</a:t>
            </a:r>
            <a:r>
              <a:rPr lang="en-US" sz="1600" dirty="0"/>
              <a:t> </a:t>
            </a:r>
            <a:r>
              <a:rPr lang="en-US" sz="1600" dirty="0" err="1"/>
              <a:t>saat</a:t>
            </a:r>
            <a:r>
              <a:rPr lang="en-US" sz="1600" dirty="0"/>
              <a:t> </a:t>
            </a:r>
            <a:r>
              <a:rPr lang="en-US" sz="1600" dirty="0" err="1"/>
              <a:t>pertama</a:t>
            </a:r>
            <a:r>
              <a:rPr lang="en-US" sz="1600" dirty="0"/>
              <a:t> kali </a:t>
            </a:r>
            <a:r>
              <a:rPr lang="en-US" sz="1600" dirty="0" err="1"/>
              <a:t>surat</a:t>
            </a:r>
            <a:r>
              <a:rPr lang="en-US" sz="1600" dirty="0"/>
              <a:t> </a:t>
            </a:r>
            <a:r>
              <a:rPr lang="en-US" sz="1600" dirty="0" err="1"/>
              <a:t>berharga</a:t>
            </a:r>
            <a:r>
              <a:rPr lang="en-US" sz="1600" dirty="0"/>
              <a:t> </a:t>
            </a:r>
            <a:r>
              <a:rPr lang="en-US" sz="1600" dirty="0" err="1"/>
              <a:t>diperjualbelikan</a:t>
            </a:r>
            <a:r>
              <a:rPr lang="en-US" sz="1600" dirty="0"/>
              <a:t> oleh </a:t>
            </a:r>
            <a:r>
              <a:rPr lang="en-US" sz="1600" dirty="0" err="1"/>
              <a:t>perusahaan</a:t>
            </a:r>
            <a:r>
              <a:rPr lang="en-US" sz="1600" dirty="0"/>
              <a:t> yang </a:t>
            </a:r>
            <a:r>
              <a:rPr lang="en-US" sz="1600" dirty="0" err="1"/>
              <a:t>menerbitkan</a:t>
            </a:r>
            <a:r>
              <a:rPr lang="en-US" sz="1600" dirty="0"/>
              <a:t> </a:t>
            </a:r>
            <a:r>
              <a:rPr lang="en-US" sz="1600" dirty="0" err="1"/>
              <a:t>surat</a:t>
            </a:r>
            <a:r>
              <a:rPr lang="en-US" sz="1600" dirty="0"/>
              <a:t> </a:t>
            </a:r>
            <a:r>
              <a:rPr lang="en-US" sz="1600" dirty="0" err="1"/>
              <a:t>berharga</a:t>
            </a:r>
            <a:r>
              <a:rPr lang="en-US" sz="1600" dirty="0"/>
              <a:t> </a:t>
            </a:r>
            <a:r>
              <a:rPr lang="en-US" sz="1600" i="1" dirty="0"/>
              <a:t>(</a:t>
            </a:r>
            <a:r>
              <a:rPr lang="en-US" sz="1600" i="1" dirty="0" err="1"/>
              <a:t>emiten</a:t>
            </a:r>
            <a:r>
              <a:rPr lang="en-US" sz="1600" i="1" dirty="0"/>
              <a:t>)</a:t>
            </a:r>
            <a:r>
              <a:rPr lang="en-US" sz="1600" dirty="0"/>
              <a:t> dan investor. </a:t>
            </a:r>
            <a:r>
              <a:rPr lang="en-US" sz="1600" dirty="0" err="1"/>
              <a:t>Jual-beli</a:t>
            </a:r>
            <a:r>
              <a:rPr lang="en-US" sz="1600" dirty="0"/>
              <a:t> di bursa </a:t>
            </a:r>
            <a:r>
              <a:rPr lang="en-US" sz="1600" dirty="0" err="1"/>
              <a:t>efek</a:t>
            </a:r>
            <a:r>
              <a:rPr lang="en-US" sz="1600" dirty="0"/>
              <a:t> </a:t>
            </a:r>
            <a:r>
              <a:rPr lang="en-US" sz="1600" dirty="0" err="1"/>
              <a:t>hanya</a:t>
            </a:r>
            <a:r>
              <a:rPr lang="en-US" sz="1600" dirty="0"/>
              <a:t> </a:t>
            </a:r>
            <a:r>
              <a:rPr lang="en-US" sz="1600" dirty="0" err="1"/>
              <a:t>dapat</a:t>
            </a:r>
            <a:r>
              <a:rPr lang="en-US" sz="1600" dirty="0"/>
              <a:t> </a:t>
            </a:r>
            <a:r>
              <a:rPr lang="en-US" sz="1600" dirty="0" err="1"/>
              <a:t>dilakukan</a:t>
            </a:r>
            <a:r>
              <a:rPr lang="en-US" sz="1600" dirty="0"/>
              <a:t> </a:t>
            </a:r>
            <a:r>
              <a:rPr lang="en-US" sz="1600" dirty="0" err="1"/>
              <a:t>melalui</a:t>
            </a:r>
            <a:r>
              <a:rPr lang="en-US" sz="1600" dirty="0"/>
              <a:t> </a:t>
            </a:r>
            <a:r>
              <a:rPr lang="en-US" sz="1600" dirty="0" err="1"/>
              <a:t>perusahaan</a:t>
            </a:r>
            <a:r>
              <a:rPr lang="en-US" sz="1600" dirty="0"/>
              <a:t> </a:t>
            </a:r>
            <a:r>
              <a:rPr lang="en-US" sz="1600" dirty="0" err="1"/>
              <a:t>pialang</a:t>
            </a:r>
            <a:r>
              <a:rPr lang="en-US" sz="1600" dirty="0"/>
              <a:t> yang </a:t>
            </a:r>
            <a:r>
              <a:rPr lang="en-US" sz="1600" dirty="0" err="1"/>
              <a:t>resmi</a:t>
            </a:r>
            <a:r>
              <a:rPr lang="en-US" sz="1600" dirty="0"/>
              <a:t> </a:t>
            </a:r>
            <a:r>
              <a:rPr lang="en-US" sz="1600" dirty="0" err="1"/>
              <a:t>menjadi</a:t>
            </a:r>
            <a:r>
              <a:rPr lang="en-US" sz="1600" dirty="0"/>
              <a:t> </a:t>
            </a:r>
            <a:r>
              <a:rPr lang="en-US" sz="1600" dirty="0" err="1"/>
              <a:t>anggota</a:t>
            </a:r>
            <a:r>
              <a:rPr lang="en-US" sz="1600" dirty="0"/>
              <a:t> bursa. </a:t>
            </a:r>
            <a:r>
              <a:rPr lang="en-US" sz="1600" dirty="0" err="1"/>
              <a:t>Apabila</a:t>
            </a:r>
            <a:r>
              <a:rPr lang="en-US" sz="1600" dirty="0"/>
              <a:t> </a:t>
            </a:r>
            <a:r>
              <a:rPr lang="en-US" sz="1600" dirty="0" err="1"/>
              <a:t>telah</a:t>
            </a:r>
            <a:r>
              <a:rPr lang="en-US" sz="1600" dirty="0"/>
              <a:t> </a:t>
            </a:r>
            <a:r>
              <a:rPr lang="en-US" sz="1600" dirty="0" err="1"/>
              <a:t>menjadi</a:t>
            </a:r>
            <a:r>
              <a:rPr lang="en-US" sz="1600" dirty="0"/>
              <a:t> </a:t>
            </a:r>
            <a:r>
              <a:rPr lang="en-US" sz="1600" dirty="0" err="1"/>
              <a:t>anggota</a:t>
            </a:r>
            <a:r>
              <a:rPr lang="en-US" sz="1600" dirty="0"/>
              <a:t> bursa, </a:t>
            </a:r>
            <a:r>
              <a:rPr lang="en-US" sz="1600" dirty="0" err="1"/>
              <a:t>berarti</a:t>
            </a:r>
            <a:r>
              <a:rPr lang="en-US" sz="1600" dirty="0"/>
              <a:t> </a:t>
            </a:r>
            <a:r>
              <a:rPr lang="en-US" sz="1600" dirty="0" err="1"/>
              <a:t>perusahaan</a:t>
            </a:r>
            <a:r>
              <a:rPr lang="en-US" sz="1600" dirty="0"/>
              <a:t> yang </a:t>
            </a:r>
            <a:r>
              <a:rPr lang="en-US" sz="1600" dirty="0" err="1"/>
              <a:t>bersangkutan</a:t>
            </a:r>
            <a:r>
              <a:rPr lang="en-US" sz="1600" dirty="0"/>
              <a:t> </a:t>
            </a:r>
            <a:r>
              <a:rPr lang="en-US" sz="1600" dirty="0" err="1"/>
              <a:t>telah</a:t>
            </a:r>
            <a:r>
              <a:rPr lang="en-US" sz="1600" dirty="0"/>
              <a:t> </a:t>
            </a:r>
            <a:r>
              <a:rPr lang="en-US" sz="1600" dirty="0" err="1"/>
              <a:t>menyetorkan</a:t>
            </a:r>
            <a:r>
              <a:rPr lang="en-US" sz="1600" dirty="0"/>
              <a:t> modal dan </a:t>
            </a:r>
            <a:r>
              <a:rPr lang="en-US" sz="1600" dirty="0" err="1"/>
              <a:t>memenuhi</a:t>
            </a:r>
            <a:r>
              <a:rPr lang="en-US" sz="1600" dirty="0"/>
              <a:t> </a:t>
            </a:r>
            <a:r>
              <a:rPr lang="en-US" sz="1600" dirty="0" err="1"/>
              <a:t>segala</a:t>
            </a:r>
            <a:r>
              <a:rPr lang="en-US" sz="1600" dirty="0"/>
              <a:t> </a:t>
            </a:r>
            <a:r>
              <a:rPr lang="en-US" sz="1600" dirty="0" err="1"/>
              <a:t>persyaratan</a:t>
            </a:r>
            <a:r>
              <a:rPr lang="en-US" sz="1600" dirty="0"/>
              <a:t> yang </a:t>
            </a:r>
            <a:r>
              <a:rPr lang="en-US" sz="1600" dirty="0" err="1"/>
              <a:t>telah</a:t>
            </a:r>
            <a:r>
              <a:rPr lang="en-US" sz="1600" dirty="0"/>
              <a:t> </a:t>
            </a:r>
            <a:r>
              <a:rPr lang="en-US" sz="1600" dirty="0" err="1"/>
              <a:t>ditentukan</a:t>
            </a:r>
            <a:r>
              <a:rPr lang="en-US" sz="1600" dirty="0"/>
              <a:t> </a:t>
            </a:r>
            <a:r>
              <a:rPr lang="en-US" sz="1600" dirty="0" err="1"/>
              <a:t>untuk</a:t>
            </a:r>
            <a:r>
              <a:rPr lang="en-US" sz="1600" dirty="0"/>
              <a:t> </a:t>
            </a:r>
            <a:r>
              <a:rPr lang="en-US" sz="1600" dirty="0" err="1"/>
              <a:t>dapat</a:t>
            </a:r>
            <a:r>
              <a:rPr lang="en-US" sz="1600" dirty="0"/>
              <a:t> </a:t>
            </a:r>
            <a:r>
              <a:rPr lang="en-US" sz="1600" dirty="0" err="1"/>
              <a:t>melayani</a:t>
            </a:r>
            <a:r>
              <a:rPr lang="en-US" sz="1600" dirty="0"/>
              <a:t> </a:t>
            </a:r>
            <a:r>
              <a:rPr lang="en-US" sz="1600" dirty="0" err="1"/>
              <a:t>masyarakat</a:t>
            </a:r>
            <a:r>
              <a:rPr lang="en-US" sz="1600" dirty="0"/>
              <a:t> </a:t>
            </a:r>
            <a:r>
              <a:rPr lang="en-US" sz="1600" dirty="0" err="1"/>
              <a:t>sebagai</a:t>
            </a:r>
            <a:r>
              <a:rPr lang="en-US" sz="1600" dirty="0"/>
              <a:t> </a:t>
            </a:r>
            <a:r>
              <a:rPr lang="en-US" sz="1600" dirty="0" err="1"/>
              <a:t>perantara</a:t>
            </a:r>
            <a:r>
              <a:rPr lang="en-US" sz="1600" dirty="0"/>
              <a:t> </a:t>
            </a:r>
            <a:r>
              <a:rPr lang="en-US" sz="1600" dirty="0" err="1"/>
              <a:t>perdagangan</a:t>
            </a:r>
            <a:r>
              <a:rPr lang="en-US" sz="1600" dirty="0"/>
              <a:t> </a:t>
            </a:r>
            <a:r>
              <a:rPr lang="en-US" sz="1600" dirty="0" err="1"/>
              <a:t>efek</a:t>
            </a:r>
            <a:r>
              <a:rPr lang="en-US" sz="1600" dirty="0"/>
              <a:t>.</a:t>
            </a:r>
          </a:p>
        </p:txBody>
      </p:sp>
    </p:spTree>
    <p:extLst>
      <p:ext uri="{BB962C8B-B14F-4D97-AF65-F5344CB8AC3E}">
        <p14:creationId xmlns:p14="http://schemas.microsoft.com/office/powerpoint/2010/main" val="163603569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4">
            <a:extLst>
              <a:ext uri="{FF2B5EF4-FFF2-40B4-BE49-F238E27FC236}">
                <a16:creationId xmlns:a16="http://schemas.microsoft.com/office/drawing/2014/main" id="{BFE6835E-F815-9FE9-6925-FDD3B7981CE1}"/>
              </a:ext>
            </a:extLst>
          </p:cNvPr>
          <p:cNvSpPr txBox="1"/>
          <p:nvPr/>
        </p:nvSpPr>
        <p:spPr>
          <a:xfrm>
            <a:off x="0" y="176102"/>
            <a:ext cx="9143999" cy="401816"/>
          </a:xfrm>
          <a:prstGeom prst="rect">
            <a:avLst/>
          </a:prstGeom>
          <a:solidFill>
            <a:srgbClr val="2C987E"/>
          </a:solidFill>
          <a:ln>
            <a:noFill/>
          </a:ln>
        </p:spPr>
        <p:style>
          <a:lnRef idx="2">
            <a:schemeClr val="accent5">
              <a:shade val="50000"/>
            </a:schemeClr>
          </a:lnRef>
          <a:fillRef idx="1">
            <a:schemeClr val="accent5"/>
          </a:fillRef>
          <a:effectRef idx="0">
            <a:schemeClr val="accent5"/>
          </a:effectRef>
          <a:fontRef idx="minor">
            <a:schemeClr val="lt1"/>
          </a:fontRef>
        </p:style>
        <p:txBody>
          <a:bodyPr wrap="square" lIns="93128" tIns="46565" rIns="93128" bIns="46565" rtlCol="0">
            <a:spAutoFit/>
          </a:bodyPr>
          <a:lstStyle/>
          <a:p>
            <a:pPr marL="0" lvl="1">
              <a:tabLst>
                <a:tab pos="692185" algn="l"/>
              </a:tabLst>
            </a:pPr>
            <a:r>
              <a:rPr lang="en-US" sz="2000" b="1" dirty="0">
                <a:solidFill>
                  <a:schemeClr val="bg1"/>
                </a:solidFill>
                <a:latin typeface="Candara" pitchFamily="34" charset="0"/>
              </a:rPr>
              <a:t>C. Pasar Modal  </a:t>
            </a:r>
          </a:p>
        </p:txBody>
      </p:sp>
      <p:grpSp>
        <p:nvGrpSpPr>
          <p:cNvPr id="3" name="Group 2">
            <a:extLst>
              <a:ext uri="{FF2B5EF4-FFF2-40B4-BE49-F238E27FC236}">
                <a16:creationId xmlns:a16="http://schemas.microsoft.com/office/drawing/2014/main" id="{AE5375A8-D3A2-6238-8D28-F982F5FE7466}"/>
              </a:ext>
            </a:extLst>
          </p:cNvPr>
          <p:cNvGrpSpPr/>
          <p:nvPr/>
        </p:nvGrpSpPr>
        <p:grpSpPr>
          <a:xfrm>
            <a:off x="-1" y="4302125"/>
            <a:ext cx="9144000" cy="841375"/>
            <a:chOff x="0" y="4302125"/>
            <a:chExt cx="9144000" cy="841375"/>
          </a:xfrm>
        </p:grpSpPr>
        <p:grpSp>
          <p:nvGrpSpPr>
            <p:cNvPr id="4" name="Group 3">
              <a:extLst>
                <a:ext uri="{FF2B5EF4-FFF2-40B4-BE49-F238E27FC236}">
                  <a16:creationId xmlns:a16="http://schemas.microsoft.com/office/drawing/2014/main" id="{DA61236C-E795-786B-4585-DC67AAEB5CFD}"/>
                </a:ext>
              </a:extLst>
            </p:cNvPr>
            <p:cNvGrpSpPr/>
            <p:nvPr/>
          </p:nvGrpSpPr>
          <p:grpSpPr>
            <a:xfrm>
              <a:off x="0" y="4302125"/>
              <a:ext cx="9144000" cy="841375"/>
              <a:chOff x="0" y="4302125"/>
              <a:chExt cx="9144000" cy="841375"/>
            </a:xfrm>
          </p:grpSpPr>
          <p:grpSp>
            <p:nvGrpSpPr>
              <p:cNvPr id="6" name="Group 5">
                <a:extLst>
                  <a:ext uri="{FF2B5EF4-FFF2-40B4-BE49-F238E27FC236}">
                    <a16:creationId xmlns:a16="http://schemas.microsoft.com/office/drawing/2014/main" id="{6B24596B-691D-4310-3D03-4C513D651613}"/>
                  </a:ext>
                </a:extLst>
              </p:cNvPr>
              <p:cNvGrpSpPr/>
              <p:nvPr/>
            </p:nvGrpSpPr>
            <p:grpSpPr>
              <a:xfrm>
                <a:off x="0" y="4302125"/>
                <a:ext cx="9144000" cy="841375"/>
                <a:chOff x="0" y="4302125"/>
                <a:chExt cx="9144000" cy="841375"/>
              </a:xfrm>
            </p:grpSpPr>
            <p:pic>
              <p:nvPicPr>
                <p:cNvPr id="8" name="Picture 2" descr="E:\ELISA\ERLANGGA LISA\2017\TEMPLATE PPT\SMP PPKN kelas X kelompok wajib\SMP PPKN kelas X kelompok wajib.png">
                  <a:extLst>
                    <a:ext uri="{FF2B5EF4-FFF2-40B4-BE49-F238E27FC236}">
                      <a16:creationId xmlns:a16="http://schemas.microsoft.com/office/drawing/2014/main" id="{B01A602F-D369-27DA-CBCE-6DE522D84CA9}"/>
                    </a:ext>
                  </a:extLst>
                </p:cNvPr>
                <p:cNvPicPr>
                  <a:picLocks noChangeAspect="1" noChangeArrowheads="1"/>
                </p:cNvPicPr>
                <p:nvPr/>
              </p:nvPicPr>
              <p:blipFill>
                <a:blip r:embed="rId2" cstate="print"/>
                <a:srcRect/>
                <a:stretch>
                  <a:fillRect/>
                </a:stretch>
              </p:blipFill>
              <p:spPr bwMode="auto">
                <a:xfrm>
                  <a:off x="0" y="4302125"/>
                  <a:ext cx="9144000" cy="841375"/>
                </a:xfrm>
                <a:prstGeom prst="rect">
                  <a:avLst/>
                </a:prstGeom>
                <a:noFill/>
              </p:spPr>
            </p:pic>
            <p:sp>
              <p:nvSpPr>
                <p:cNvPr id="9" name="TextBox 16">
                  <a:extLst>
                    <a:ext uri="{FF2B5EF4-FFF2-40B4-BE49-F238E27FC236}">
                      <a16:creationId xmlns:a16="http://schemas.microsoft.com/office/drawing/2014/main" id="{B340155F-5EB7-05CB-803C-A04AEBA999C5}"/>
                    </a:ext>
                  </a:extLst>
                </p:cNvPr>
                <p:cNvSpPr txBox="1"/>
                <p:nvPr/>
              </p:nvSpPr>
              <p:spPr>
                <a:xfrm>
                  <a:off x="2057400" y="4732407"/>
                  <a:ext cx="5334000" cy="353943"/>
                </a:xfrm>
                <a:prstGeom prst="rect">
                  <a:avLst/>
                </a:prstGeom>
                <a:solidFill>
                  <a:srgbClr val="FFC000"/>
                </a:solidFill>
              </p:spPr>
              <p:txBody>
                <a:bodyPr wrap="square" rtlCol="0">
                  <a:spAutoFit/>
                </a:bodyPr>
                <a:lstStyle/>
                <a:p>
                  <a:r>
                    <a:rPr lang="en-US" sz="1700" b="1" dirty="0">
                      <a:solidFill>
                        <a:srgbClr val="002060"/>
                      </a:solidFill>
                      <a:latin typeface="Arial" pitchFamily="34" charset="0"/>
                      <a:cs typeface="Arial" pitchFamily="34" charset="0"/>
                    </a:rPr>
                    <a:t>IPS EKONOMI </a:t>
                  </a:r>
                </a:p>
              </p:txBody>
            </p:sp>
          </p:grpSp>
          <p:pic>
            <p:nvPicPr>
              <p:cNvPr id="7" name="Picture 6" descr="A picture containing text&#10;&#10;Description automatically generated">
                <a:extLst>
                  <a:ext uri="{FF2B5EF4-FFF2-40B4-BE49-F238E27FC236}">
                    <a16:creationId xmlns:a16="http://schemas.microsoft.com/office/drawing/2014/main" id="{E5C7F0FB-D26A-A520-754A-6AE75E2413D3}"/>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5" name="Rectangle 4">
              <a:extLst>
                <a:ext uri="{FF2B5EF4-FFF2-40B4-BE49-F238E27FC236}">
                  <a16:creationId xmlns:a16="http://schemas.microsoft.com/office/drawing/2014/main" id="{AADA2A96-3D56-029C-1EE2-F3806DDDD232}"/>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10" name="TextBox 9">
            <a:extLst>
              <a:ext uri="{FF2B5EF4-FFF2-40B4-BE49-F238E27FC236}">
                <a16:creationId xmlns:a16="http://schemas.microsoft.com/office/drawing/2014/main" id="{65DE9D49-A36E-BD6D-D1E2-59A12C006066}"/>
              </a:ext>
            </a:extLst>
          </p:cNvPr>
          <p:cNvSpPr txBox="1"/>
          <p:nvPr/>
        </p:nvSpPr>
        <p:spPr>
          <a:xfrm>
            <a:off x="228600" y="742950"/>
            <a:ext cx="3200400" cy="338554"/>
          </a:xfrm>
          <a:prstGeom prst="rect">
            <a:avLst/>
          </a:prstGeom>
          <a:noFill/>
        </p:spPr>
        <p:txBody>
          <a:bodyPr wrap="square" rtlCol="0">
            <a:spAutoFit/>
          </a:bodyPr>
          <a:lstStyle/>
          <a:p>
            <a:r>
              <a:rPr lang="id-ID" sz="1600" b="1" dirty="0"/>
              <a:t>5. Investasi di Pasar Modal </a:t>
            </a:r>
          </a:p>
        </p:txBody>
      </p:sp>
      <p:sp>
        <p:nvSpPr>
          <p:cNvPr id="11" name="TextBox 10">
            <a:extLst>
              <a:ext uri="{FF2B5EF4-FFF2-40B4-BE49-F238E27FC236}">
                <a16:creationId xmlns:a16="http://schemas.microsoft.com/office/drawing/2014/main" id="{6B37154E-42E1-6643-1C27-34A03B47720F}"/>
              </a:ext>
            </a:extLst>
          </p:cNvPr>
          <p:cNvSpPr txBox="1"/>
          <p:nvPr/>
        </p:nvSpPr>
        <p:spPr>
          <a:xfrm>
            <a:off x="533400" y="1081504"/>
            <a:ext cx="7467600" cy="1169551"/>
          </a:xfrm>
          <a:prstGeom prst="rect">
            <a:avLst/>
          </a:prstGeom>
          <a:noFill/>
        </p:spPr>
        <p:txBody>
          <a:bodyPr wrap="square" rtlCol="0">
            <a:spAutoFit/>
          </a:bodyPr>
          <a:lstStyle/>
          <a:p>
            <a:r>
              <a:rPr lang="id-ID" sz="1400" dirty="0"/>
              <a:t>Proses investasi menjelaskan bagaimana seharusnya investor melakukan investasi dalam sekuritas. </a:t>
            </a:r>
          </a:p>
          <a:p>
            <a:pPr marL="342900" indent="-342900">
              <a:buFont typeface="+mj-lt"/>
              <a:buAutoNum type="alphaLcPeriod"/>
            </a:pPr>
            <a:r>
              <a:rPr lang="id-ID" sz="1400" dirty="0"/>
              <a:t>Sekuritas apa yang menjadi pilihan investasi?</a:t>
            </a:r>
          </a:p>
          <a:p>
            <a:pPr marL="342900" indent="-342900">
              <a:buFont typeface="+mj-lt"/>
              <a:buAutoNum type="alphaLcPeriod"/>
            </a:pPr>
            <a:r>
              <a:rPr lang="id-ID" sz="1400" dirty="0"/>
              <a:t>Berapa besar investasi?</a:t>
            </a:r>
          </a:p>
          <a:p>
            <a:pPr marL="342900" indent="-342900">
              <a:buFont typeface="+mj-lt"/>
              <a:buAutoNum type="alphaLcPeriod"/>
            </a:pPr>
            <a:r>
              <a:rPr lang="id-ID" sz="1400" dirty="0"/>
              <a:t>Kapan investasi tersebut dilaksanakan?</a:t>
            </a:r>
          </a:p>
          <a:p>
            <a:r>
              <a:rPr lang="id-ID" sz="1400" dirty="0"/>
              <a:t>Untuk mengambil keputusan-keputusan tersebut diperlukan langkah-langkah sebagai berikut.</a:t>
            </a:r>
          </a:p>
        </p:txBody>
      </p:sp>
      <p:sp>
        <p:nvSpPr>
          <p:cNvPr id="12" name="TextBox 11">
            <a:extLst>
              <a:ext uri="{FF2B5EF4-FFF2-40B4-BE49-F238E27FC236}">
                <a16:creationId xmlns:a16="http://schemas.microsoft.com/office/drawing/2014/main" id="{5D9F9212-E653-D5CB-4473-CBE4A00F380D}"/>
              </a:ext>
            </a:extLst>
          </p:cNvPr>
          <p:cNvSpPr txBox="1"/>
          <p:nvPr/>
        </p:nvSpPr>
        <p:spPr>
          <a:xfrm>
            <a:off x="1249678" y="2475099"/>
            <a:ext cx="3276600" cy="338554"/>
          </a:xfrm>
          <a:prstGeom prst="rect">
            <a:avLst/>
          </a:prstGeom>
          <a:noFill/>
        </p:spPr>
        <p:txBody>
          <a:bodyPr wrap="square" rtlCol="0">
            <a:spAutoFit/>
          </a:bodyPr>
          <a:lstStyle/>
          <a:p>
            <a:r>
              <a:rPr lang="id-ID" sz="1600" b="1" dirty="0"/>
              <a:t>Menentukan kebijakan investasi</a:t>
            </a:r>
          </a:p>
        </p:txBody>
      </p:sp>
      <p:sp>
        <p:nvSpPr>
          <p:cNvPr id="16" name="TextBox 15">
            <a:extLst>
              <a:ext uri="{FF2B5EF4-FFF2-40B4-BE49-F238E27FC236}">
                <a16:creationId xmlns:a16="http://schemas.microsoft.com/office/drawing/2014/main" id="{E3E85A67-2A2A-5125-DC21-498ED507EAE1}"/>
              </a:ext>
            </a:extLst>
          </p:cNvPr>
          <p:cNvSpPr txBox="1"/>
          <p:nvPr/>
        </p:nvSpPr>
        <p:spPr>
          <a:xfrm>
            <a:off x="1249678" y="3006920"/>
            <a:ext cx="3276600" cy="338554"/>
          </a:xfrm>
          <a:prstGeom prst="rect">
            <a:avLst/>
          </a:prstGeom>
          <a:noFill/>
        </p:spPr>
        <p:txBody>
          <a:bodyPr wrap="square" rtlCol="0">
            <a:spAutoFit/>
          </a:bodyPr>
          <a:lstStyle/>
          <a:p>
            <a:r>
              <a:rPr lang="id-ID" sz="1600" b="1" dirty="0"/>
              <a:t>Analisis sekuritas</a:t>
            </a:r>
          </a:p>
        </p:txBody>
      </p:sp>
      <p:sp>
        <p:nvSpPr>
          <p:cNvPr id="17" name="Google Shape;456;p39">
            <a:extLst>
              <a:ext uri="{FF2B5EF4-FFF2-40B4-BE49-F238E27FC236}">
                <a16:creationId xmlns:a16="http://schemas.microsoft.com/office/drawing/2014/main" id="{D3DD2E1F-432E-89A8-C8AD-4C8FFCE2A825}"/>
              </a:ext>
            </a:extLst>
          </p:cNvPr>
          <p:cNvSpPr/>
          <p:nvPr/>
        </p:nvSpPr>
        <p:spPr>
          <a:xfrm>
            <a:off x="679703" y="2394384"/>
            <a:ext cx="533399" cy="469205"/>
          </a:xfrm>
          <a:prstGeom prst="ellipse">
            <a:avLst/>
          </a:prstGeom>
          <a:solidFill>
            <a:srgbClr val="DFE251">
              <a:alpha val="73490"/>
            </a:srgbClr>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1600" b="1" dirty="0">
                <a:latin typeface="Eras Bold ITC" panose="020B0602030504020804" pitchFamily="34" charset="77"/>
              </a:rPr>
              <a:t>a.</a:t>
            </a:r>
            <a:endParaRPr sz="1600" b="1" dirty="0">
              <a:latin typeface="Eras Bold ITC" panose="020B0602030504020804" pitchFamily="34" charset="77"/>
            </a:endParaRPr>
          </a:p>
        </p:txBody>
      </p:sp>
      <p:sp>
        <p:nvSpPr>
          <p:cNvPr id="18" name="Google Shape;456;p39">
            <a:extLst>
              <a:ext uri="{FF2B5EF4-FFF2-40B4-BE49-F238E27FC236}">
                <a16:creationId xmlns:a16="http://schemas.microsoft.com/office/drawing/2014/main" id="{577B5BC9-A780-0601-9F9D-FE64D3E287A4}"/>
              </a:ext>
            </a:extLst>
          </p:cNvPr>
          <p:cNvSpPr/>
          <p:nvPr/>
        </p:nvSpPr>
        <p:spPr>
          <a:xfrm>
            <a:off x="679702" y="2925118"/>
            <a:ext cx="533399" cy="469205"/>
          </a:xfrm>
          <a:prstGeom prst="ellipse">
            <a:avLst/>
          </a:prstGeom>
          <a:solidFill>
            <a:srgbClr val="DFE251">
              <a:alpha val="73490"/>
            </a:srgbClr>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1600" b="1" dirty="0">
                <a:latin typeface="Eras Bold ITC" panose="020B0602030504020804" pitchFamily="34" charset="77"/>
              </a:rPr>
              <a:t>b.</a:t>
            </a:r>
            <a:endParaRPr sz="1600" b="1" dirty="0">
              <a:latin typeface="Eras Bold ITC" panose="020B0602030504020804" pitchFamily="34" charset="77"/>
            </a:endParaRPr>
          </a:p>
        </p:txBody>
      </p:sp>
      <p:sp>
        <p:nvSpPr>
          <p:cNvPr id="19" name="Google Shape;456;p39">
            <a:extLst>
              <a:ext uri="{FF2B5EF4-FFF2-40B4-BE49-F238E27FC236}">
                <a16:creationId xmlns:a16="http://schemas.microsoft.com/office/drawing/2014/main" id="{45D2FF1E-0E7D-EE3E-78EA-AE4FDD372CCB}"/>
              </a:ext>
            </a:extLst>
          </p:cNvPr>
          <p:cNvSpPr/>
          <p:nvPr/>
        </p:nvSpPr>
        <p:spPr>
          <a:xfrm>
            <a:off x="679701" y="3454988"/>
            <a:ext cx="533399" cy="469205"/>
          </a:xfrm>
          <a:prstGeom prst="ellipse">
            <a:avLst/>
          </a:prstGeom>
          <a:solidFill>
            <a:srgbClr val="DFE251">
              <a:alpha val="73490"/>
            </a:srgbClr>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1600" b="1" dirty="0">
                <a:latin typeface="Eras Bold ITC" panose="020B0602030504020804" pitchFamily="34" charset="77"/>
              </a:rPr>
              <a:t>c.</a:t>
            </a:r>
            <a:endParaRPr sz="1600" b="1" dirty="0">
              <a:latin typeface="Eras Bold ITC" panose="020B0602030504020804" pitchFamily="34" charset="77"/>
            </a:endParaRPr>
          </a:p>
        </p:txBody>
      </p:sp>
      <p:sp>
        <p:nvSpPr>
          <p:cNvPr id="20" name="TextBox 19">
            <a:extLst>
              <a:ext uri="{FF2B5EF4-FFF2-40B4-BE49-F238E27FC236}">
                <a16:creationId xmlns:a16="http://schemas.microsoft.com/office/drawing/2014/main" id="{D4ED88DD-15B4-97E3-B407-39C3B1BE04E5}"/>
              </a:ext>
            </a:extLst>
          </p:cNvPr>
          <p:cNvSpPr txBox="1"/>
          <p:nvPr/>
        </p:nvSpPr>
        <p:spPr>
          <a:xfrm>
            <a:off x="1249678" y="3552178"/>
            <a:ext cx="3276600" cy="338554"/>
          </a:xfrm>
          <a:prstGeom prst="rect">
            <a:avLst/>
          </a:prstGeom>
          <a:noFill/>
        </p:spPr>
        <p:txBody>
          <a:bodyPr wrap="square" rtlCol="0">
            <a:spAutoFit/>
          </a:bodyPr>
          <a:lstStyle/>
          <a:p>
            <a:r>
              <a:rPr lang="id-ID" sz="1600" b="1" dirty="0"/>
              <a:t>Penentuan portofolio</a:t>
            </a:r>
          </a:p>
        </p:txBody>
      </p:sp>
      <p:sp>
        <p:nvSpPr>
          <p:cNvPr id="21" name="Google Shape;456;p39">
            <a:extLst>
              <a:ext uri="{FF2B5EF4-FFF2-40B4-BE49-F238E27FC236}">
                <a16:creationId xmlns:a16="http://schemas.microsoft.com/office/drawing/2014/main" id="{1DFF20F7-4E9A-B61C-6D30-AF49DEC41664}"/>
              </a:ext>
            </a:extLst>
          </p:cNvPr>
          <p:cNvSpPr/>
          <p:nvPr/>
        </p:nvSpPr>
        <p:spPr>
          <a:xfrm>
            <a:off x="4724399" y="2394383"/>
            <a:ext cx="533399" cy="469205"/>
          </a:xfrm>
          <a:prstGeom prst="ellipse">
            <a:avLst/>
          </a:prstGeom>
          <a:solidFill>
            <a:srgbClr val="DFE251">
              <a:alpha val="73490"/>
            </a:srgbClr>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1600" b="1" dirty="0">
                <a:latin typeface="Eras Bold ITC" panose="020B0602030504020804" pitchFamily="34" charset="77"/>
              </a:rPr>
              <a:t>d.</a:t>
            </a:r>
            <a:endParaRPr sz="1600" b="1" dirty="0">
              <a:latin typeface="Eras Bold ITC" panose="020B0602030504020804" pitchFamily="34" charset="77"/>
            </a:endParaRPr>
          </a:p>
        </p:txBody>
      </p:sp>
      <p:sp>
        <p:nvSpPr>
          <p:cNvPr id="22" name="Google Shape;456;p39">
            <a:extLst>
              <a:ext uri="{FF2B5EF4-FFF2-40B4-BE49-F238E27FC236}">
                <a16:creationId xmlns:a16="http://schemas.microsoft.com/office/drawing/2014/main" id="{789828F8-719B-580C-0655-4218189F0F52}"/>
              </a:ext>
            </a:extLst>
          </p:cNvPr>
          <p:cNvSpPr/>
          <p:nvPr/>
        </p:nvSpPr>
        <p:spPr>
          <a:xfrm>
            <a:off x="4724397" y="3127676"/>
            <a:ext cx="533399" cy="469205"/>
          </a:xfrm>
          <a:prstGeom prst="ellipse">
            <a:avLst/>
          </a:prstGeom>
          <a:solidFill>
            <a:srgbClr val="DFE251">
              <a:alpha val="73490"/>
            </a:srgbClr>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1600" b="1" dirty="0">
                <a:latin typeface="Eras Bold ITC" panose="020B0602030504020804" pitchFamily="34" charset="77"/>
              </a:rPr>
              <a:t>e.</a:t>
            </a:r>
            <a:endParaRPr sz="1600" b="1" dirty="0">
              <a:latin typeface="Eras Bold ITC" panose="020B0602030504020804" pitchFamily="34" charset="77"/>
            </a:endParaRPr>
          </a:p>
        </p:txBody>
      </p:sp>
      <p:sp>
        <p:nvSpPr>
          <p:cNvPr id="23" name="TextBox 22">
            <a:extLst>
              <a:ext uri="{FF2B5EF4-FFF2-40B4-BE49-F238E27FC236}">
                <a16:creationId xmlns:a16="http://schemas.microsoft.com/office/drawing/2014/main" id="{E8DAE66B-F8AB-6C4E-B107-83D28F94796B}"/>
              </a:ext>
            </a:extLst>
          </p:cNvPr>
          <p:cNvSpPr txBox="1"/>
          <p:nvPr/>
        </p:nvSpPr>
        <p:spPr>
          <a:xfrm>
            <a:off x="5334000" y="2459708"/>
            <a:ext cx="3276600" cy="338554"/>
          </a:xfrm>
          <a:prstGeom prst="rect">
            <a:avLst/>
          </a:prstGeom>
          <a:noFill/>
        </p:spPr>
        <p:txBody>
          <a:bodyPr wrap="square" rtlCol="0">
            <a:spAutoFit/>
          </a:bodyPr>
          <a:lstStyle/>
          <a:p>
            <a:r>
              <a:rPr lang="id-ID" sz="1600" b="1" dirty="0"/>
              <a:t>Melakukan revisi portofolio</a:t>
            </a:r>
          </a:p>
        </p:txBody>
      </p:sp>
      <p:sp>
        <p:nvSpPr>
          <p:cNvPr id="24" name="TextBox 23">
            <a:extLst>
              <a:ext uri="{FF2B5EF4-FFF2-40B4-BE49-F238E27FC236}">
                <a16:creationId xmlns:a16="http://schemas.microsoft.com/office/drawing/2014/main" id="{AF28C86C-EAB3-E94C-822A-CE865C45CFCD}"/>
              </a:ext>
            </a:extLst>
          </p:cNvPr>
          <p:cNvSpPr txBox="1"/>
          <p:nvPr/>
        </p:nvSpPr>
        <p:spPr>
          <a:xfrm>
            <a:off x="5334000" y="3213624"/>
            <a:ext cx="3276600" cy="338554"/>
          </a:xfrm>
          <a:prstGeom prst="rect">
            <a:avLst/>
          </a:prstGeom>
          <a:noFill/>
        </p:spPr>
        <p:txBody>
          <a:bodyPr wrap="square" rtlCol="0">
            <a:spAutoFit/>
          </a:bodyPr>
          <a:lstStyle/>
          <a:p>
            <a:r>
              <a:rPr lang="id-ID" sz="1600" b="1" dirty="0"/>
              <a:t>Penilaian hasil portofolio</a:t>
            </a:r>
          </a:p>
        </p:txBody>
      </p:sp>
    </p:spTree>
    <p:extLst>
      <p:ext uri="{BB962C8B-B14F-4D97-AF65-F5344CB8AC3E}">
        <p14:creationId xmlns:p14="http://schemas.microsoft.com/office/powerpoint/2010/main" val="292418902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34"/>
          <p:cNvSpPr txBox="1"/>
          <p:nvPr/>
        </p:nvSpPr>
        <p:spPr>
          <a:xfrm>
            <a:off x="0" y="133350"/>
            <a:ext cx="9143999" cy="401816"/>
          </a:xfrm>
          <a:prstGeom prst="rect">
            <a:avLst/>
          </a:prstGeom>
          <a:solidFill>
            <a:srgbClr val="2C987E"/>
          </a:solidFill>
          <a:ln>
            <a:noFill/>
          </a:ln>
        </p:spPr>
        <p:style>
          <a:lnRef idx="2">
            <a:schemeClr val="accent5">
              <a:shade val="50000"/>
            </a:schemeClr>
          </a:lnRef>
          <a:fillRef idx="1">
            <a:schemeClr val="accent5"/>
          </a:fillRef>
          <a:effectRef idx="0">
            <a:schemeClr val="accent5"/>
          </a:effectRef>
          <a:fontRef idx="minor">
            <a:schemeClr val="lt1"/>
          </a:fontRef>
        </p:style>
        <p:txBody>
          <a:bodyPr wrap="square" lIns="93128" tIns="46565" rIns="93128" bIns="46565" rtlCol="0">
            <a:spAutoFit/>
          </a:bodyPr>
          <a:lstStyle/>
          <a:p>
            <a:pPr marL="0" lvl="1">
              <a:tabLst>
                <a:tab pos="692185" algn="l"/>
              </a:tabLst>
            </a:pPr>
            <a:r>
              <a:rPr lang="fi-FI" sz="2000" b="1" dirty="0">
                <a:solidFill>
                  <a:schemeClr val="bg1"/>
                </a:solidFill>
                <a:latin typeface="Candara" pitchFamily="34" charset="0"/>
              </a:rPr>
              <a:t>D. Otoritas Jasa Keuangan (OJK)</a:t>
            </a:r>
            <a:endParaRPr lang="en-US" sz="2000" b="1" dirty="0">
              <a:solidFill>
                <a:schemeClr val="bg1"/>
              </a:solidFill>
              <a:latin typeface="Candara" pitchFamily="34" charset="0"/>
            </a:endParaRPr>
          </a:p>
        </p:txBody>
      </p:sp>
      <p:grpSp>
        <p:nvGrpSpPr>
          <p:cNvPr id="9" name="Group 8"/>
          <p:cNvGrpSpPr/>
          <p:nvPr/>
        </p:nvGrpSpPr>
        <p:grpSpPr>
          <a:xfrm>
            <a:off x="-1" y="4302125"/>
            <a:ext cx="9144000" cy="841375"/>
            <a:chOff x="0" y="4302125"/>
            <a:chExt cx="9144000" cy="841375"/>
          </a:xfrm>
        </p:grpSpPr>
        <p:grpSp>
          <p:nvGrpSpPr>
            <p:cNvPr id="10" name="Group 9"/>
            <p:cNvGrpSpPr/>
            <p:nvPr/>
          </p:nvGrpSpPr>
          <p:grpSpPr>
            <a:xfrm>
              <a:off x="0" y="4302125"/>
              <a:ext cx="9144000" cy="841375"/>
              <a:chOff x="0" y="4302125"/>
              <a:chExt cx="9144000" cy="841375"/>
            </a:xfrm>
          </p:grpSpPr>
          <p:grpSp>
            <p:nvGrpSpPr>
              <p:cNvPr id="13" name="Group 12"/>
              <p:cNvGrpSpPr/>
              <p:nvPr/>
            </p:nvGrpSpPr>
            <p:grpSpPr>
              <a:xfrm>
                <a:off x="0" y="4302125"/>
                <a:ext cx="9144000" cy="841375"/>
                <a:chOff x="0" y="4302125"/>
                <a:chExt cx="9144000" cy="841375"/>
              </a:xfrm>
            </p:grpSpPr>
            <p:pic>
              <p:nvPicPr>
                <p:cNvPr id="15" name="Picture 2" descr="E:\ELISA\ERLANGGA LISA\2017\TEMPLATE PPT\SMP PPKN kelas X kelompok wajib\SMP PPKN kelas X kelompok wajib.png"/>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22" name="TextBox 16"/>
                <p:cNvSpPr txBox="1"/>
                <p:nvPr/>
              </p:nvSpPr>
              <p:spPr>
                <a:xfrm>
                  <a:off x="2057400" y="4732407"/>
                  <a:ext cx="5334000" cy="353943"/>
                </a:xfrm>
                <a:prstGeom prst="rect">
                  <a:avLst/>
                </a:prstGeom>
                <a:solidFill>
                  <a:srgbClr val="FFC000"/>
                </a:solidFill>
              </p:spPr>
              <p:txBody>
                <a:bodyPr wrap="square" rtlCol="0">
                  <a:spAutoFit/>
                </a:bodyPr>
                <a:lstStyle/>
                <a:p>
                  <a:r>
                    <a:rPr lang="en-US" sz="1700" b="1" dirty="0">
                      <a:solidFill>
                        <a:srgbClr val="002060"/>
                      </a:solidFill>
                      <a:latin typeface="Arial" pitchFamily="34" charset="0"/>
                      <a:cs typeface="Arial" pitchFamily="34" charset="0"/>
                    </a:rPr>
                    <a:t>IPS EKONOMI </a:t>
                  </a:r>
                </a:p>
              </p:txBody>
            </p:sp>
          </p:grpSp>
          <p:pic>
            <p:nvPicPr>
              <p:cNvPr id="14" name="Picture 13" descr="A picture containing text&#10;&#10;Description automatically generated">
                <a:extLst>
                  <a:ext uri="{FF2B5EF4-FFF2-40B4-BE49-F238E27FC236}">
                    <a16:creationId xmlns:a16="http://schemas.microsoft.com/office/drawing/2014/main" id="{D65625EF-D92B-4D38-A026-7B2925F9C466}"/>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12" name="Rectangle 11"/>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17" name="TextBox 16">
            <a:extLst>
              <a:ext uri="{FF2B5EF4-FFF2-40B4-BE49-F238E27FC236}">
                <a16:creationId xmlns:a16="http://schemas.microsoft.com/office/drawing/2014/main" id="{1AA945EC-32D0-489C-9E5C-FCCA267C430E}"/>
              </a:ext>
            </a:extLst>
          </p:cNvPr>
          <p:cNvSpPr txBox="1"/>
          <p:nvPr/>
        </p:nvSpPr>
        <p:spPr>
          <a:xfrm>
            <a:off x="103990" y="715888"/>
            <a:ext cx="1953409" cy="369332"/>
          </a:xfrm>
          <a:prstGeom prst="rect">
            <a:avLst/>
          </a:prstGeom>
          <a:noFill/>
          <a:ln>
            <a:noFill/>
          </a:ln>
        </p:spPr>
        <p:style>
          <a:lnRef idx="1">
            <a:schemeClr val="accent4"/>
          </a:lnRef>
          <a:fillRef idx="2">
            <a:schemeClr val="accent4"/>
          </a:fillRef>
          <a:effectRef idx="1">
            <a:schemeClr val="accent4"/>
          </a:effectRef>
          <a:fontRef idx="minor">
            <a:schemeClr val="dk1"/>
          </a:fontRef>
        </p:style>
        <p:txBody>
          <a:bodyPr wrap="square">
            <a:spAutoFit/>
          </a:bodyPr>
          <a:lstStyle/>
          <a:p>
            <a:r>
              <a:rPr lang="en-US" dirty="0">
                <a:solidFill>
                  <a:schemeClr val="tx1"/>
                </a:solidFill>
              </a:rPr>
              <a:t>1. </a:t>
            </a:r>
            <a:r>
              <a:rPr lang="en-US" dirty="0" err="1">
                <a:solidFill>
                  <a:schemeClr val="tx1"/>
                </a:solidFill>
              </a:rPr>
              <a:t>Pengertian</a:t>
            </a:r>
            <a:r>
              <a:rPr lang="en-US" dirty="0">
                <a:solidFill>
                  <a:schemeClr val="tx1"/>
                </a:solidFill>
              </a:rPr>
              <a:t> OJK</a:t>
            </a:r>
          </a:p>
        </p:txBody>
      </p:sp>
      <p:sp>
        <p:nvSpPr>
          <p:cNvPr id="18" name="TextBox 17">
            <a:extLst>
              <a:ext uri="{FF2B5EF4-FFF2-40B4-BE49-F238E27FC236}">
                <a16:creationId xmlns:a16="http://schemas.microsoft.com/office/drawing/2014/main" id="{C4374FDF-6C21-4912-B0A1-37717C569CB8}"/>
              </a:ext>
            </a:extLst>
          </p:cNvPr>
          <p:cNvSpPr txBox="1"/>
          <p:nvPr/>
        </p:nvSpPr>
        <p:spPr>
          <a:xfrm>
            <a:off x="381000" y="1265942"/>
            <a:ext cx="7924800" cy="1600438"/>
          </a:xfrm>
          <a:prstGeom prst="rect">
            <a:avLst/>
          </a:prstGeom>
          <a:solidFill>
            <a:schemeClr val="accent4">
              <a:lumMod val="20000"/>
              <a:lumOff val="80000"/>
            </a:schemeClr>
          </a:solidFill>
        </p:spPr>
        <p:txBody>
          <a:bodyPr wrap="square">
            <a:spAutoFit/>
          </a:bodyPr>
          <a:lstStyle/>
          <a:p>
            <a:pPr algn="just"/>
            <a:r>
              <a:rPr lang="en-US" sz="1400" dirty="0" err="1"/>
              <a:t>Berdasarkan</a:t>
            </a:r>
            <a:r>
              <a:rPr lang="en-US" sz="1400" dirty="0"/>
              <a:t> UU </a:t>
            </a:r>
            <a:r>
              <a:rPr lang="en-US" sz="1400" dirty="0" err="1"/>
              <a:t>Nomor</a:t>
            </a:r>
            <a:r>
              <a:rPr lang="en-US" sz="1400" dirty="0"/>
              <a:t> 21 </a:t>
            </a:r>
            <a:r>
              <a:rPr lang="en-US" sz="1400" dirty="0" err="1"/>
              <a:t>Tahun</a:t>
            </a:r>
            <a:r>
              <a:rPr lang="en-US" sz="1400" dirty="0"/>
              <a:t> 2011 </a:t>
            </a:r>
            <a:r>
              <a:rPr lang="en-US" sz="1400" dirty="0" err="1"/>
              <a:t>tentang</a:t>
            </a:r>
            <a:r>
              <a:rPr lang="en-US" sz="1400" dirty="0"/>
              <a:t> </a:t>
            </a:r>
            <a:r>
              <a:rPr lang="en-US" sz="1400" dirty="0" err="1"/>
              <a:t>Otoritas</a:t>
            </a:r>
            <a:r>
              <a:rPr lang="en-US" sz="1400" dirty="0"/>
              <a:t> Jasa </a:t>
            </a:r>
            <a:r>
              <a:rPr lang="en-US" sz="1400" dirty="0" err="1"/>
              <a:t>Keuangan</a:t>
            </a:r>
            <a:r>
              <a:rPr lang="en-US" sz="1400" dirty="0"/>
              <a:t> </a:t>
            </a:r>
            <a:r>
              <a:rPr lang="en-US" sz="1400" dirty="0" err="1"/>
              <a:t>sebagaimana</a:t>
            </a:r>
            <a:r>
              <a:rPr lang="en-US" sz="1400" dirty="0"/>
              <a:t> </a:t>
            </a:r>
            <a:r>
              <a:rPr lang="en-US" sz="1400" dirty="0" err="1"/>
              <a:t>diubah</a:t>
            </a:r>
            <a:r>
              <a:rPr lang="en-US" sz="1400" dirty="0"/>
              <a:t> </a:t>
            </a:r>
            <a:r>
              <a:rPr lang="en-US" sz="1400" dirty="0" err="1"/>
              <a:t>dengan</a:t>
            </a:r>
            <a:r>
              <a:rPr lang="en-US" sz="1400" dirty="0"/>
              <a:t> </a:t>
            </a:r>
            <a:r>
              <a:rPr lang="en-US" sz="1400" dirty="0" err="1"/>
              <a:t>Pasal</a:t>
            </a:r>
            <a:r>
              <a:rPr lang="en-US" sz="1400" dirty="0"/>
              <a:t> 8 UU RI No. 4 </a:t>
            </a:r>
            <a:r>
              <a:rPr lang="en-US" sz="1400" dirty="0" err="1"/>
              <a:t>Tahun</a:t>
            </a:r>
            <a:r>
              <a:rPr lang="en-US" sz="1400" dirty="0"/>
              <a:t> 2023 </a:t>
            </a:r>
            <a:r>
              <a:rPr lang="en-US" sz="1400" dirty="0" err="1"/>
              <a:t>tentang</a:t>
            </a:r>
            <a:r>
              <a:rPr lang="en-US" sz="1400" dirty="0"/>
              <a:t> </a:t>
            </a:r>
            <a:r>
              <a:rPr lang="en-US" sz="1400" dirty="0" err="1"/>
              <a:t>Pengembangan</a:t>
            </a:r>
            <a:r>
              <a:rPr lang="en-US" sz="1400" dirty="0"/>
              <a:t> dan </a:t>
            </a:r>
            <a:r>
              <a:rPr lang="en-US" sz="1400" dirty="0" err="1"/>
              <a:t>Penguatan</a:t>
            </a:r>
            <a:r>
              <a:rPr lang="en-US" sz="1400" dirty="0"/>
              <a:t> </a:t>
            </a:r>
            <a:r>
              <a:rPr lang="en-US" sz="1400" dirty="0" err="1"/>
              <a:t>Sektor</a:t>
            </a:r>
            <a:r>
              <a:rPr lang="en-US" sz="1400" dirty="0"/>
              <a:t> </a:t>
            </a:r>
            <a:r>
              <a:rPr lang="en-US" sz="1400" dirty="0" err="1"/>
              <a:t>Keuangan</a:t>
            </a:r>
            <a:r>
              <a:rPr lang="en-US" sz="1400" dirty="0"/>
              <a:t>, </a:t>
            </a:r>
            <a:r>
              <a:rPr lang="en-US" sz="1400" dirty="0" err="1"/>
              <a:t>Otoritas</a:t>
            </a:r>
            <a:r>
              <a:rPr lang="en-US" sz="1400" dirty="0"/>
              <a:t> Jasa </a:t>
            </a:r>
            <a:r>
              <a:rPr lang="en-US" sz="1400" dirty="0" err="1"/>
              <a:t>Keuangan</a:t>
            </a:r>
            <a:r>
              <a:rPr lang="en-US" sz="1400" dirty="0"/>
              <a:t> (OJK) </a:t>
            </a:r>
            <a:r>
              <a:rPr lang="en-US" sz="1400" dirty="0" err="1"/>
              <a:t>adalah</a:t>
            </a:r>
            <a:r>
              <a:rPr lang="en-US" sz="1400" dirty="0"/>
              <a:t> </a:t>
            </a:r>
            <a:r>
              <a:rPr lang="en-US" sz="1400" dirty="0" err="1"/>
              <a:t>lembaga</a:t>
            </a:r>
            <a:r>
              <a:rPr lang="en-US" sz="1400" dirty="0"/>
              <a:t> negara yang </a:t>
            </a:r>
            <a:r>
              <a:rPr lang="en-US" sz="1400" dirty="0" err="1"/>
              <a:t>independen</a:t>
            </a:r>
            <a:r>
              <a:rPr lang="en-US" sz="1400" dirty="0"/>
              <a:t> yang </a:t>
            </a:r>
            <a:r>
              <a:rPr lang="en-US" sz="1400" dirty="0" err="1"/>
              <a:t>mempunyai</a:t>
            </a:r>
            <a:r>
              <a:rPr lang="en-US" sz="1400" dirty="0"/>
              <a:t> </a:t>
            </a:r>
            <a:r>
              <a:rPr lang="en-US" sz="1400" dirty="0" err="1"/>
              <a:t>fungsi</a:t>
            </a:r>
            <a:r>
              <a:rPr lang="en-US" sz="1400" dirty="0"/>
              <a:t>, </a:t>
            </a:r>
            <a:r>
              <a:rPr lang="en-US" sz="1400" dirty="0" err="1"/>
              <a:t>tugas</a:t>
            </a:r>
            <a:r>
              <a:rPr lang="en-US" sz="1400" dirty="0"/>
              <a:t>, dan </a:t>
            </a:r>
            <a:r>
              <a:rPr lang="en-US" sz="1400" dirty="0" err="1"/>
              <a:t>wewenang</a:t>
            </a:r>
            <a:r>
              <a:rPr lang="en-US" sz="1400" dirty="0"/>
              <a:t> </a:t>
            </a:r>
            <a:r>
              <a:rPr lang="en-US" sz="1400" dirty="0" err="1"/>
              <a:t>pengaturan</a:t>
            </a:r>
            <a:r>
              <a:rPr lang="en-US" sz="1400" dirty="0"/>
              <a:t>, </a:t>
            </a:r>
            <a:r>
              <a:rPr lang="en-US" sz="1400" dirty="0" err="1"/>
              <a:t>pengawasan</a:t>
            </a:r>
            <a:r>
              <a:rPr lang="en-US" sz="1400" dirty="0"/>
              <a:t>, </a:t>
            </a:r>
            <a:r>
              <a:rPr lang="en-US" sz="1400" dirty="0" err="1"/>
              <a:t>pemeriksaan</a:t>
            </a:r>
            <a:r>
              <a:rPr lang="en-US" sz="1400" dirty="0"/>
              <a:t>, dan </a:t>
            </a:r>
            <a:r>
              <a:rPr lang="en-US" sz="1400" dirty="0" err="1"/>
              <a:t>penyidikan</a:t>
            </a:r>
            <a:r>
              <a:rPr lang="en-US" sz="1400" dirty="0"/>
              <a:t> </a:t>
            </a:r>
            <a:r>
              <a:rPr lang="en-US" sz="1400" dirty="0" err="1"/>
              <a:t>sebagaimana</a:t>
            </a:r>
            <a:r>
              <a:rPr lang="en-US" sz="1400" dirty="0"/>
              <a:t> </a:t>
            </a:r>
            <a:r>
              <a:rPr lang="en-US" sz="1400" dirty="0" err="1"/>
              <a:t>dimaksud</a:t>
            </a:r>
            <a:r>
              <a:rPr lang="en-US" sz="1400" dirty="0"/>
              <a:t> </a:t>
            </a:r>
            <a:r>
              <a:rPr lang="en-US" sz="1400" dirty="0" err="1"/>
              <a:t>dalam</a:t>
            </a:r>
            <a:r>
              <a:rPr lang="en-US" sz="1400" dirty="0"/>
              <a:t> </a:t>
            </a:r>
            <a:r>
              <a:rPr lang="en-US" sz="1400" dirty="0" err="1"/>
              <a:t>Undang-Undang</a:t>
            </a:r>
            <a:r>
              <a:rPr lang="en-US" sz="1400" dirty="0"/>
              <a:t> </a:t>
            </a:r>
            <a:r>
              <a:rPr lang="en-US" sz="1400" dirty="0" err="1"/>
              <a:t>ini</a:t>
            </a:r>
            <a:r>
              <a:rPr lang="en-US" sz="1400" dirty="0"/>
              <a:t>. </a:t>
            </a:r>
            <a:r>
              <a:rPr lang="en-US" sz="1400" dirty="0" err="1"/>
              <a:t>Pimpinan</a:t>
            </a:r>
            <a:r>
              <a:rPr lang="en-US" sz="1400" dirty="0"/>
              <a:t> </a:t>
            </a:r>
            <a:r>
              <a:rPr lang="en-US" sz="1400" dirty="0" err="1"/>
              <a:t>tertinggi</a:t>
            </a:r>
            <a:r>
              <a:rPr lang="en-US" sz="1400" dirty="0"/>
              <a:t> OJK </a:t>
            </a:r>
            <a:r>
              <a:rPr lang="en-US" sz="1400" dirty="0" err="1"/>
              <a:t>adalah</a:t>
            </a:r>
            <a:r>
              <a:rPr lang="en-US" sz="1400" dirty="0"/>
              <a:t> dewan </a:t>
            </a:r>
            <a:r>
              <a:rPr lang="en-US" sz="1400" dirty="0" err="1"/>
              <a:t>komisioner</a:t>
            </a:r>
            <a:r>
              <a:rPr lang="en-US" sz="1400" dirty="0"/>
              <a:t> yang </a:t>
            </a:r>
            <a:r>
              <a:rPr lang="en-US" sz="1400" dirty="0" err="1"/>
              <a:t>bersifat</a:t>
            </a:r>
            <a:r>
              <a:rPr lang="en-US" sz="1400" dirty="0"/>
              <a:t> </a:t>
            </a:r>
            <a:r>
              <a:rPr lang="en-US" sz="1400" dirty="0" err="1"/>
              <a:t>kolektif</a:t>
            </a:r>
            <a:r>
              <a:rPr lang="en-US" sz="1400" dirty="0"/>
              <a:t> dan </a:t>
            </a:r>
            <a:r>
              <a:rPr lang="en-US" sz="1400" dirty="0" err="1"/>
              <a:t>kolegial</a:t>
            </a:r>
            <a:r>
              <a:rPr lang="en-US" sz="1400" dirty="0"/>
              <a:t>. </a:t>
            </a:r>
            <a:r>
              <a:rPr lang="en-US" sz="1400" dirty="0" err="1"/>
              <a:t>Anggota</a:t>
            </a:r>
            <a:r>
              <a:rPr lang="en-US" sz="1400" dirty="0"/>
              <a:t> dewan </a:t>
            </a:r>
            <a:r>
              <a:rPr lang="en-US" sz="1400" dirty="0" err="1"/>
              <a:t>komisioner</a:t>
            </a:r>
            <a:r>
              <a:rPr lang="en-US" sz="1400" dirty="0"/>
              <a:t> yang </a:t>
            </a:r>
            <a:r>
              <a:rPr lang="en-US" sz="1400" dirty="0" err="1"/>
              <a:t>bertugas</a:t>
            </a:r>
            <a:r>
              <a:rPr lang="en-US" sz="1400" dirty="0"/>
              <a:t> </a:t>
            </a:r>
            <a:r>
              <a:rPr lang="en-US" sz="1400" dirty="0" err="1"/>
              <a:t>memimpin</a:t>
            </a:r>
            <a:r>
              <a:rPr lang="en-US" sz="1400" dirty="0"/>
              <a:t> </a:t>
            </a:r>
            <a:r>
              <a:rPr lang="en-US" sz="1400" dirty="0" err="1"/>
              <a:t>pelaksanaan</a:t>
            </a:r>
            <a:r>
              <a:rPr lang="en-US" sz="1400" dirty="0"/>
              <a:t> </a:t>
            </a:r>
            <a:r>
              <a:rPr lang="en-US" sz="1400" dirty="0" err="1"/>
              <a:t>pengawasan</a:t>
            </a:r>
            <a:r>
              <a:rPr lang="en-US" sz="1400" dirty="0"/>
              <a:t> </a:t>
            </a:r>
            <a:r>
              <a:rPr lang="en-US" sz="1400" dirty="0" err="1"/>
              <a:t>kegiatan</a:t>
            </a:r>
            <a:r>
              <a:rPr lang="en-US" sz="1400" dirty="0"/>
              <a:t> </a:t>
            </a:r>
            <a:r>
              <a:rPr lang="en-US" sz="1400" dirty="0" err="1"/>
              <a:t>jasa</a:t>
            </a:r>
            <a:r>
              <a:rPr lang="en-US" sz="1400" dirty="0"/>
              <a:t> </a:t>
            </a:r>
            <a:r>
              <a:rPr lang="en-US" sz="1400" dirty="0" err="1"/>
              <a:t>keuangan</a:t>
            </a:r>
            <a:r>
              <a:rPr lang="en-US" sz="1400" dirty="0"/>
              <a:t> dan </a:t>
            </a:r>
            <a:r>
              <a:rPr lang="en-US" sz="1400" dirty="0" err="1"/>
              <a:t>melaporkan</a:t>
            </a:r>
            <a:r>
              <a:rPr lang="en-US" sz="1400" dirty="0"/>
              <a:t> </a:t>
            </a:r>
            <a:r>
              <a:rPr lang="en-US" sz="1400" dirty="0" err="1"/>
              <a:t>pelaksanaan</a:t>
            </a:r>
            <a:r>
              <a:rPr lang="en-US" sz="1400" dirty="0"/>
              <a:t> </a:t>
            </a:r>
            <a:r>
              <a:rPr lang="en-US" sz="1400" dirty="0" err="1"/>
              <a:t>tugasnya</a:t>
            </a:r>
            <a:r>
              <a:rPr lang="en-US" sz="1400" dirty="0"/>
              <a:t> </a:t>
            </a:r>
            <a:r>
              <a:rPr lang="en-US" sz="1400" dirty="0" err="1"/>
              <a:t>kepada</a:t>
            </a:r>
            <a:r>
              <a:rPr lang="en-US" sz="1400" dirty="0"/>
              <a:t> Dewan </a:t>
            </a:r>
            <a:r>
              <a:rPr lang="en-US" sz="1400" dirty="0" err="1"/>
              <a:t>Komisioner</a:t>
            </a:r>
            <a:r>
              <a:rPr lang="en-US" sz="1400" dirty="0"/>
              <a:t> </a:t>
            </a:r>
            <a:r>
              <a:rPr lang="en-US" sz="1400" dirty="0" err="1"/>
              <a:t>adalah</a:t>
            </a:r>
            <a:r>
              <a:rPr lang="en-US" sz="1400" dirty="0"/>
              <a:t> </a:t>
            </a:r>
            <a:r>
              <a:rPr lang="en-US" sz="1400" dirty="0" err="1"/>
              <a:t>Kepala</a:t>
            </a:r>
            <a:r>
              <a:rPr lang="en-US" sz="1400" dirty="0"/>
              <a:t> </a:t>
            </a:r>
            <a:r>
              <a:rPr lang="en-US" sz="1400" dirty="0" err="1"/>
              <a:t>Eksekutif</a:t>
            </a:r>
            <a:r>
              <a:rPr lang="en-US" sz="1400" dirty="0"/>
              <a:t>.</a:t>
            </a:r>
          </a:p>
        </p:txBody>
      </p:sp>
    </p:spTree>
    <p:extLst>
      <p:ext uri="{BB962C8B-B14F-4D97-AF65-F5344CB8AC3E}">
        <p14:creationId xmlns:p14="http://schemas.microsoft.com/office/powerpoint/2010/main" val="29102756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34"/>
          <p:cNvSpPr txBox="1"/>
          <p:nvPr/>
        </p:nvSpPr>
        <p:spPr>
          <a:xfrm>
            <a:off x="0" y="133350"/>
            <a:ext cx="9143999" cy="401816"/>
          </a:xfrm>
          <a:prstGeom prst="rect">
            <a:avLst/>
          </a:prstGeom>
          <a:solidFill>
            <a:srgbClr val="2C987E"/>
          </a:solidFill>
          <a:ln>
            <a:noFill/>
          </a:ln>
        </p:spPr>
        <p:style>
          <a:lnRef idx="2">
            <a:schemeClr val="accent5">
              <a:shade val="50000"/>
            </a:schemeClr>
          </a:lnRef>
          <a:fillRef idx="1">
            <a:schemeClr val="accent5"/>
          </a:fillRef>
          <a:effectRef idx="0">
            <a:schemeClr val="accent5"/>
          </a:effectRef>
          <a:fontRef idx="minor">
            <a:schemeClr val="lt1"/>
          </a:fontRef>
        </p:style>
        <p:txBody>
          <a:bodyPr wrap="square" lIns="93128" tIns="46565" rIns="93128" bIns="46565" rtlCol="0">
            <a:spAutoFit/>
          </a:bodyPr>
          <a:lstStyle/>
          <a:p>
            <a:pPr marL="0" lvl="1">
              <a:tabLst>
                <a:tab pos="692185" algn="l"/>
              </a:tabLst>
            </a:pPr>
            <a:r>
              <a:rPr lang="fi-FI" sz="2000" b="1" dirty="0">
                <a:solidFill>
                  <a:schemeClr val="bg1"/>
                </a:solidFill>
                <a:latin typeface="Candara" pitchFamily="34" charset="0"/>
              </a:rPr>
              <a:t>D. Otoritas Jasa Keuangan (OJK)</a:t>
            </a:r>
            <a:endParaRPr lang="en-US" sz="2000" b="1" dirty="0">
              <a:solidFill>
                <a:schemeClr val="bg1"/>
              </a:solidFill>
              <a:latin typeface="Candara" pitchFamily="34" charset="0"/>
            </a:endParaRPr>
          </a:p>
        </p:txBody>
      </p:sp>
      <p:grpSp>
        <p:nvGrpSpPr>
          <p:cNvPr id="9" name="Group 8"/>
          <p:cNvGrpSpPr/>
          <p:nvPr/>
        </p:nvGrpSpPr>
        <p:grpSpPr>
          <a:xfrm>
            <a:off x="-1" y="4302125"/>
            <a:ext cx="9144000" cy="841375"/>
            <a:chOff x="0" y="4302125"/>
            <a:chExt cx="9144000" cy="841375"/>
          </a:xfrm>
        </p:grpSpPr>
        <p:grpSp>
          <p:nvGrpSpPr>
            <p:cNvPr id="10" name="Group 9"/>
            <p:cNvGrpSpPr/>
            <p:nvPr/>
          </p:nvGrpSpPr>
          <p:grpSpPr>
            <a:xfrm>
              <a:off x="0" y="4302125"/>
              <a:ext cx="9144000" cy="841375"/>
              <a:chOff x="0" y="4302125"/>
              <a:chExt cx="9144000" cy="841375"/>
            </a:xfrm>
          </p:grpSpPr>
          <p:grpSp>
            <p:nvGrpSpPr>
              <p:cNvPr id="13" name="Group 12"/>
              <p:cNvGrpSpPr/>
              <p:nvPr/>
            </p:nvGrpSpPr>
            <p:grpSpPr>
              <a:xfrm>
                <a:off x="0" y="4302125"/>
                <a:ext cx="9144000" cy="841375"/>
                <a:chOff x="0" y="4302125"/>
                <a:chExt cx="9144000" cy="841375"/>
              </a:xfrm>
            </p:grpSpPr>
            <p:pic>
              <p:nvPicPr>
                <p:cNvPr id="15" name="Picture 2" descr="E:\ELISA\ERLANGGA LISA\2017\TEMPLATE PPT\SMP PPKN kelas X kelompok wajib\SMP PPKN kelas X kelompok wajib.png"/>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22" name="TextBox 16"/>
                <p:cNvSpPr txBox="1"/>
                <p:nvPr/>
              </p:nvSpPr>
              <p:spPr>
                <a:xfrm>
                  <a:off x="2057400" y="4732407"/>
                  <a:ext cx="5334000" cy="353943"/>
                </a:xfrm>
                <a:prstGeom prst="rect">
                  <a:avLst/>
                </a:prstGeom>
                <a:solidFill>
                  <a:srgbClr val="FFC000"/>
                </a:solidFill>
              </p:spPr>
              <p:txBody>
                <a:bodyPr wrap="square" rtlCol="0">
                  <a:spAutoFit/>
                </a:bodyPr>
                <a:lstStyle/>
                <a:p>
                  <a:r>
                    <a:rPr lang="en-US" sz="1700" b="1" dirty="0">
                      <a:solidFill>
                        <a:srgbClr val="002060"/>
                      </a:solidFill>
                      <a:latin typeface="Arial" pitchFamily="34" charset="0"/>
                      <a:cs typeface="Arial" pitchFamily="34" charset="0"/>
                    </a:rPr>
                    <a:t>IPS EKONOMI </a:t>
                  </a:r>
                </a:p>
              </p:txBody>
            </p:sp>
          </p:grpSp>
          <p:pic>
            <p:nvPicPr>
              <p:cNvPr id="14" name="Picture 13" descr="A picture containing text&#10;&#10;Description automatically generated">
                <a:extLst>
                  <a:ext uri="{FF2B5EF4-FFF2-40B4-BE49-F238E27FC236}">
                    <a16:creationId xmlns:a16="http://schemas.microsoft.com/office/drawing/2014/main" id="{D65625EF-D92B-4D38-A026-7B2925F9C466}"/>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12" name="Rectangle 11"/>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graphicFrame>
        <p:nvGraphicFramePr>
          <p:cNvPr id="4" name="Diagram 3">
            <a:extLst>
              <a:ext uri="{FF2B5EF4-FFF2-40B4-BE49-F238E27FC236}">
                <a16:creationId xmlns:a16="http://schemas.microsoft.com/office/drawing/2014/main" id="{1669926F-A3E4-4220-A5BC-65C4A849F4A2}"/>
              </a:ext>
            </a:extLst>
          </p:cNvPr>
          <p:cNvGraphicFramePr/>
          <p:nvPr>
            <p:extLst>
              <p:ext uri="{D42A27DB-BD31-4B8C-83A1-F6EECF244321}">
                <p14:modId xmlns:p14="http://schemas.microsoft.com/office/powerpoint/2010/main" val="1605877545"/>
              </p:ext>
            </p:extLst>
          </p:nvPr>
        </p:nvGraphicFramePr>
        <p:xfrm>
          <a:off x="1562098" y="1063164"/>
          <a:ext cx="6591301" cy="3337386"/>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2" name="TextBox 1">
            <a:extLst>
              <a:ext uri="{FF2B5EF4-FFF2-40B4-BE49-F238E27FC236}">
                <a16:creationId xmlns:a16="http://schemas.microsoft.com/office/drawing/2014/main" id="{AB3A5180-2011-64CD-B007-B587B73D0905}"/>
              </a:ext>
            </a:extLst>
          </p:cNvPr>
          <p:cNvSpPr txBox="1"/>
          <p:nvPr/>
        </p:nvSpPr>
        <p:spPr>
          <a:xfrm>
            <a:off x="38098" y="586521"/>
            <a:ext cx="1524000" cy="369332"/>
          </a:xfrm>
          <a:prstGeom prst="rect">
            <a:avLst/>
          </a:prstGeom>
          <a:noFill/>
        </p:spPr>
        <p:txBody>
          <a:bodyPr wrap="square" rtlCol="0">
            <a:spAutoFit/>
          </a:bodyPr>
          <a:lstStyle/>
          <a:p>
            <a:r>
              <a:rPr lang="id-ID" b="1" dirty="0"/>
              <a:t>2. Tujuan OJK</a:t>
            </a:r>
          </a:p>
        </p:txBody>
      </p:sp>
    </p:spTree>
    <p:extLst>
      <p:ext uri="{BB962C8B-B14F-4D97-AF65-F5344CB8AC3E}">
        <p14:creationId xmlns:p14="http://schemas.microsoft.com/office/powerpoint/2010/main" val="394021471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4">
                                            <p:graphicEl>
                                              <a:dgm id="{8164A52A-042F-427D-AC74-D96C29C8067E}"/>
                                            </p:graphicEl>
                                          </p:spTgt>
                                        </p:tgtEl>
                                        <p:attrNameLst>
                                          <p:attrName>style.visibility</p:attrName>
                                        </p:attrNameLst>
                                      </p:cBhvr>
                                      <p:to>
                                        <p:strVal val="visible"/>
                                      </p:to>
                                    </p:set>
                                    <p:animEffect transition="in" filter="fade">
                                      <p:cBhvr>
                                        <p:cTn id="7" dur="1000"/>
                                        <p:tgtEl>
                                          <p:spTgt spid="4">
                                            <p:graphicEl>
                                              <a:dgm id="{8164A52A-042F-427D-AC74-D96C29C8067E}"/>
                                            </p:graphicEl>
                                          </p:spTgt>
                                        </p:tgtEl>
                                      </p:cBhvr>
                                    </p:animEffect>
                                    <p:anim calcmode="lin" valueType="num">
                                      <p:cBhvr>
                                        <p:cTn id="8" dur="1000" fill="hold"/>
                                        <p:tgtEl>
                                          <p:spTgt spid="4">
                                            <p:graphicEl>
                                              <a:dgm id="{8164A52A-042F-427D-AC74-D96C29C8067E}"/>
                                            </p:graphicEl>
                                          </p:spTgt>
                                        </p:tgtEl>
                                        <p:attrNameLst>
                                          <p:attrName>ppt_x</p:attrName>
                                        </p:attrNameLst>
                                      </p:cBhvr>
                                      <p:tavLst>
                                        <p:tav tm="0">
                                          <p:val>
                                            <p:strVal val="#ppt_x"/>
                                          </p:val>
                                        </p:tav>
                                        <p:tav tm="100000">
                                          <p:val>
                                            <p:strVal val="#ppt_x"/>
                                          </p:val>
                                        </p:tav>
                                      </p:tavLst>
                                    </p:anim>
                                    <p:anim calcmode="lin" valueType="num">
                                      <p:cBhvr>
                                        <p:cTn id="9" dur="1000" fill="hold"/>
                                        <p:tgtEl>
                                          <p:spTgt spid="4">
                                            <p:graphicEl>
                                              <a:dgm id="{8164A52A-042F-427D-AC74-D96C29C8067E}"/>
                                            </p:graphic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4">
                                            <p:graphicEl>
                                              <a:dgm id="{58487CB0-5DF0-48B2-8D68-515DA62D2167}"/>
                                            </p:graphicEl>
                                          </p:spTgt>
                                        </p:tgtEl>
                                        <p:attrNameLst>
                                          <p:attrName>style.visibility</p:attrName>
                                        </p:attrNameLst>
                                      </p:cBhvr>
                                      <p:to>
                                        <p:strVal val="visible"/>
                                      </p:to>
                                    </p:set>
                                    <p:animEffect transition="in" filter="fade">
                                      <p:cBhvr>
                                        <p:cTn id="14" dur="1000"/>
                                        <p:tgtEl>
                                          <p:spTgt spid="4">
                                            <p:graphicEl>
                                              <a:dgm id="{58487CB0-5DF0-48B2-8D68-515DA62D2167}"/>
                                            </p:graphicEl>
                                          </p:spTgt>
                                        </p:tgtEl>
                                      </p:cBhvr>
                                    </p:animEffect>
                                    <p:anim calcmode="lin" valueType="num">
                                      <p:cBhvr>
                                        <p:cTn id="15" dur="1000" fill="hold"/>
                                        <p:tgtEl>
                                          <p:spTgt spid="4">
                                            <p:graphicEl>
                                              <a:dgm id="{58487CB0-5DF0-48B2-8D68-515DA62D2167}"/>
                                            </p:graphicEl>
                                          </p:spTgt>
                                        </p:tgtEl>
                                        <p:attrNameLst>
                                          <p:attrName>ppt_x</p:attrName>
                                        </p:attrNameLst>
                                      </p:cBhvr>
                                      <p:tavLst>
                                        <p:tav tm="0">
                                          <p:val>
                                            <p:strVal val="#ppt_x"/>
                                          </p:val>
                                        </p:tav>
                                        <p:tav tm="100000">
                                          <p:val>
                                            <p:strVal val="#ppt_x"/>
                                          </p:val>
                                        </p:tav>
                                      </p:tavLst>
                                    </p:anim>
                                    <p:anim calcmode="lin" valueType="num">
                                      <p:cBhvr>
                                        <p:cTn id="16" dur="1000" fill="hold"/>
                                        <p:tgtEl>
                                          <p:spTgt spid="4">
                                            <p:graphicEl>
                                              <a:dgm id="{58487CB0-5DF0-48B2-8D68-515DA62D2167}"/>
                                            </p:graphicEl>
                                          </p:spTgt>
                                        </p:tgtEl>
                                        <p:attrNameLst>
                                          <p:attrName>ppt_y</p:attrName>
                                        </p:attrNameLst>
                                      </p:cBhvr>
                                      <p:tavLst>
                                        <p:tav tm="0">
                                          <p:val>
                                            <p:strVal val="#ppt_y-.1"/>
                                          </p:val>
                                        </p:tav>
                                        <p:tav tm="100000">
                                          <p:val>
                                            <p:strVal val="#ppt_y"/>
                                          </p:val>
                                        </p:tav>
                                      </p:tavLst>
                                    </p:anim>
                                  </p:childTnLst>
                                </p:cTn>
                              </p:par>
                              <p:par>
                                <p:cTn id="17" presetID="47" presetClass="entr" presetSubtype="0" fill="hold" grpId="0" nodeType="withEffect">
                                  <p:stCondLst>
                                    <p:cond delay="0"/>
                                  </p:stCondLst>
                                  <p:childTnLst>
                                    <p:set>
                                      <p:cBhvr>
                                        <p:cTn id="18" dur="1" fill="hold">
                                          <p:stCondLst>
                                            <p:cond delay="0"/>
                                          </p:stCondLst>
                                        </p:cTn>
                                        <p:tgtEl>
                                          <p:spTgt spid="4">
                                            <p:graphicEl>
                                              <a:dgm id="{DC4B41CE-298C-4AE0-83F7-C3A09C8655A8}"/>
                                            </p:graphicEl>
                                          </p:spTgt>
                                        </p:tgtEl>
                                        <p:attrNameLst>
                                          <p:attrName>style.visibility</p:attrName>
                                        </p:attrNameLst>
                                      </p:cBhvr>
                                      <p:to>
                                        <p:strVal val="visible"/>
                                      </p:to>
                                    </p:set>
                                    <p:animEffect transition="in" filter="fade">
                                      <p:cBhvr>
                                        <p:cTn id="19" dur="1000"/>
                                        <p:tgtEl>
                                          <p:spTgt spid="4">
                                            <p:graphicEl>
                                              <a:dgm id="{DC4B41CE-298C-4AE0-83F7-C3A09C8655A8}"/>
                                            </p:graphicEl>
                                          </p:spTgt>
                                        </p:tgtEl>
                                      </p:cBhvr>
                                    </p:animEffect>
                                    <p:anim calcmode="lin" valueType="num">
                                      <p:cBhvr>
                                        <p:cTn id="20" dur="1000" fill="hold"/>
                                        <p:tgtEl>
                                          <p:spTgt spid="4">
                                            <p:graphicEl>
                                              <a:dgm id="{DC4B41CE-298C-4AE0-83F7-C3A09C8655A8}"/>
                                            </p:graphicEl>
                                          </p:spTgt>
                                        </p:tgtEl>
                                        <p:attrNameLst>
                                          <p:attrName>ppt_x</p:attrName>
                                        </p:attrNameLst>
                                      </p:cBhvr>
                                      <p:tavLst>
                                        <p:tav tm="0">
                                          <p:val>
                                            <p:strVal val="#ppt_x"/>
                                          </p:val>
                                        </p:tav>
                                        <p:tav tm="100000">
                                          <p:val>
                                            <p:strVal val="#ppt_x"/>
                                          </p:val>
                                        </p:tav>
                                      </p:tavLst>
                                    </p:anim>
                                    <p:anim calcmode="lin" valueType="num">
                                      <p:cBhvr>
                                        <p:cTn id="21" dur="1000" fill="hold"/>
                                        <p:tgtEl>
                                          <p:spTgt spid="4">
                                            <p:graphicEl>
                                              <a:dgm id="{DC4B41CE-298C-4AE0-83F7-C3A09C8655A8}"/>
                                            </p:graphic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7" presetClass="entr" presetSubtype="0" fill="hold" grpId="0" nodeType="clickEffect">
                                  <p:stCondLst>
                                    <p:cond delay="0"/>
                                  </p:stCondLst>
                                  <p:childTnLst>
                                    <p:set>
                                      <p:cBhvr>
                                        <p:cTn id="25" dur="1" fill="hold">
                                          <p:stCondLst>
                                            <p:cond delay="0"/>
                                          </p:stCondLst>
                                        </p:cTn>
                                        <p:tgtEl>
                                          <p:spTgt spid="4">
                                            <p:graphicEl>
                                              <a:dgm id="{2CF31DDB-F5B5-4184-BD79-8EFAE2B813F8}"/>
                                            </p:graphicEl>
                                          </p:spTgt>
                                        </p:tgtEl>
                                        <p:attrNameLst>
                                          <p:attrName>style.visibility</p:attrName>
                                        </p:attrNameLst>
                                      </p:cBhvr>
                                      <p:to>
                                        <p:strVal val="visible"/>
                                      </p:to>
                                    </p:set>
                                    <p:animEffect transition="in" filter="fade">
                                      <p:cBhvr>
                                        <p:cTn id="26" dur="1000"/>
                                        <p:tgtEl>
                                          <p:spTgt spid="4">
                                            <p:graphicEl>
                                              <a:dgm id="{2CF31DDB-F5B5-4184-BD79-8EFAE2B813F8}"/>
                                            </p:graphicEl>
                                          </p:spTgt>
                                        </p:tgtEl>
                                      </p:cBhvr>
                                    </p:animEffect>
                                    <p:anim calcmode="lin" valueType="num">
                                      <p:cBhvr>
                                        <p:cTn id="27" dur="1000" fill="hold"/>
                                        <p:tgtEl>
                                          <p:spTgt spid="4">
                                            <p:graphicEl>
                                              <a:dgm id="{2CF31DDB-F5B5-4184-BD79-8EFAE2B813F8}"/>
                                            </p:graphicEl>
                                          </p:spTgt>
                                        </p:tgtEl>
                                        <p:attrNameLst>
                                          <p:attrName>ppt_x</p:attrName>
                                        </p:attrNameLst>
                                      </p:cBhvr>
                                      <p:tavLst>
                                        <p:tav tm="0">
                                          <p:val>
                                            <p:strVal val="#ppt_x"/>
                                          </p:val>
                                        </p:tav>
                                        <p:tav tm="100000">
                                          <p:val>
                                            <p:strVal val="#ppt_x"/>
                                          </p:val>
                                        </p:tav>
                                      </p:tavLst>
                                    </p:anim>
                                    <p:anim calcmode="lin" valueType="num">
                                      <p:cBhvr>
                                        <p:cTn id="28" dur="1000" fill="hold"/>
                                        <p:tgtEl>
                                          <p:spTgt spid="4">
                                            <p:graphicEl>
                                              <a:dgm id="{2CF31DDB-F5B5-4184-BD79-8EFAE2B813F8}"/>
                                            </p:graphicEl>
                                          </p:spTgt>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0"/>
                                  </p:stCondLst>
                                  <p:childTnLst>
                                    <p:set>
                                      <p:cBhvr>
                                        <p:cTn id="30" dur="1" fill="hold">
                                          <p:stCondLst>
                                            <p:cond delay="0"/>
                                          </p:stCondLst>
                                        </p:cTn>
                                        <p:tgtEl>
                                          <p:spTgt spid="4">
                                            <p:graphicEl>
                                              <a:dgm id="{FB03FE54-8FB3-4770-A008-B8BA4D2B9BE3}"/>
                                            </p:graphicEl>
                                          </p:spTgt>
                                        </p:tgtEl>
                                        <p:attrNameLst>
                                          <p:attrName>style.visibility</p:attrName>
                                        </p:attrNameLst>
                                      </p:cBhvr>
                                      <p:to>
                                        <p:strVal val="visible"/>
                                      </p:to>
                                    </p:set>
                                    <p:animEffect transition="in" filter="fade">
                                      <p:cBhvr>
                                        <p:cTn id="31" dur="1000"/>
                                        <p:tgtEl>
                                          <p:spTgt spid="4">
                                            <p:graphicEl>
                                              <a:dgm id="{FB03FE54-8FB3-4770-A008-B8BA4D2B9BE3}"/>
                                            </p:graphicEl>
                                          </p:spTgt>
                                        </p:tgtEl>
                                      </p:cBhvr>
                                    </p:animEffect>
                                    <p:anim calcmode="lin" valueType="num">
                                      <p:cBhvr>
                                        <p:cTn id="32" dur="1000" fill="hold"/>
                                        <p:tgtEl>
                                          <p:spTgt spid="4">
                                            <p:graphicEl>
                                              <a:dgm id="{FB03FE54-8FB3-4770-A008-B8BA4D2B9BE3}"/>
                                            </p:graphicEl>
                                          </p:spTgt>
                                        </p:tgtEl>
                                        <p:attrNameLst>
                                          <p:attrName>ppt_x</p:attrName>
                                        </p:attrNameLst>
                                      </p:cBhvr>
                                      <p:tavLst>
                                        <p:tav tm="0">
                                          <p:val>
                                            <p:strVal val="#ppt_x"/>
                                          </p:val>
                                        </p:tav>
                                        <p:tav tm="100000">
                                          <p:val>
                                            <p:strVal val="#ppt_x"/>
                                          </p:val>
                                        </p:tav>
                                      </p:tavLst>
                                    </p:anim>
                                    <p:anim calcmode="lin" valueType="num">
                                      <p:cBhvr>
                                        <p:cTn id="33" dur="1000" fill="hold"/>
                                        <p:tgtEl>
                                          <p:spTgt spid="4">
                                            <p:graphicEl>
                                              <a:dgm id="{FB03FE54-8FB3-4770-A008-B8BA4D2B9BE3}"/>
                                            </p:graphic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34"/>
          <p:cNvSpPr txBox="1"/>
          <p:nvPr/>
        </p:nvSpPr>
        <p:spPr>
          <a:xfrm>
            <a:off x="0" y="133350"/>
            <a:ext cx="9143999" cy="401816"/>
          </a:xfrm>
          <a:prstGeom prst="rect">
            <a:avLst/>
          </a:prstGeom>
          <a:solidFill>
            <a:srgbClr val="2C987E"/>
          </a:solidFill>
          <a:ln>
            <a:noFill/>
          </a:ln>
        </p:spPr>
        <p:style>
          <a:lnRef idx="2">
            <a:schemeClr val="accent5">
              <a:shade val="50000"/>
            </a:schemeClr>
          </a:lnRef>
          <a:fillRef idx="1">
            <a:schemeClr val="accent5"/>
          </a:fillRef>
          <a:effectRef idx="0">
            <a:schemeClr val="accent5"/>
          </a:effectRef>
          <a:fontRef idx="minor">
            <a:schemeClr val="lt1"/>
          </a:fontRef>
        </p:style>
        <p:txBody>
          <a:bodyPr wrap="square" lIns="93128" tIns="46565" rIns="93128" bIns="46565" rtlCol="0">
            <a:spAutoFit/>
          </a:bodyPr>
          <a:lstStyle/>
          <a:p>
            <a:pPr marL="0" lvl="1">
              <a:tabLst>
                <a:tab pos="692185" algn="l"/>
              </a:tabLst>
            </a:pPr>
            <a:r>
              <a:rPr lang="fi-FI" sz="2000" b="1" dirty="0">
                <a:solidFill>
                  <a:schemeClr val="bg1"/>
                </a:solidFill>
                <a:latin typeface="Candara" pitchFamily="34" charset="0"/>
              </a:rPr>
              <a:t>D. Otoritas Jasa Keuangan (OJK)</a:t>
            </a:r>
            <a:endParaRPr lang="en-US" sz="2000" b="1" dirty="0">
              <a:solidFill>
                <a:schemeClr val="bg1"/>
              </a:solidFill>
              <a:latin typeface="Candara" pitchFamily="34" charset="0"/>
            </a:endParaRPr>
          </a:p>
        </p:txBody>
      </p:sp>
      <p:grpSp>
        <p:nvGrpSpPr>
          <p:cNvPr id="9" name="Group 8"/>
          <p:cNvGrpSpPr/>
          <p:nvPr/>
        </p:nvGrpSpPr>
        <p:grpSpPr>
          <a:xfrm>
            <a:off x="-1" y="4302125"/>
            <a:ext cx="9144000" cy="841375"/>
            <a:chOff x="0" y="4302125"/>
            <a:chExt cx="9144000" cy="841375"/>
          </a:xfrm>
        </p:grpSpPr>
        <p:grpSp>
          <p:nvGrpSpPr>
            <p:cNvPr id="10" name="Group 9"/>
            <p:cNvGrpSpPr/>
            <p:nvPr/>
          </p:nvGrpSpPr>
          <p:grpSpPr>
            <a:xfrm>
              <a:off x="0" y="4302125"/>
              <a:ext cx="9144000" cy="841375"/>
              <a:chOff x="0" y="4302125"/>
              <a:chExt cx="9144000" cy="841375"/>
            </a:xfrm>
          </p:grpSpPr>
          <p:grpSp>
            <p:nvGrpSpPr>
              <p:cNvPr id="13" name="Group 12"/>
              <p:cNvGrpSpPr/>
              <p:nvPr/>
            </p:nvGrpSpPr>
            <p:grpSpPr>
              <a:xfrm>
                <a:off x="0" y="4302125"/>
                <a:ext cx="9144000" cy="841375"/>
                <a:chOff x="0" y="4302125"/>
                <a:chExt cx="9144000" cy="841375"/>
              </a:xfrm>
            </p:grpSpPr>
            <p:pic>
              <p:nvPicPr>
                <p:cNvPr id="15" name="Picture 2" descr="E:\ELISA\ERLANGGA LISA\2017\TEMPLATE PPT\SMP PPKN kelas X kelompok wajib\SMP PPKN kelas X kelompok wajib.png"/>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22" name="TextBox 16"/>
                <p:cNvSpPr txBox="1"/>
                <p:nvPr/>
              </p:nvSpPr>
              <p:spPr>
                <a:xfrm>
                  <a:off x="2057400" y="4732407"/>
                  <a:ext cx="5334000" cy="353943"/>
                </a:xfrm>
                <a:prstGeom prst="rect">
                  <a:avLst/>
                </a:prstGeom>
                <a:solidFill>
                  <a:srgbClr val="FFC000"/>
                </a:solidFill>
              </p:spPr>
              <p:txBody>
                <a:bodyPr wrap="square" rtlCol="0">
                  <a:spAutoFit/>
                </a:bodyPr>
                <a:lstStyle/>
                <a:p>
                  <a:r>
                    <a:rPr lang="en-US" sz="1700" b="1" dirty="0">
                      <a:solidFill>
                        <a:srgbClr val="002060"/>
                      </a:solidFill>
                      <a:latin typeface="Arial" pitchFamily="34" charset="0"/>
                      <a:cs typeface="Arial" pitchFamily="34" charset="0"/>
                    </a:rPr>
                    <a:t>IPS EKONOMI </a:t>
                  </a:r>
                </a:p>
              </p:txBody>
            </p:sp>
          </p:grpSp>
          <p:pic>
            <p:nvPicPr>
              <p:cNvPr id="14" name="Picture 13" descr="A picture containing text&#10;&#10;Description automatically generated">
                <a:extLst>
                  <a:ext uri="{FF2B5EF4-FFF2-40B4-BE49-F238E27FC236}">
                    <a16:creationId xmlns:a16="http://schemas.microsoft.com/office/drawing/2014/main" id="{D65625EF-D92B-4D38-A026-7B2925F9C466}"/>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12" name="Rectangle 11"/>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18" name="TextBox 17">
            <a:extLst>
              <a:ext uri="{FF2B5EF4-FFF2-40B4-BE49-F238E27FC236}">
                <a16:creationId xmlns:a16="http://schemas.microsoft.com/office/drawing/2014/main" id="{A8F187F8-F5C7-40D7-BB7F-2C44AD71DFF7}"/>
              </a:ext>
            </a:extLst>
          </p:cNvPr>
          <p:cNvSpPr txBox="1"/>
          <p:nvPr/>
        </p:nvSpPr>
        <p:spPr>
          <a:xfrm>
            <a:off x="82475" y="955853"/>
            <a:ext cx="5106297" cy="307777"/>
          </a:xfrm>
          <a:prstGeom prst="rect">
            <a:avLst/>
          </a:prstGeom>
          <a:noFill/>
        </p:spPr>
        <p:txBody>
          <a:bodyPr wrap="square">
            <a:spAutoFit/>
          </a:bodyPr>
          <a:lstStyle/>
          <a:p>
            <a:pPr marL="342900" indent="-342900">
              <a:buAutoNum type="alphaLcPeriod"/>
            </a:pPr>
            <a:r>
              <a:rPr lang="en-US" sz="1400" dirty="0" err="1"/>
              <a:t>Fungsi</a:t>
            </a:r>
            <a:r>
              <a:rPr lang="en-US" sz="1400" dirty="0"/>
              <a:t> </a:t>
            </a:r>
          </a:p>
        </p:txBody>
      </p:sp>
      <p:sp>
        <p:nvSpPr>
          <p:cNvPr id="19" name="TextBox 18">
            <a:extLst>
              <a:ext uri="{FF2B5EF4-FFF2-40B4-BE49-F238E27FC236}">
                <a16:creationId xmlns:a16="http://schemas.microsoft.com/office/drawing/2014/main" id="{C68166E9-9E4E-42DB-A9CF-8D87D76AAFE2}"/>
              </a:ext>
            </a:extLst>
          </p:cNvPr>
          <p:cNvSpPr txBox="1"/>
          <p:nvPr/>
        </p:nvSpPr>
        <p:spPr>
          <a:xfrm>
            <a:off x="99057" y="2176095"/>
            <a:ext cx="1196343" cy="307777"/>
          </a:xfrm>
          <a:prstGeom prst="rect">
            <a:avLst/>
          </a:prstGeom>
          <a:noFill/>
        </p:spPr>
        <p:txBody>
          <a:bodyPr wrap="square">
            <a:spAutoFit/>
          </a:bodyPr>
          <a:lstStyle/>
          <a:p>
            <a:pPr marL="342900" indent="-342900">
              <a:buFont typeface="+mj-lt"/>
              <a:buAutoNum type="alphaLcPeriod" startAt="2"/>
            </a:pPr>
            <a:r>
              <a:rPr lang="en-US" sz="1400" dirty="0" err="1"/>
              <a:t>Tugas</a:t>
            </a:r>
            <a:r>
              <a:rPr lang="en-US" sz="1400" dirty="0"/>
              <a:t> </a:t>
            </a:r>
          </a:p>
        </p:txBody>
      </p:sp>
      <p:pic>
        <p:nvPicPr>
          <p:cNvPr id="2" name="Picture 1"/>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947805" y="739209"/>
            <a:ext cx="2834277" cy="1889780"/>
          </a:xfrm>
          <a:prstGeom prst="rect">
            <a:avLst/>
          </a:prstGeom>
        </p:spPr>
      </p:pic>
      <p:sp>
        <p:nvSpPr>
          <p:cNvPr id="3" name="TextBox 2">
            <a:extLst>
              <a:ext uri="{FF2B5EF4-FFF2-40B4-BE49-F238E27FC236}">
                <a16:creationId xmlns:a16="http://schemas.microsoft.com/office/drawing/2014/main" id="{49A00E1A-E00B-4A62-5749-B9C561DDB716}"/>
              </a:ext>
            </a:extLst>
          </p:cNvPr>
          <p:cNvSpPr txBox="1"/>
          <p:nvPr/>
        </p:nvSpPr>
        <p:spPr>
          <a:xfrm>
            <a:off x="38098" y="586521"/>
            <a:ext cx="4381502" cy="369332"/>
          </a:xfrm>
          <a:prstGeom prst="rect">
            <a:avLst/>
          </a:prstGeom>
          <a:noFill/>
        </p:spPr>
        <p:txBody>
          <a:bodyPr wrap="square" rtlCol="0">
            <a:spAutoFit/>
          </a:bodyPr>
          <a:lstStyle/>
          <a:p>
            <a:r>
              <a:rPr lang="id-ID" b="1" dirty="0"/>
              <a:t>3. Fungsi, Tugas, dan Wewenang OJK</a:t>
            </a:r>
          </a:p>
        </p:txBody>
      </p:sp>
      <p:sp>
        <p:nvSpPr>
          <p:cNvPr id="4" name="TextBox 3">
            <a:extLst>
              <a:ext uri="{FF2B5EF4-FFF2-40B4-BE49-F238E27FC236}">
                <a16:creationId xmlns:a16="http://schemas.microsoft.com/office/drawing/2014/main" id="{218D52D6-138D-B823-7665-E9D02BCAF2BD}"/>
              </a:ext>
            </a:extLst>
          </p:cNvPr>
          <p:cNvSpPr txBox="1"/>
          <p:nvPr/>
        </p:nvSpPr>
        <p:spPr>
          <a:xfrm>
            <a:off x="493529" y="1208028"/>
            <a:ext cx="4731572" cy="1200329"/>
          </a:xfrm>
          <a:prstGeom prst="rect">
            <a:avLst/>
          </a:prstGeom>
          <a:noFill/>
        </p:spPr>
        <p:txBody>
          <a:bodyPr wrap="square" rtlCol="0">
            <a:spAutoFit/>
          </a:bodyPr>
          <a:lstStyle/>
          <a:p>
            <a:pPr marL="342900" indent="-342900" algn="just">
              <a:buFont typeface="+mj-lt"/>
              <a:buAutoNum type="arabicParenR"/>
            </a:pPr>
            <a:r>
              <a:rPr lang="id-ID" sz="1200" dirty="0"/>
              <a:t>Menyelenggarakan sistem pengaturan dan pengawasan yang terintegrasi terhadap keseluruhan kegiatan di sektor jasa keuangan.</a:t>
            </a:r>
          </a:p>
          <a:p>
            <a:pPr marL="342900" indent="-342900" algn="just">
              <a:buFont typeface="+mj-lt"/>
              <a:buAutoNum type="arabicParenR"/>
            </a:pPr>
            <a:r>
              <a:rPr lang="id-ID" sz="1200" dirty="0"/>
              <a:t>Memelihara Stabilitas Sistem Keuangan secara aktif sesuai dengan kewenangannya.</a:t>
            </a:r>
          </a:p>
          <a:p>
            <a:pPr marL="342900" indent="-342900" algn="just">
              <a:buFont typeface="+mj-lt"/>
              <a:buAutoNum type="arabicParenR"/>
            </a:pPr>
            <a:r>
              <a:rPr lang="id-ID" sz="1200" dirty="0"/>
              <a:t>Memberikan pelindungan terhadap konsumen dan masyarakat.</a:t>
            </a:r>
          </a:p>
          <a:p>
            <a:pPr marL="342900" indent="-342900" algn="just">
              <a:buFont typeface="+mj-lt"/>
              <a:buAutoNum type="arabicParenR"/>
            </a:pPr>
            <a:endParaRPr lang="id-ID" sz="1200" dirty="0"/>
          </a:p>
        </p:txBody>
      </p:sp>
      <p:sp>
        <p:nvSpPr>
          <p:cNvPr id="5" name="TextBox 4">
            <a:extLst>
              <a:ext uri="{FF2B5EF4-FFF2-40B4-BE49-F238E27FC236}">
                <a16:creationId xmlns:a16="http://schemas.microsoft.com/office/drawing/2014/main" id="{66C484AF-350E-9926-D42C-259CAB62CC8F}"/>
              </a:ext>
            </a:extLst>
          </p:cNvPr>
          <p:cNvSpPr txBox="1"/>
          <p:nvPr/>
        </p:nvSpPr>
        <p:spPr>
          <a:xfrm>
            <a:off x="493528" y="2450265"/>
            <a:ext cx="6059672" cy="2123658"/>
          </a:xfrm>
          <a:prstGeom prst="rect">
            <a:avLst/>
          </a:prstGeom>
          <a:noFill/>
        </p:spPr>
        <p:txBody>
          <a:bodyPr wrap="square" rtlCol="0">
            <a:spAutoFit/>
          </a:bodyPr>
          <a:lstStyle/>
          <a:p>
            <a:pPr algn="just"/>
            <a:r>
              <a:rPr lang="id-ID" sz="1200" dirty="0"/>
              <a:t>OJK melaksanakan tugas pengaturan dan pengawas terhadap:</a:t>
            </a:r>
          </a:p>
          <a:p>
            <a:pPr marL="228600" indent="-228600" algn="just">
              <a:buFont typeface="+mj-lt"/>
              <a:buAutoNum type="arabicParenR"/>
            </a:pPr>
            <a:r>
              <a:rPr lang="id-ID" sz="1200" dirty="0"/>
              <a:t>kegiatan jasa keuangan di sektor perbankan;</a:t>
            </a:r>
          </a:p>
          <a:p>
            <a:pPr marL="228600" indent="-228600" algn="just">
              <a:buFont typeface="+mj-lt"/>
              <a:buAutoNum type="arabicParenR"/>
            </a:pPr>
            <a:r>
              <a:rPr lang="id-ID" sz="1200" dirty="0"/>
              <a:t>kegiatan jasa keuangan di sektor pasar modal, keuangan derivatif, dan bursa karbon;</a:t>
            </a:r>
          </a:p>
          <a:p>
            <a:pPr marL="228600" indent="-228600" algn="just">
              <a:buFont typeface="+mj-lt"/>
              <a:buAutoNum type="arabicParenR"/>
            </a:pPr>
            <a:r>
              <a:rPr lang="id-ID" sz="1200" dirty="0"/>
              <a:t>kegiatan jasa keuangan di sektor perasuransian, penjaminan, dan dana pensiun;</a:t>
            </a:r>
          </a:p>
          <a:p>
            <a:pPr marL="228600" indent="-228600" algn="just">
              <a:buFont typeface="+mj-lt"/>
              <a:buAutoNum type="arabicParenR"/>
            </a:pPr>
            <a:r>
              <a:rPr lang="id-ID" sz="1200" dirty="0"/>
              <a:t>kegiatan jasa keuangan di sektor lembaga pembiayaan, perusahaan modal ventura, lembaga keuangan mikro, dan LJK lainnya;</a:t>
            </a:r>
          </a:p>
          <a:p>
            <a:pPr marL="228600" indent="-228600" algn="just">
              <a:buFont typeface="+mj-lt"/>
              <a:buAutoNum type="arabicParenR"/>
            </a:pPr>
            <a:r>
              <a:rPr lang="id-ID" sz="1200" dirty="0"/>
              <a:t>kegiatan di sektor ITSK serta aset keuangan digital dan aset </a:t>
            </a:r>
            <a:r>
              <a:rPr lang="id-ID" sz="1200" dirty="0" err="1"/>
              <a:t>kripto</a:t>
            </a:r>
            <a:r>
              <a:rPr lang="id-ID" sz="1200" dirty="0"/>
              <a:t>;</a:t>
            </a:r>
          </a:p>
          <a:p>
            <a:pPr marL="228600" indent="-228600" algn="just">
              <a:buFont typeface="+mj-lt"/>
              <a:buAutoNum type="arabicParenR"/>
            </a:pPr>
            <a:r>
              <a:rPr lang="id-ID" sz="1200" dirty="0"/>
              <a:t>perilaku pelaku usaha jasa keuangan serta pelaksanaan edukasi dan pelindungan konsumen; dan</a:t>
            </a:r>
          </a:p>
          <a:p>
            <a:pPr marL="228600" indent="-228600" algn="just">
              <a:buFont typeface="+mj-lt"/>
              <a:buAutoNum type="arabicParenR"/>
            </a:pPr>
            <a:r>
              <a:rPr lang="id-ID" sz="1200" dirty="0"/>
              <a:t>sektor keuangan secara terintegrasi serta </a:t>
            </a:r>
            <a:r>
              <a:rPr lang="id-ID" sz="1200" dirty="0" err="1"/>
              <a:t>asesmen</a:t>
            </a:r>
            <a:r>
              <a:rPr lang="id-ID" sz="1200" dirty="0"/>
              <a:t> dampak </a:t>
            </a:r>
            <a:r>
              <a:rPr lang="id-ID" sz="1200" dirty="0" err="1"/>
              <a:t>sistemik</a:t>
            </a:r>
            <a:r>
              <a:rPr lang="id-ID" sz="1200" dirty="0"/>
              <a:t> konglomerasi keuangan.</a:t>
            </a:r>
          </a:p>
        </p:txBody>
      </p:sp>
    </p:spTree>
    <p:extLst>
      <p:ext uri="{BB962C8B-B14F-4D97-AF65-F5344CB8AC3E}">
        <p14:creationId xmlns:p14="http://schemas.microsoft.com/office/powerpoint/2010/main" val="367146600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C5AA527F-5E8E-4A6E-BD78-FB909768D577}"/>
              </a:ext>
            </a:extLst>
          </p:cNvPr>
          <p:cNvSpPr txBox="1"/>
          <p:nvPr/>
        </p:nvSpPr>
        <p:spPr>
          <a:xfrm>
            <a:off x="304799" y="943624"/>
            <a:ext cx="8229601" cy="3323987"/>
          </a:xfrm>
          <a:prstGeom prst="rect">
            <a:avLst/>
          </a:prstGeom>
          <a:solidFill>
            <a:schemeClr val="accent4">
              <a:lumMod val="20000"/>
              <a:lumOff val="80000"/>
            </a:schemeClr>
          </a:solidFill>
        </p:spPr>
        <p:txBody>
          <a:bodyPr wrap="square">
            <a:spAutoFit/>
          </a:bodyPr>
          <a:lstStyle/>
          <a:p>
            <a:r>
              <a:rPr lang="en-US" sz="1400" dirty="0"/>
              <a:t>c. </a:t>
            </a:r>
            <a:r>
              <a:rPr lang="en-US" sz="1400" dirty="0" err="1"/>
              <a:t>Wewenang</a:t>
            </a:r>
            <a:endParaRPr lang="en-US" sz="1400" dirty="0"/>
          </a:p>
          <a:p>
            <a:r>
              <a:rPr lang="en-US" sz="1400" dirty="0"/>
              <a:t>1) </a:t>
            </a:r>
            <a:r>
              <a:rPr lang="en-US" sz="1400" dirty="0" err="1"/>
              <a:t>Untuk</a:t>
            </a:r>
            <a:r>
              <a:rPr lang="en-US" sz="1400" dirty="0"/>
              <a:t> </a:t>
            </a:r>
            <a:r>
              <a:rPr lang="en-US" sz="1400" dirty="0" err="1"/>
              <a:t>melaksanakan</a:t>
            </a:r>
            <a:r>
              <a:rPr lang="en-US" sz="1400" dirty="0"/>
              <a:t> </a:t>
            </a:r>
            <a:r>
              <a:rPr lang="en-US" sz="1400" b="1" dirty="0" err="1"/>
              <a:t>tugas</a:t>
            </a:r>
            <a:r>
              <a:rPr lang="en-US" sz="1400" b="1" dirty="0"/>
              <a:t> </a:t>
            </a:r>
            <a:r>
              <a:rPr lang="en-US" sz="1400" b="1" dirty="0" err="1"/>
              <a:t>pengaturan</a:t>
            </a:r>
            <a:r>
              <a:rPr lang="en-US" sz="1400" dirty="0"/>
              <a:t>, </a:t>
            </a:r>
            <a:r>
              <a:rPr lang="en-US" sz="1400" dirty="0" err="1"/>
              <a:t>Otoritas</a:t>
            </a:r>
            <a:r>
              <a:rPr lang="en-US" sz="1400" dirty="0"/>
              <a:t> Jasa </a:t>
            </a:r>
            <a:r>
              <a:rPr lang="en-US" sz="1400" dirty="0" err="1"/>
              <a:t>Keuangan</a:t>
            </a:r>
            <a:r>
              <a:rPr lang="en-US" sz="1400" dirty="0"/>
              <a:t> </a:t>
            </a:r>
            <a:r>
              <a:rPr lang="en-US" sz="1400" dirty="0" err="1"/>
              <a:t>mempunyai</a:t>
            </a:r>
            <a:r>
              <a:rPr lang="en-US" sz="1400" dirty="0"/>
              <a:t> </a:t>
            </a:r>
            <a:r>
              <a:rPr lang="en-US" sz="1400" dirty="0" err="1"/>
              <a:t>wewenang</a:t>
            </a:r>
            <a:r>
              <a:rPr lang="en-US" sz="1400" dirty="0"/>
              <a:t> </a:t>
            </a:r>
            <a:r>
              <a:rPr lang="en-US" sz="1400" dirty="0" err="1"/>
              <a:t>berikut</a:t>
            </a:r>
            <a:r>
              <a:rPr lang="en-US" sz="1400" dirty="0"/>
              <a:t>:</a:t>
            </a:r>
          </a:p>
          <a:p>
            <a:pPr marL="342900" indent="-342900">
              <a:buAutoNum type="alphaLcParenR"/>
            </a:pPr>
            <a:r>
              <a:rPr lang="en-US" sz="1400" dirty="0" err="1"/>
              <a:t>menetapkan</a:t>
            </a:r>
            <a:r>
              <a:rPr lang="en-US" sz="1400" dirty="0"/>
              <a:t> </a:t>
            </a:r>
            <a:r>
              <a:rPr lang="en-US" sz="1400" dirty="0" err="1"/>
              <a:t>peraturan</a:t>
            </a:r>
            <a:r>
              <a:rPr lang="en-US" sz="1400" dirty="0"/>
              <a:t> </a:t>
            </a:r>
            <a:r>
              <a:rPr lang="en-US" sz="1400" dirty="0" err="1"/>
              <a:t>pelaksanaan</a:t>
            </a:r>
            <a:r>
              <a:rPr lang="en-US" sz="1400" dirty="0"/>
              <a:t> UU RI No. 21 </a:t>
            </a:r>
            <a:r>
              <a:rPr lang="en-US" sz="1400" dirty="0" err="1"/>
              <a:t>Tahun</a:t>
            </a:r>
            <a:r>
              <a:rPr lang="en-US" sz="1400" dirty="0"/>
              <a:t> 2011 </a:t>
            </a:r>
            <a:r>
              <a:rPr lang="en-US" sz="1400" dirty="0" err="1"/>
              <a:t>sebagaimana</a:t>
            </a:r>
            <a:r>
              <a:rPr lang="en-US" sz="1400" dirty="0"/>
              <a:t> </a:t>
            </a:r>
            <a:r>
              <a:rPr lang="en-US" sz="1400" dirty="0" err="1"/>
              <a:t>diubah</a:t>
            </a:r>
            <a:r>
              <a:rPr lang="en-US" sz="1400" dirty="0"/>
              <a:t> </a:t>
            </a:r>
            <a:r>
              <a:rPr lang="en-US" sz="1400" dirty="0" err="1"/>
              <a:t>dengan</a:t>
            </a:r>
            <a:r>
              <a:rPr lang="en-US" sz="1400" dirty="0"/>
              <a:t> UU RI No. 4 </a:t>
            </a:r>
            <a:r>
              <a:rPr lang="en-US" sz="1400" dirty="0" err="1"/>
              <a:t>Tahun</a:t>
            </a:r>
            <a:r>
              <a:rPr lang="en-US" sz="1400" dirty="0"/>
              <a:t> 2023;</a:t>
            </a:r>
          </a:p>
          <a:p>
            <a:pPr marL="342900" indent="-342900">
              <a:buAutoNum type="alphaLcParenR"/>
            </a:pPr>
            <a:r>
              <a:rPr lang="en-US" sz="1400" dirty="0" err="1"/>
              <a:t>menetapkan</a:t>
            </a:r>
            <a:r>
              <a:rPr lang="en-US" sz="1400" dirty="0"/>
              <a:t> </a:t>
            </a:r>
            <a:r>
              <a:rPr lang="en-US" sz="1400" dirty="0" err="1"/>
              <a:t>peraturan</a:t>
            </a:r>
            <a:r>
              <a:rPr lang="en-US" sz="1400" dirty="0"/>
              <a:t> </a:t>
            </a:r>
            <a:r>
              <a:rPr lang="en-US" sz="1400" dirty="0" err="1"/>
              <a:t>perundang-undangan</a:t>
            </a:r>
            <a:r>
              <a:rPr lang="en-US" sz="1400" dirty="0"/>
              <a:t> di </a:t>
            </a:r>
            <a:r>
              <a:rPr lang="en-US" sz="1400" dirty="0" err="1"/>
              <a:t>sektor</a:t>
            </a:r>
            <a:r>
              <a:rPr lang="en-US" sz="1400" dirty="0"/>
              <a:t> </a:t>
            </a:r>
            <a:r>
              <a:rPr lang="en-US" sz="1400" dirty="0" err="1"/>
              <a:t>jasa</a:t>
            </a:r>
            <a:r>
              <a:rPr lang="en-US" sz="1400" dirty="0"/>
              <a:t> </a:t>
            </a:r>
            <a:r>
              <a:rPr lang="en-US" sz="1400" dirty="0" err="1"/>
              <a:t>keuangan</a:t>
            </a:r>
            <a:r>
              <a:rPr lang="en-US" sz="1400" dirty="0"/>
              <a:t>; </a:t>
            </a:r>
          </a:p>
          <a:p>
            <a:pPr marL="342900" indent="-342900">
              <a:buAutoNum type="alphaLcParenR"/>
            </a:pPr>
            <a:r>
              <a:rPr lang="en-US" sz="1400" dirty="0" err="1"/>
              <a:t>menetapkan</a:t>
            </a:r>
            <a:r>
              <a:rPr lang="en-US" sz="1400" dirty="0"/>
              <a:t> </a:t>
            </a:r>
            <a:r>
              <a:rPr lang="en-US" sz="1400" dirty="0" err="1"/>
              <a:t>peraturan</a:t>
            </a:r>
            <a:r>
              <a:rPr lang="en-US" sz="1400" dirty="0"/>
              <a:t> dan </a:t>
            </a:r>
            <a:r>
              <a:rPr lang="en-US" sz="1400" dirty="0" err="1"/>
              <a:t>keputusan</a:t>
            </a:r>
            <a:r>
              <a:rPr lang="en-US" sz="1400" dirty="0"/>
              <a:t> OJK; </a:t>
            </a:r>
          </a:p>
          <a:p>
            <a:pPr marL="342900" indent="-342900">
              <a:buAutoNum type="alphaLcParenR"/>
            </a:pPr>
            <a:r>
              <a:rPr lang="en-US" sz="1400" dirty="0" err="1"/>
              <a:t>menetapkan</a:t>
            </a:r>
            <a:r>
              <a:rPr lang="en-US" sz="1400" dirty="0"/>
              <a:t> </a:t>
            </a:r>
            <a:r>
              <a:rPr lang="en-US" sz="1400" dirty="0" err="1"/>
              <a:t>peraturan</a:t>
            </a:r>
            <a:r>
              <a:rPr lang="en-US" sz="1400" dirty="0"/>
              <a:t> </a:t>
            </a:r>
            <a:r>
              <a:rPr lang="en-US" sz="1400" dirty="0" err="1"/>
              <a:t>mengenai</a:t>
            </a:r>
            <a:r>
              <a:rPr lang="en-US" sz="1400" dirty="0"/>
              <a:t> </a:t>
            </a:r>
            <a:r>
              <a:rPr lang="en-US" sz="1400" dirty="0" err="1"/>
              <a:t>pengawasan</a:t>
            </a:r>
            <a:r>
              <a:rPr lang="en-US" sz="1400" dirty="0"/>
              <a:t> di </a:t>
            </a:r>
            <a:r>
              <a:rPr lang="en-US" sz="1400" dirty="0" err="1"/>
              <a:t>sektor</a:t>
            </a:r>
            <a:r>
              <a:rPr lang="en-US" sz="1400" dirty="0"/>
              <a:t> </a:t>
            </a:r>
            <a:r>
              <a:rPr lang="en-US" sz="1400" dirty="0" err="1"/>
              <a:t>jasa</a:t>
            </a:r>
            <a:r>
              <a:rPr lang="en-US" sz="1400" dirty="0"/>
              <a:t> </a:t>
            </a:r>
            <a:r>
              <a:rPr lang="en-US" sz="1400" dirty="0" err="1"/>
              <a:t>keuangan</a:t>
            </a:r>
            <a:r>
              <a:rPr lang="en-US" sz="1400" dirty="0"/>
              <a:t>; </a:t>
            </a:r>
          </a:p>
          <a:p>
            <a:pPr marL="342900" indent="-342900">
              <a:buAutoNum type="alphaLcParenR"/>
            </a:pPr>
            <a:r>
              <a:rPr lang="en-US" sz="1400" dirty="0" err="1"/>
              <a:t>menetapkan</a:t>
            </a:r>
            <a:r>
              <a:rPr lang="en-US" sz="1400" dirty="0"/>
              <a:t> </a:t>
            </a:r>
            <a:r>
              <a:rPr lang="en-US" sz="1400" dirty="0" err="1"/>
              <a:t>kebijakan</a:t>
            </a:r>
            <a:r>
              <a:rPr lang="en-US" sz="1400" dirty="0"/>
              <a:t> </a:t>
            </a:r>
            <a:r>
              <a:rPr lang="en-US" sz="1400" dirty="0" err="1"/>
              <a:t>mengenai</a:t>
            </a:r>
            <a:r>
              <a:rPr lang="en-US" sz="1400" dirty="0"/>
              <a:t> </a:t>
            </a:r>
            <a:r>
              <a:rPr lang="en-US" sz="1400" dirty="0" err="1"/>
              <a:t>pelaksanaan</a:t>
            </a:r>
            <a:r>
              <a:rPr lang="en-US" sz="1400" dirty="0"/>
              <a:t> </a:t>
            </a:r>
            <a:r>
              <a:rPr lang="en-US" sz="1400" dirty="0" err="1"/>
              <a:t>tugas</a:t>
            </a:r>
            <a:r>
              <a:rPr lang="en-US" sz="1400" dirty="0"/>
              <a:t> OJK; </a:t>
            </a:r>
          </a:p>
          <a:p>
            <a:pPr marL="342900" indent="-342900">
              <a:buAutoNum type="alphaLcParenR"/>
            </a:pPr>
            <a:r>
              <a:rPr lang="en-US" sz="1400" dirty="0" err="1"/>
              <a:t>menetapkan</a:t>
            </a:r>
            <a:r>
              <a:rPr lang="en-US" sz="1400" dirty="0"/>
              <a:t> </a:t>
            </a:r>
            <a:r>
              <a:rPr lang="en-US" sz="1400" dirty="0" err="1"/>
              <a:t>peraturan</a:t>
            </a:r>
            <a:r>
              <a:rPr lang="en-US" sz="1400" dirty="0"/>
              <a:t> </a:t>
            </a:r>
            <a:r>
              <a:rPr lang="en-US" sz="1400" dirty="0" err="1"/>
              <a:t>mengenai</a:t>
            </a:r>
            <a:r>
              <a:rPr lang="en-US" sz="1400" dirty="0"/>
              <a:t> tata </a:t>
            </a:r>
            <a:r>
              <a:rPr lang="en-US" sz="1400" dirty="0" err="1"/>
              <a:t>cara</a:t>
            </a:r>
            <a:r>
              <a:rPr lang="en-US" sz="1400" dirty="0"/>
              <a:t> </a:t>
            </a:r>
            <a:r>
              <a:rPr lang="en-US" sz="1400" dirty="0" err="1"/>
              <a:t>penetapan</a:t>
            </a:r>
            <a:r>
              <a:rPr lang="en-US" sz="1400" dirty="0"/>
              <a:t> </a:t>
            </a:r>
            <a:r>
              <a:rPr lang="en-US" sz="1400" dirty="0" err="1"/>
              <a:t>perintah</a:t>
            </a:r>
            <a:r>
              <a:rPr lang="en-US" sz="1400" dirty="0"/>
              <a:t> </a:t>
            </a:r>
            <a:r>
              <a:rPr lang="en-US" sz="1400" dirty="0" err="1"/>
              <a:t>tertulis</a:t>
            </a:r>
            <a:r>
              <a:rPr lang="en-US" sz="1400" dirty="0"/>
              <a:t> </a:t>
            </a:r>
            <a:r>
              <a:rPr lang="en-US" sz="1400" dirty="0" err="1"/>
              <a:t>terhadap</a:t>
            </a:r>
            <a:r>
              <a:rPr lang="en-US" sz="1400" dirty="0"/>
              <a:t> Lembaga Jasa </a:t>
            </a:r>
            <a:r>
              <a:rPr lang="en-US" sz="1400" dirty="0" err="1"/>
              <a:t>Keuangan</a:t>
            </a:r>
            <a:r>
              <a:rPr lang="en-US" sz="1400" dirty="0"/>
              <a:t> dan </a:t>
            </a:r>
            <a:r>
              <a:rPr lang="en-US" sz="1400" dirty="0" err="1"/>
              <a:t>pihak</a:t>
            </a:r>
            <a:r>
              <a:rPr lang="en-US" sz="1400" dirty="0"/>
              <a:t> </a:t>
            </a:r>
            <a:r>
              <a:rPr lang="en-US" sz="1400" dirty="0" err="1"/>
              <a:t>tertentu</a:t>
            </a:r>
            <a:r>
              <a:rPr lang="en-US" sz="1400" dirty="0"/>
              <a:t>;</a:t>
            </a:r>
          </a:p>
          <a:p>
            <a:pPr marL="342900" indent="-342900">
              <a:buAutoNum type="alphaLcParenR"/>
            </a:pPr>
            <a:r>
              <a:rPr lang="en-US" sz="1400" dirty="0" err="1"/>
              <a:t>menetapkan</a:t>
            </a:r>
            <a:r>
              <a:rPr lang="en-US" sz="1400" dirty="0"/>
              <a:t> </a:t>
            </a:r>
            <a:r>
              <a:rPr lang="en-US" sz="1400" dirty="0" err="1"/>
              <a:t>peraturan</a:t>
            </a:r>
            <a:r>
              <a:rPr lang="en-US" sz="1400" dirty="0"/>
              <a:t> </a:t>
            </a:r>
            <a:r>
              <a:rPr lang="en-US" sz="1400" dirty="0" err="1"/>
              <a:t>mengenai</a:t>
            </a:r>
            <a:r>
              <a:rPr lang="en-US" sz="1400" dirty="0"/>
              <a:t> tata </a:t>
            </a:r>
            <a:r>
              <a:rPr lang="en-US" sz="1400" dirty="0" err="1"/>
              <a:t>cara</a:t>
            </a:r>
            <a:r>
              <a:rPr lang="en-US" sz="1400" dirty="0"/>
              <a:t> </a:t>
            </a:r>
            <a:r>
              <a:rPr lang="en-US" sz="1400" dirty="0" err="1"/>
              <a:t>penetapan</a:t>
            </a:r>
            <a:r>
              <a:rPr lang="en-US" sz="1400" dirty="0"/>
              <a:t> </a:t>
            </a:r>
            <a:r>
              <a:rPr lang="en-US" sz="1400" dirty="0" err="1"/>
              <a:t>pengelola</a:t>
            </a:r>
            <a:r>
              <a:rPr lang="en-US" sz="1400" dirty="0"/>
              <a:t> </a:t>
            </a:r>
            <a:r>
              <a:rPr lang="en-US" sz="1400" dirty="0" err="1"/>
              <a:t>statuter</a:t>
            </a:r>
            <a:r>
              <a:rPr lang="en-US" sz="1400" dirty="0"/>
              <a:t> pada Lembaga Jasa </a:t>
            </a:r>
            <a:r>
              <a:rPr lang="en-US" sz="1400" dirty="0" err="1"/>
              <a:t>Keuangan</a:t>
            </a:r>
            <a:r>
              <a:rPr lang="en-US" sz="1400" dirty="0"/>
              <a:t>; </a:t>
            </a:r>
          </a:p>
          <a:p>
            <a:pPr marL="342900" indent="-342900">
              <a:buAutoNum type="alphaLcParenR"/>
            </a:pPr>
            <a:r>
              <a:rPr lang="en-US" sz="1400" dirty="0" err="1"/>
              <a:t>menetapkan</a:t>
            </a:r>
            <a:r>
              <a:rPr lang="en-US" sz="1400" dirty="0"/>
              <a:t> </a:t>
            </a:r>
            <a:r>
              <a:rPr lang="en-US" sz="1400" dirty="0" err="1"/>
              <a:t>struktur</a:t>
            </a:r>
            <a:r>
              <a:rPr lang="en-US" sz="1400" dirty="0"/>
              <a:t> </a:t>
            </a:r>
            <a:r>
              <a:rPr lang="en-US" sz="1400" dirty="0" err="1"/>
              <a:t>organisasi</a:t>
            </a:r>
            <a:r>
              <a:rPr lang="en-US" sz="1400" dirty="0"/>
              <a:t> dan </a:t>
            </a:r>
            <a:r>
              <a:rPr lang="en-US" sz="1400" dirty="0" err="1"/>
              <a:t>infrastruktur</a:t>
            </a:r>
            <a:r>
              <a:rPr lang="en-US" sz="1400" dirty="0"/>
              <a:t>, </a:t>
            </a:r>
            <a:r>
              <a:rPr lang="en-US" sz="1400" dirty="0" err="1"/>
              <a:t>serta</a:t>
            </a:r>
            <a:r>
              <a:rPr lang="en-US" sz="1400" dirty="0"/>
              <a:t> </a:t>
            </a:r>
            <a:r>
              <a:rPr lang="en-US" sz="1400" dirty="0" err="1"/>
              <a:t>mengelola</a:t>
            </a:r>
            <a:r>
              <a:rPr lang="en-US" sz="1400" dirty="0"/>
              <a:t>, </a:t>
            </a:r>
            <a:r>
              <a:rPr lang="en-US" sz="1400" dirty="0" err="1"/>
              <a:t>memelihara</a:t>
            </a:r>
            <a:r>
              <a:rPr lang="en-US" sz="1400" dirty="0"/>
              <a:t>, dan </a:t>
            </a:r>
            <a:r>
              <a:rPr lang="en-US" sz="1400" dirty="0" err="1"/>
              <a:t>menatausahakan</a:t>
            </a:r>
            <a:r>
              <a:rPr lang="en-US" sz="1400" dirty="0"/>
              <a:t> </a:t>
            </a:r>
            <a:r>
              <a:rPr lang="en-US" sz="1400" dirty="0" err="1"/>
              <a:t>kekayaan</a:t>
            </a:r>
            <a:r>
              <a:rPr lang="en-US" sz="1400" dirty="0"/>
              <a:t> dan </a:t>
            </a:r>
            <a:r>
              <a:rPr lang="en-US" sz="1400" dirty="0" err="1"/>
              <a:t>kewajiban</a:t>
            </a:r>
            <a:r>
              <a:rPr lang="en-US" sz="1400" dirty="0"/>
              <a:t>; dan</a:t>
            </a:r>
          </a:p>
          <a:p>
            <a:pPr marL="342900" indent="-342900">
              <a:buAutoNum type="alphaLcParenR"/>
            </a:pPr>
            <a:r>
              <a:rPr lang="en-US" sz="1400" dirty="0" err="1"/>
              <a:t>menetapkan</a:t>
            </a:r>
            <a:r>
              <a:rPr lang="en-US" sz="1400" dirty="0"/>
              <a:t> </a:t>
            </a:r>
            <a:r>
              <a:rPr lang="en-US" sz="1400" dirty="0" err="1"/>
              <a:t>peraturan</a:t>
            </a:r>
            <a:r>
              <a:rPr lang="en-US" sz="1400" dirty="0"/>
              <a:t> </a:t>
            </a:r>
            <a:r>
              <a:rPr lang="en-US" sz="1400" dirty="0" err="1"/>
              <a:t>mengenai</a:t>
            </a:r>
            <a:r>
              <a:rPr lang="en-US" sz="1400" dirty="0"/>
              <a:t> tata </a:t>
            </a:r>
            <a:r>
              <a:rPr lang="en-US" sz="1400" dirty="0" err="1"/>
              <a:t>cara</a:t>
            </a:r>
            <a:r>
              <a:rPr lang="en-US" sz="1400" dirty="0"/>
              <a:t> </a:t>
            </a:r>
            <a:r>
              <a:rPr lang="en-US" sz="1400" dirty="0" err="1"/>
              <a:t>pengenaan</a:t>
            </a:r>
            <a:r>
              <a:rPr lang="en-US" sz="1400" dirty="0"/>
              <a:t> </a:t>
            </a:r>
            <a:r>
              <a:rPr lang="en-US" sz="1400" dirty="0" err="1"/>
              <a:t>sanksi</a:t>
            </a:r>
            <a:r>
              <a:rPr lang="en-US" sz="1400" dirty="0"/>
              <a:t> </a:t>
            </a:r>
            <a:r>
              <a:rPr lang="en-US" sz="1400" dirty="0" err="1"/>
              <a:t>sesuai</a:t>
            </a:r>
            <a:r>
              <a:rPr lang="en-US" sz="1400" dirty="0"/>
              <a:t> </a:t>
            </a:r>
            <a:r>
              <a:rPr lang="en-US" sz="1400" dirty="0" err="1"/>
              <a:t>dengan</a:t>
            </a:r>
            <a:r>
              <a:rPr lang="en-US" sz="1400" dirty="0"/>
              <a:t> </a:t>
            </a:r>
            <a:r>
              <a:rPr lang="en-US" sz="1400" dirty="0" err="1"/>
              <a:t>ketentuan</a:t>
            </a:r>
            <a:r>
              <a:rPr lang="en-US" sz="1400" dirty="0"/>
              <a:t> </a:t>
            </a:r>
            <a:r>
              <a:rPr lang="en-US" sz="1400" dirty="0" err="1"/>
              <a:t>peraturan</a:t>
            </a:r>
            <a:r>
              <a:rPr lang="en-US" sz="1400" dirty="0"/>
              <a:t> </a:t>
            </a:r>
            <a:r>
              <a:rPr lang="en-US" sz="1400" dirty="0" err="1"/>
              <a:t>perundangundangan</a:t>
            </a:r>
            <a:r>
              <a:rPr lang="en-US" sz="1400" dirty="0"/>
              <a:t> di </a:t>
            </a:r>
            <a:r>
              <a:rPr lang="en-US" sz="1400" dirty="0" err="1"/>
              <a:t>sektor</a:t>
            </a:r>
            <a:r>
              <a:rPr lang="en-US" sz="1400" dirty="0"/>
              <a:t> </a:t>
            </a:r>
            <a:r>
              <a:rPr lang="en-US" sz="1400" dirty="0" err="1"/>
              <a:t>jasa</a:t>
            </a:r>
            <a:r>
              <a:rPr lang="en-US" sz="1400" dirty="0"/>
              <a:t> </a:t>
            </a:r>
            <a:r>
              <a:rPr lang="en-US" sz="1400" dirty="0" err="1"/>
              <a:t>keuangan</a:t>
            </a:r>
            <a:r>
              <a:rPr lang="en-US" sz="1400" dirty="0"/>
              <a:t>.</a:t>
            </a:r>
          </a:p>
        </p:txBody>
      </p:sp>
      <p:sp>
        <p:nvSpPr>
          <p:cNvPr id="11" name="TextBox 34"/>
          <p:cNvSpPr txBox="1"/>
          <p:nvPr/>
        </p:nvSpPr>
        <p:spPr>
          <a:xfrm>
            <a:off x="0" y="133350"/>
            <a:ext cx="9143999" cy="401816"/>
          </a:xfrm>
          <a:prstGeom prst="rect">
            <a:avLst/>
          </a:prstGeom>
          <a:solidFill>
            <a:srgbClr val="2C987E"/>
          </a:solidFill>
          <a:ln>
            <a:noFill/>
          </a:ln>
        </p:spPr>
        <p:style>
          <a:lnRef idx="2">
            <a:schemeClr val="accent5">
              <a:shade val="50000"/>
            </a:schemeClr>
          </a:lnRef>
          <a:fillRef idx="1">
            <a:schemeClr val="accent5"/>
          </a:fillRef>
          <a:effectRef idx="0">
            <a:schemeClr val="accent5"/>
          </a:effectRef>
          <a:fontRef idx="minor">
            <a:schemeClr val="lt1"/>
          </a:fontRef>
        </p:style>
        <p:txBody>
          <a:bodyPr wrap="square" lIns="93128" tIns="46565" rIns="93128" bIns="46565" rtlCol="0">
            <a:spAutoFit/>
          </a:bodyPr>
          <a:lstStyle/>
          <a:p>
            <a:pPr marL="0" lvl="1">
              <a:tabLst>
                <a:tab pos="692185" algn="l"/>
              </a:tabLst>
            </a:pPr>
            <a:r>
              <a:rPr lang="fi-FI" sz="2000" b="1" dirty="0">
                <a:solidFill>
                  <a:schemeClr val="bg1"/>
                </a:solidFill>
                <a:latin typeface="Candara" pitchFamily="34" charset="0"/>
              </a:rPr>
              <a:t>D. Otoritas Jasa Keuangan (OJK)</a:t>
            </a:r>
            <a:endParaRPr lang="en-US" sz="2000" b="1" dirty="0">
              <a:solidFill>
                <a:schemeClr val="bg1"/>
              </a:solidFill>
              <a:latin typeface="Candara" pitchFamily="34" charset="0"/>
            </a:endParaRPr>
          </a:p>
        </p:txBody>
      </p:sp>
      <p:grpSp>
        <p:nvGrpSpPr>
          <p:cNvPr id="9" name="Group 8"/>
          <p:cNvGrpSpPr/>
          <p:nvPr/>
        </p:nvGrpSpPr>
        <p:grpSpPr>
          <a:xfrm>
            <a:off x="-1" y="4302125"/>
            <a:ext cx="9144000" cy="841375"/>
            <a:chOff x="0" y="4302125"/>
            <a:chExt cx="9144000" cy="841375"/>
          </a:xfrm>
        </p:grpSpPr>
        <p:grpSp>
          <p:nvGrpSpPr>
            <p:cNvPr id="10" name="Group 9"/>
            <p:cNvGrpSpPr/>
            <p:nvPr/>
          </p:nvGrpSpPr>
          <p:grpSpPr>
            <a:xfrm>
              <a:off x="0" y="4302125"/>
              <a:ext cx="9144000" cy="841375"/>
              <a:chOff x="0" y="4302125"/>
              <a:chExt cx="9144000" cy="841375"/>
            </a:xfrm>
          </p:grpSpPr>
          <p:grpSp>
            <p:nvGrpSpPr>
              <p:cNvPr id="13" name="Group 12"/>
              <p:cNvGrpSpPr/>
              <p:nvPr/>
            </p:nvGrpSpPr>
            <p:grpSpPr>
              <a:xfrm>
                <a:off x="0" y="4302125"/>
                <a:ext cx="9144000" cy="841375"/>
                <a:chOff x="0" y="4302125"/>
                <a:chExt cx="9144000" cy="841375"/>
              </a:xfrm>
            </p:grpSpPr>
            <p:pic>
              <p:nvPicPr>
                <p:cNvPr id="15" name="Picture 2" descr="E:\ELISA\ERLANGGA LISA\2017\TEMPLATE PPT\SMP PPKN kelas X kelompok wajib\SMP PPKN kelas X kelompok wajib.png"/>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22" name="TextBox 16"/>
                <p:cNvSpPr txBox="1"/>
                <p:nvPr/>
              </p:nvSpPr>
              <p:spPr>
                <a:xfrm>
                  <a:off x="2057400" y="4732407"/>
                  <a:ext cx="5334000" cy="353943"/>
                </a:xfrm>
                <a:prstGeom prst="rect">
                  <a:avLst/>
                </a:prstGeom>
                <a:solidFill>
                  <a:srgbClr val="FFC000"/>
                </a:solidFill>
              </p:spPr>
              <p:txBody>
                <a:bodyPr wrap="square" rtlCol="0">
                  <a:spAutoFit/>
                </a:bodyPr>
                <a:lstStyle/>
                <a:p>
                  <a:r>
                    <a:rPr lang="en-US" sz="1700" b="1" dirty="0">
                      <a:solidFill>
                        <a:srgbClr val="002060"/>
                      </a:solidFill>
                      <a:latin typeface="Arial" pitchFamily="34" charset="0"/>
                      <a:cs typeface="Arial" pitchFamily="34" charset="0"/>
                    </a:rPr>
                    <a:t>IPS EKONOMI </a:t>
                  </a:r>
                </a:p>
              </p:txBody>
            </p:sp>
          </p:grpSp>
          <p:pic>
            <p:nvPicPr>
              <p:cNvPr id="14" name="Picture 13" descr="A picture containing text&#10;&#10;Description automatically generated">
                <a:extLst>
                  <a:ext uri="{FF2B5EF4-FFF2-40B4-BE49-F238E27FC236}">
                    <a16:creationId xmlns:a16="http://schemas.microsoft.com/office/drawing/2014/main" id="{D65625EF-D92B-4D38-A026-7B2925F9C466}"/>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12" name="Rectangle 11"/>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2" name="TextBox 1">
            <a:extLst>
              <a:ext uri="{FF2B5EF4-FFF2-40B4-BE49-F238E27FC236}">
                <a16:creationId xmlns:a16="http://schemas.microsoft.com/office/drawing/2014/main" id="{7818F585-8938-2C2B-C520-2B05348836FE}"/>
              </a:ext>
            </a:extLst>
          </p:cNvPr>
          <p:cNvSpPr txBox="1"/>
          <p:nvPr/>
        </p:nvSpPr>
        <p:spPr>
          <a:xfrm>
            <a:off x="38098" y="586521"/>
            <a:ext cx="4381502" cy="369332"/>
          </a:xfrm>
          <a:prstGeom prst="rect">
            <a:avLst/>
          </a:prstGeom>
          <a:noFill/>
        </p:spPr>
        <p:txBody>
          <a:bodyPr wrap="square" rtlCol="0">
            <a:spAutoFit/>
          </a:bodyPr>
          <a:lstStyle/>
          <a:p>
            <a:r>
              <a:rPr lang="id-ID" b="1" dirty="0"/>
              <a:t>3. Fungsi, Tugas, dan Wewenang OJK</a:t>
            </a:r>
          </a:p>
        </p:txBody>
      </p:sp>
    </p:spTree>
    <p:extLst>
      <p:ext uri="{BB962C8B-B14F-4D97-AF65-F5344CB8AC3E}">
        <p14:creationId xmlns:p14="http://schemas.microsoft.com/office/powerpoint/2010/main" val="164656909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34"/>
          <p:cNvSpPr txBox="1"/>
          <p:nvPr/>
        </p:nvSpPr>
        <p:spPr>
          <a:xfrm>
            <a:off x="0" y="133350"/>
            <a:ext cx="9143999" cy="401816"/>
          </a:xfrm>
          <a:prstGeom prst="rect">
            <a:avLst/>
          </a:prstGeom>
          <a:solidFill>
            <a:srgbClr val="2C987E"/>
          </a:solidFill>
          <a:ln>
            <a:noFill/>
          </a:ln>
        </p:spPr>
        <p:style>
          <a:lnRef idx="2">
            <a:schemeClr val="accent5">
              <a:shade val="50000"/>
            </a:schemeClr>
          </a:lnRef>
          <a:fillRef idx="1">
            <a:schemeClr val="accent5"/>
          </a:fillRef>
          <a:effectRef idx="0">
            <a:schemeClr val="accent5"/>
          </a:effectRef>
          <a:fontRef idx="minor">
            <a:schemeClr val="lt1"/>
          </a:fontRef>
        </p:style>
        <p:txBody>
          <a:bodyPr wrap="square" lIns="93128" tIns="46565" rIns="93128" bIns="46565" rtlCol="0">
            <a:spAutoFit/>
          </a:bodyPr>
          <a:lstStyle/>
          <a:p>
            <a:pPr marL="0" lvl="1">
              <a:tabLst>
                <a:tab pos="692185" algn="l"/>
              </a:tabLst>
            </a:pPr>
            <a:r>
              <a:rPr lang="it-IT" sz="2000" b="1" dirty="0">
                <a:solidFill>
                  <a:schemeClr val="bg1"/>
                </a:solidFill>
                <a:latin typeface="Candara" pitchFamily="34" charset="0"/>
              </a:rPr>
              <a:t>A. Uang</a:t>
            </a:r>
            <a:endParaRPr lang="en-US" sz="2000" b="1" dirty="0">
              <a:solidFill>
                <a:schemeClr val="bg1"/>
              </a:solidFill>
              <a:latin typeface="Candara" pitchFamily="34" charset="0"/>
            </a:endParaRPr>
          </a:p>
        </p:txBody>
      </p:sp>
      <p:grpSp>
        <p:nvGrpSpPr>
          <p:cNvPr id="9" name="Group 8"/>
          <p:cNvGrpSpPr/>
          <p:nvPr/>
        </p:nvGrpSpPr>
        <p:grpSpPr>
          <a:xfrm>
            <a:off x="0" y="4302125"/>
            <a:ext cx="9144000" cy="841375"/>
            <a:chOff x="0" y="4302125"/>
            <a:chExt cx="9144000" cy="841375"/>
          </a:xfrm>
        </p:grpSpPr>
        <p:grpSp>
          <p:nvGrpSpPr>
            <p:cNvPr id="10" name="Group 9"/>
            <p:cNvGrpSpPr/>
            <p:nvPr/>
          </p:nvGrpSpPr>
          <p:grpSpPr>
            <a:xfrm>
              <a:off x="0" y="4302125"/>
              <a:ext cx="9144000" cy="841375"/>
              <a:chOff x="0" y="4302125"/>
              <a:chExt cx="9144000" cy="841375"/>
            </a:xfrm>
          </p:grpSpPr>
          <p:grpSp>
            <p:nvGrpSpPr>
              <p:cNvPr id="13" name="Group 12"/>
              <p:cNvGrpSpPr/>
              <p:nvPr/>
            </p:nvGrpSpPr>
            <p:grpSpPr>
              <a:xfrm>
                <a:off x="0" y="4302125"/>
                <a:ext cx="9144000" cy="841375"/>
                <a:chOff x="0" y="4302125"/>
                <a:chExt cx="9144000" cy="841375"/>
              </a:xfrm>
            </p:grpSpPr>
            <p:pic>
              <p:nvPicPr>
                <p:cNvPr id="15" name="Picture 2" descr="E:\ELISA\ERLANGGA LISA\2017\TEMPLATE PPT\SMP PPKN kelas X kelompok wajib\SMP PPKN kelas X kelompok wajib.png"/>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22" name="TextBox 16"/>
                <p:cNvSpPr txBox="1"/>
                <p:nvPr/>
              </p:nvSpPr>
              <p:spPr>
                <a:xfrm>
                  <a:off x="2057400" y="4732407"/>
                  <a:ext cx="5334000" cy="353943"/>
                </a:xfrm>
                <a:prstGeom prst="rect">
                  <a:avLst/>
                </a:prstGeom>
                <a:solidFill>
                  <a:srgbClr val="FFC000"/>
                </a:solidFill>
              </p:spPr>
              <p:txBody>
                <a:bodyPr wrap="square" rtlCol="0">
                  <a:spAutoFit/>
                </a:bodyPr>
                <a:lstStyle/>
                <a:p>
                  <a:r>
                    <a:rPr lang="en-US" sz="1700" b="1" dirty="0">
                      <a:solidFill>
                        <a:srgbClr val="002060"/>
                      </a:solidFill>
                      <a:latin typeface="Arial" pitchFamily="34" charset="0"/>
                      <a:cs typeface="Arial" pitchFamily="34" charset="0"/>
                    </a:rPr>
                    <a:t>IPS EKONOMI </a:t>
                  </a:r>
                </a:p>
              </p:txBody>
            </p:sp>
          </p:grpSp>
          <p:pic>
            <p:nvPicPr>
              <p:cNvPr id="14" name="Picture 13" descr="A picture containing text&#10;&#10;Description automatically generated">
                <a:extLst>
                  <a:ext uri="{FF2B5EF4-FFF2-40B4-BE49-F238E27FC236}">
                    <a16:creationId xmlns:a16="http://schemas.microsoft.com/office/drawing/2014/main" id="{D65625EF-D92B-4D38-A026-7B2925F9C466}"/>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12" name="Rectangle 11"/>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graphicFrame>
        <p:nvGraphicFramePr>
          <p:cNvPr id="30" name="Diagram 29">
            <a:extLst>
              <a:ext uri="{FF2B5EF4-FFF2-40B4-BE49-F238E27FC236}">
                <a16:creationId xmlns:a16="http://schemas.microsoft.com/office/drawing/2014/main" id="{59F98903-DCB0-E817-9C17-FDE6B097286A}"/>
              </a:ext>
            </a:extLst>
          </p:cNvPr>
          <p:cNvGraphicFramePr/>
          <p:nvPr/>
        </p:nvGraphicFramePr>
        <p:xfrm>
          <a:off x="3414963" y="1916812"/>
          <a:ext cx="2209800" cy="338554"/>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graphicFrame>
        <p:nvGraphicFramePr>
          <p:cNvPr id="33" name="Diagram 32">
            <a:extLst>
              <a:ext uri="{FF2B5EF4-FFF2-40B4-BE49-F238E27FC236}">
                <a16:creationId xmlns:a16="http://schemas.microsoft.com/office/drawing/2014/main" id="{325DC132-1E39-BC7C-00C2-6D00C69AFD86}"/>
              </a:ext>
            </a:extLst>
          </p:cNvPr>
          <p:cNvGraphicFramePr/>
          <p:nvPr/>
        </p:nvGraphicFramePr>
        <p:xfrm>
          <a:off x="2033336" y="3634686"/>
          <a:ext cx="5017169" cy="553427"/>
        </p:xfrm>
        <a:graphic>
          <a:graphicData uri="http://schemas.openxmlformats.org/drawingml/2006/diagram">
            <dgm:relIds xmlns:dgm="http://schemas.openxmlformats.org/drawingml/2006/diagram" xmlns:r="http://schemas.openxmlformats.org/officeDocument/2006/relationships" r:dm="rId11" r:lo="rId12" r:qs="rId13" r:cs="rId14"/>
          </a:graphicData>
        </a:graphic>
      </p:graphicFrame>
      <p:sp>
        <p:nvSpPr>
          <p:cNvPr id="17" name="TextBox 16">
            <a:extLst>
              <a:ext uri="{FF2B5EF4-FFF2-40B4-BE49-F238E27FC236}">
                <a16:creationId xmlns:a16="http://schemas.microsoft.com/office/drawing/2014/main" id="{7D67197E-6583-423A-8E34-3160D3CFDD17}"/>
              </a:ext>
            </a:extLst>
          </p:cNvPr>
          <p:cNvSpPr txBox="1"/>
          <p:nvPr/>
        </p:nvSpPr>
        <p:spPr>
          <a:xfrm>
            <a:off x="152400" y="607188"/>
            <a:ext cx="2245895" cy="369332"/>
          </a:xfrm>
          <a:prstGeom prst="rect">
            <a:avLst/>
          </a:prstGeom>
          <a:solidFill>
            <a:schemeClr val="bg2">
              <a:lumMod val="75000"/>
            </a:schemeClr>
          </a:solidFill>
        </p:spPr>
        <p:txBody>
          <a:bodyPr wrap="square">
            <a:spAutoFit/>
          </a:bodyPr>
          <a:lstStyle/>
          <a:p>
            <a:r>
              <a:rPr lang="en-US" b="1" dirty="0"/>
              <a:t>2.   Sejarah Uang</a:t>
            </a:r>
          </a:p>
        </p:txBody>
      </p:sp>
      <p:sp>
        <p:nvSpPr>
          <p:cNvPr id="16" name="TextBox 15">
            <a:extLst>
              <a:ext uri="{FF2B5EF4-FFF2-40B4-BE49-F238E27FC236}">
                <a16:creationId xmlns:a16="http://schemas.microsoft.com/office/drawing/2014/main" id="{77CCDAB9-9601-4C2B-84A7-7AC131EBAC19}"/>
              </a:ext>
            </a:extLst>
          </p:cNvPr>
          <p:cNvSpPr txBox="1"/>
          <p:nvPr/>
        </p:nvSpPr>
        <p:spPr>
          <a:xfrm>
            <a:off x="152400" y="1074855"/>
            <a:ext cx="4615030" cy="1815882"/>
          </a:xfrm>
          <a:prstGeom prst="rect">
            <a:avLst/>
          </a:prstGeom>
          <a:solidFill>
            <a:schemeClr val="bg2">
              <a:lumMod val="90000"/>
            </a:schemeClr>
          </a:solidFill>
        </p:spPr>
        <p:txBody>
          <a:bodyPr wrap="square">
            <a:spAutoFit/>
          </a:bodyPr>
          <a:lstStyle/>
          <a:p>
            <a:r>
              <a:rPr lang="en-US" sz="1600" dirty="0" err="1"/>
              <a:t>Awalnya</a:t>
            </a:r>
            <a:r>
              <a:rPr lang="en-US" sz="1600" dirty="0"/>
              <a:t>, </a:t>
            </a:r>
            <a:r>
              <a:rPr lang="en-US" sz="1600" dirty="0" err="1"/>
              <a:t>manusia</a:t>
            </a:r>
            <a:r>
              <a:rPr lang="en-US" sz="1600" dirty="0"/>
              <a:t> </a:t>
            </a:r>
            <a:r>
              <a:rPr lang="en-US" sz="1600" dirty="0" err="1"/>
              <a:t>melakukan</a:t>
            </a:r>
            <a:r>
              <a:rPr lang="en-US" sz="1600" dirty="0"/>
              <a:t> barter </a:t>
            </a:r>
            <a:r>
              <a:rPr lang="en-US" sz="1600" dirty="0" err="1"/>
              <a:t>untuk</a:t>
            </a:r>
            <a:r>
              <a:rPr lang="en-US" sz="1600" dirty="0"/>
              <a:t> </a:t>
            </a:r>
            <a:r>
              <a:rPr lang="en-US" sz="1600" dirty="0" err="1"/>
              <a:t>mendapatkan</a:t>
            </a:r>
            <a:r>
              <a:rPr lang="en-US" sz="1600" dirty="0"/>
              <a:t> </a:t>
            </a:r>
            <a:r>
              <a:rPr lang="en-US" sz="1600" dirty="0" err="1"/>
              <a:t>barang</a:t>
            </a:r>
            <a:r>
              <a:rPr lang="en-US" sz="1600" dirty="0"/>
              <a:t> yang </a:t>
            </a:r>
            <a:r>
              <a:rPr lang="en-US" sz="1600" dirty="0" err="1"/>
              <a:t>dibutuhkan</a:t>
            </a:r>
            <a:r>
              <a:rPr lang="en-US" sz="1600" dirty="0"/>
              <a:t> </a:t>
            </a:r>
            <a:r>
              <a:rPr lang="en-US" sz="1600" dirty="0" err="1"/>
              <a:t>dari</a:t>
            </a:r>
            <a:r>
              <a:rPr lang="en-US" sz="1600" dirty="0"/>
              <a:t> orang lain. </a:t>
            </a:r>
            <a:r>
              <a:rPr lang="en-US" sz="1600" dirty="0" err="1"/>
              <a:t>Seiring</a:t>
            </a:r>
            <a:r>
              <a:rPr lang="en-US" sz="1600" dirty="0"/>
              <a:t> </a:t>
            </a:r>
            <a:r>
              <a:rPr lang="en-US" sz="1600" dirty="0" err="1"/>
              <a:t>dengan</a:t>
            </a:r>
            <a:r>
              <a:rPr lang="en-US" sz="1600" dirty="0"/>
              <a:t> </a:t>
            </a:r>
            <a:r>
              <a:rPr lang="en-US" sz="1600" dirty="0" err="1"/>
              <a:t>perkembangan</a:t>
            </a:r>
            <a:r>
              <a:rPr lang="en-US" sz="1600" dirty="0"/>
              <a:t> zaman, </a:t>
            </a:r>
            <a:r>
              <a:rPr lang="en-US" sz="1600" dirty="0" err="1"/>
              <a:t>komoditas</a:t>
            </a:r>
            <a:r>
              <a:rPr lang="en-US" sz="1600" dirty="0"/>
              <a:t>, </a:t>
            </a:r>
            <a:r>
              <a:rPr lang="en-US" sz="1600" dirty="0" err="1"/>
              <a:t>koin</a:t>
            </a:r>
            <a:r>
              <a:rPr lang="en-US" sz="1600" dirty="0"/>
              <a:t>, dan </a:t>
            </a:r>
            <a:r>
              <a:rPr lang="en-US" sz="1600" dirty="0" err="1"/>
              <a:t>akhirnya</a:t>
            </a:r>
            <a:r>
              <a:rPr lang="en-US" sz="1600" dirty="0"/>
              <a:t> uang </a:t>
            </a:r>
            <a:r>
              <a:rPr lang="en-US" sz="1600" dirty="0" err="1"/>
              <a:t>kertas</a:t>
            </a:r>
            <a:r>
              <a:rPr lang="en-US" sz="1600" dirty="0"/>
              <a:t> </a:t>
            </a:r>
            <a:r>
              <a:rPr lang="en-US" sz="1600" dirty="0" err="1"/>
              <a:t>fisik</a:t>
            </a:r>
            <a:r>
              <a:rPr lang="en-US" sz="1600" dirty="0"/>
              <a:t> </a:t>
            </a:r>
            <a:r>
              <a:rPr lang="en-US" sz="1600" dirty="0" err="1"/>
              <a:t>menjadi</a:t>
            </a:r>
            <a:r>
              <a:rPr lang="en-US" sz="1600" dirty="0"/>
              <a:t> </a:t>
            </a:r>
            <a:r>
              <a:rPr lang="en-US" sz="1600" dirty="0" err="1"/>
              <a:t>alat</a:t>
            </a:r>
            <a:r>
              <a:rPr lang="en-US" sz="1600" dirty="0"/>
              <a:t> </a:t>
            </a:r>
            <a:r>
              <a:rPr lang="en-US" sz="1600" dirty="0" err="1"/>
              <a:t>pertukaran</a:t>
            </a:r>
            <a:r>
              <a:rPr lang="en-US" sz="1600" dirty="0"/>
              <a:t> dan </a:t>
            </a:r>
            <a:r>
              <a:rPr lang="en-US" sz="1600" dirty="0" err="1"/>
              <a:t>pembelian</a:t>
            </a:r>
            <a:r>
              <a:rPr lang="en-US" sz="1600" dirty="0"/>
              <a:t> </a:t>
            </a:r>
            <a:r>
              <a:rPr lang="en-US" sz="1600" dirty="0" err="1"/>
              <a:t>barang</a:t>
            </a:r>
            <a:r>
              <a:rPr lang="en-US" sz="1600" dirty="0"/>
              <a:t>. </a:t>
            </a:r>
            <a:r>
              <a:rPr lang="en-US" sz="1600" dirty="0" err="1"/>
              <a:t>Saat</a:t>
            </a:r>
            <a:r>
              <a:rPr lang="en-US" sz="1600" dirty="0"/>
              <a:t> </a:t>
            </a:r>
            <a:r>
              <a:rPr lang="en-US" sz="1600" dirty="0" err="1"/>
              <a:t>ini</a:t>
            </a:r>
            <a:r>
              <a:rPr lang="en-US" sz="1600" dirty="0"/>
              <a:t> </a:t>
            </a:r>
            <a:r>
              <a:rPr lang="en-US" sz="1600" dirty="0" err="1"/>
              <a:t>telah</a:t>
            </a:r>
            <a:r>
              <a:rPr lang="en-US" sz="1600" dirty="0"/>
              <a:t> </a:t>
            </a:r>
            <a:r>
              <a:rPr lang="en-US" sz="1600" dirty="0" err="1"/>
              <a:t>terjadievolusi</a:t>
            </a:r>
            <a:r>
              <a:rPr lang="en-US" sz="1600" dirty="0"/>
              <a:t> uang, </a:t>
            </a:r>
            <a:r>
              <a:rPr lang="en-US" sz="1600" dirty="0" err="1"/>
              <a:t>yaitu</a:t>
            </a:r>
            <a:r>
              <a:rPr lang="en-US" sz="1600" dirty="0"/>
              <a:t> </a:t>
            </a:r>
            <a:r>
              <a:rPr lang="en-US" sz="1600" dirty="0" err="1"/>
              <a:t>dalam</a:t>
            </a:r>
            <a:r>
              <a:rPr lang="en-US" sz="1600" dirty="0"/>
              <a:t> </a:t>
            </a:r>
            <a:r>
              <a:rPr lang="en-US" sz="1600" dirty="0" err="1"/>
              <a:t>bentuk</a:t>
            </a:r>
            <a:r>
              <a:rPr lang="en-US" sz="1600" dirty="0"/>
              <a:t> </a:t>
            </a:r>
            <a:r>
              <a:rPr lang="en-US" sz="1600" dirty="0" err="1"/>
              <a:t>nontunai</a:t>
            </a:r>
            <a:r>
              <a:rPr lang="en-US" sz="1600" dirty="0"/>
              <a:t>.</a:t>
            </a:r>
          </a:p>
        </p:txBody>
      </p:sp>
      <p:sp>
        <p:nvSpPr>
          <p:cNvPr id="18" name="TextBox 17">
            <a:extLst>
              <a:ext uri="{FF2B5EF4-FFF2-40B4-BE49-F238E27FC236}">
                <a16:creationId xmlns:a16="http://schemas.microsoft.com/office/drawing/2014/main" id="{1FC8CFE4-31EE-4594-9656-C4C87E40FAAD}"/>
              </a:ext>
            </a:extLst>
          </p:cNvPr>
          <p:cNvSpPr txBox="1"/>
          <p:nvPr/>
        </p:nvSpPr>
        <p:spPr>
          <a:xfrm>
            <a:off x="163158" y="3426373"/>
            <a:ext cx="4604272" cy="1077218"/>
          </a:xfrm>
          <a:prstGeom prst="rect">
            <a:avLst/>
          </a:prstGeom>
          <a:solidFill>
            <a:schemeClr val="bg2">
              <a:lumMod val="90000"/>
            </a:schemeClr>
          </a:solidFill>
        </p:spPr>
        <p:txBody>
          <a:bodyPr wrap="square">
            <a:spAutoFit/>
          </a:bodyPr>
          <a:lstStyle/>
          <a:p>
            <a:r>
              <a:rPr lang="en-US" sz="1600" dirty="0" err="1"/>
              <a:t>Fungsi</a:t>
            </a:r>
            <a:r>
              <a:rPr lang="en-US" sz="1600" dirty="0"/>
              <a:t> </a:t>
            </a:r>
            <a:r>
              <a:rPr lang="en-US" sz="1600" dirty="0" err="1"/>
              <a:t>asli</a:t>
            </a:r>
            <a:r>
              <a:rPr lang="en-US" sz="1600" dirty="0"/>
              <a:t> uang </a:t>
            </a:r>
            <a:r>
              <a:rPr lang="en-US" sz="1600" dirty="0" err="1"/>
              <a:t>adalah</a:t>
            </a:r>
            <a:r>
              <a:rPr lang="en-US" sz="1600" dirty="0"/>
              <a:t> </a:t>
            </a:r>
            <a:r>
              <a:rPr lang="en-US" sz="1600" dirty="0" err="1"/>
              <a:t>sebagai</a:t>
            </a:r>
            <a:r>
              <a:rPr lang="en-US" sz="1600" dirty="0"/>
              <a:t> </a:t>
            </a:r>
            <a:r>
              <a:rPr lang="en-US" sz="1600" dirty="0" err="1"/>
              <a:t>alat</a:t>
            </a:r>
            <a:r>
              <a:rPr lang="en-US" sz="1600" dirty="0"/>
              <a:t> </a:t>
            </a:r>
            <a:r>
              <a:rPr lang="en-US" sz="1600" dirty="0" err="1"/>
              <a:t>tukar</a:t>
            </a:r>
            <a:r>
              <a:rPr lang="en-US" sz="1600" dirty="0"/>
              <a:t> ﻿ dan </a:t>
            </a:r>
            <a:r>
              <a:rPr lang="en-US" sz="1600" dirty="0" err="1"/>
              <a:t>alat</a:t>
            </a:r>
            <a:r>
              <a:rPr lang="en-US" sz="1600" dirty="0"/>
              <a:t> </a:t>
            </a:r>
            <a:r>
              <a:rPr lang="en-US" sz="1600" dirty="0" err="1"/>
              <a:t>satuan</a:t>
            </a:r>
            <a:r>
              <a:rPr lang="en-US" sz="1600" dirty="0"/>
              <a:t> </a:t>
            </a:r>
            <a:r>
              <a:rPr lang="en-US" sz="1600" dirty="0" err="1"/>
              <a:t>hitung</a:t>
            </a:r>
            <a:r>
              <a:rPr lang="en-US" sz="1600" dirty="0"/>
              <a:t>. </a:t>
            </a:r>
            <a:r>
              <a:rPr lang="en-US" sz="1600" dirty="0" err="1"/>
              <a:t>Fungsi</a:t>
            </a:r>
            <a:r>
              <a:rPr lang="en-US" sz="1600" dirty="0"/>
              <a:t> </a:t>
            </a:r>
            <a:r>
              <a:rPr lang="en-US" sz="1600" dirty="0" err="1"/>
              <a:t>turunan</a:t>
            </a:r>
            <a:r>
              <a:rPr lang="en-US" sz="1600" dirty="0"/>
              <a:t> uang </a:t>
            </a:r>
            <a:r>
              <a:rPr lang="en-US" sz="1600" dirty="0" err="1"/>
              <a:t>adalah</a:t>
            </a:r>
            <a:r>
              <a:rPr lang="en-US" sz="1600" dirty="0"/>
              <a:t> ﻿ </a:t>
            </a:r>
            <a:r>
              <a:rPr lang="en-US" sz="1600" dirty="0" err="1"/>
              <a:t>sebagai</a:t>
            </a:r>
            <a:r>
              <a:rPr lang="en-US" sz="1600" dirty="0"/>
              <a:t> </a:t>
            </a:r>
            <a:r>
              <a:rPr lang="en-US" sz="1600" dirty="0" err="1"/>
              <a:t>standar</a:t>
            </a:r>
            <a:r>
              <a:rPr lang="en-US" sz="1600" dirty="0"/>
              <a:t> </a:t>
            </a:r>
            <a:r>
              <a:rPr lang="en-US" sz="1600" dirty="0" err="1"/>
              <a:t>atau</a:t>
            </a:r>
            <a:r>
              <a:rPr lang="en-US" sz="1600" dirty="0"/>
              <a:t> </a:t>
            </a:r>
            <a:r>
              <a:rPr lang="en-US" sz="1600" dirty="0" err="1"/>
              <a:t>ukuran</a:t>
            </a:r>
            <a:r>
              <a:rPr lang="en-US" sz="1600" dirty="0"/>
              <a:t> </a:t>
            </a:r>
            <a:r>
              <a:rPr lang="en-US" sz="1600" dirty="0" err="1"/>
              <a:t>pembayaran</a:t>
            </a:r>
            <a:r>
              <a:rPr lang="en-US" sz="1600" dirty="0"/>
              <a:t> yang </a:t>
            </a:r>
            <a:r>
              <a:rPr lang="en-US" sz="1600" dirty="0" err="1"/>
              <a:t>ditunda</a:t>
            </a:r>
            <a:r>
              <a:rPr lang="en-US" sz="1600" dirty="0"/>
              <a:t>, </a:t>
            </a:r>
            <a:r>
              <a:rPr lang="en-US" sz="1600" dirty="0" err="1"/>
              <a:t>alat</a:t>
            </a:r>
            <a:r>
              <a:rPr lang="en-US" sz="1600" dirty="0"/>
              <a:t> ﻿ </a:t>
            </a:r>
            <a:r>
              <a:rPr lang="en-US" sz="1600" dirty="0" err="1"/>
              <a:t>penyimpan</a:t>
            </a:r>
            <a:r>
              <a:rPr lang="en-US" sz="1600" dirty="0"/>
              <a:t> </a:t>
            </a:r>
            <a:r>
              <a:rPr lang="en-US" sz="1600" dirty="0" err="1"/>
              <a:t>kekayaan</a:t>
            </a:r>
            <a:r>
              <a:rPr lang="en-US" sz="1600" dirty="0"/>
              <a:t>, dan </a:t>
            </a:r>
            <a:r>
              <a:rPr lang="en-US" sz="1600" dirty="0" err="1"/>
              <a:t>alat</a:t>
            </a:r>
            <a:r>
              <a:rPr lang="en-US" sz="1600" dirty="0"/>
              <a:t> </a:t>
            </a:r>
            <a:r>
              <a:rPr lang="en-US" sz="1600" dirty="0" err="1"/>
              <a:t>pengalih</a:t>
            </a:r>
            <a:r>
              <a:rPr lang="en-US" sz="1600" dirty="0"/>
              <a:t> </a:t>
            </a:r>
            <a:r>
              <a:rPr lang="en-US" sz="1600" dirty="0" err="1"/>
              <a:t>kekayaan</a:t>
            </a:r>
            <a:r>
              <a:rPr lang="en-US" sz="1600" dirty="0"/>
              <a:t>.</a:t>
            </a:r>
          </a:p>
        </p:txBody>
      </p:sp>
      <p:sp>
        <p:nvSpPr>
          <p:cNvPr id="20" name="TextBox 19">
            <a:extLst>
              <a:ext uri="{FF2B5EF4-FFF2-40B4-BE49-F238E27FC236}">
                <a16:creationId xmlns:a16="http://schemas.microsoft.com/office/drawing/2014/main" id="{32CEA022-FDBC-4086-B33F-51C332CD516A}"/>
              </a:ext>
            </a:extLst>
          </p:cNvPr>
          <p:cNvSpPr txBox="1"/>
          <p:nvPr/>
        </p:nvSpPr>
        <p:spPr>
          <a:xfrm>
            <a:off x="163158" y="2988339"/>
            <a:ext cx="2245895" cy="369332"/>
          </a:xfrm>
          <a:prstGeom prst="rect">
            <a:avLst/>
          </a:prstGeom>
          <a:solidFill>
            <a:schemeClr val="bg2">
              <a:lumMod val="75000"/>
            </a:schemeClr>
          </a:solidFill>
        </p:spPr>
        <p:txBody>
          <a:bodyPr wrap="square">
            <a:spAutoFit/>
          </a:bodyPr>
          <a:lstStyle/>
          <a:p>
            <a:r>
              <a:rPr lang="en-US" b="1" dirty="0"/>
              <a:t>2.   </a:t>
            </a:r>
            <a:r>
              <a:rPr lang="en-US" b="1" dirty="0" err="1"/>
              <a:t>Fungsi</a:t>
            </a:r>
            <a:r>
              <a:rPr lang="en-US" b="1" dirty="0"/>
              <a:t> Uang</a:t>
            </a:r>
          </a:p>
        </p:txBody>
      </p:sp>
      <p:graphicFrame>
        <p:nvGraphicFramePr>
          <p:cNvPr id="5" name="Diagram 4">
            <a:extLst>
              <a:ext uri="{FF2B5EF4-FFF2-40B4-BE49-F238E27FC236}">
                <a16:creationId xmlns:a16="http://schemas.microsoft.com/office/drawing/2014/main" id="{EDD6E22B-7E30-4437-B332-5B1C2641794F}"/>
              </a:ext>
            </a:extLst>
          </p:cNvPr>
          <p:cNvGraphicFramePr/>
          <p:nvPr>
            <p:extLst>
              <p:ext uri="{D42A27DB-BD31-4B8C-83A1-F6EECF244321}">
                <p14:modId xmlns:p14="http://schemas.microsoft.com/office/powerpoint/2010/main" val="773222127"/>
              </p:ext>
            </p:extLst>
          </p:nvPr>
        </p:nvGraphicFramePr>
        <p:xfrm>
          <a:off x="4998720" y="763983"/>
          <a:ext cx="3989294" cy="3817076"/>
        </p:xfrm>
        <a:graphic>
          <a:graphicData uri="http://schemas.openxmlformats.org/drawingml/2006/diagram">
            <dgm:relIds xmlns:dgm="http://schemas.openxmlformats.org/drawingml/2006/diagram" xmlns:r="http://schemas.openxmlformats.org/officeDocument/2006/relationships" r:dm="rId16" r:lo="rId17" r:qs="rId18" r:cs="rId19"/>
          </a:graphicData>
        </a:graphic>
      </p:graphicFrame>
    </p:spTree>
    <p:extLst>
      <p:ext uri="{BB962C8B-B14F-4D97-AF65-F5344CB8AC3E}">
        <p14:creationId xmlns:p14="http://schemas.microsoft.com/office/powerpoint/2010/main" val="75557298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1000"/>
                                        <p:tgtEl>
                                          <p:spTgt spid="5"/>
                                        </p:tgtEl>
                                      </p:cBhvr>
                                    </p:animEffect>
                                    <p:anim calcmode="lin" valueType="num">
                                      <p:cBhvr>
                                        <p:cTn id="16" dur="1000" fill="hold"/>
                                        <p:tgtEl>
                                          <p:spTgt spid="5"/>
                                        </p:tgtEl>
                                        <p:attrNameLst>
                                          <p:attrName>ppt_x</p:attrName>
                                        </p:attrNameLst>
                                      </p:cBhvr>
                                      <p:tavLst>
                                        <p:tav tm="0">
                                          <p:val>
                                            <p:strVal val="#ppt_x"/>
                                          </p:val>
                                        </p:tav>
                                        <p:tav tm="100000">
                                          <p:val>
                                            <p:strVal val="#ppt_x"/>
                                          </p:val>
                                        </p:tav>
                                      </p:tavLst>
                                    </p:anim>
                                    <p:anim calcmode="lin" valueType="num">
                                      <p:cBhvr>
                                        <p:cTn id="17"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animBg="1"/>
      <p:bldGraphic spid="5" grpId="0">
        <p:bldAsOne/>
      </p:bldGraphic>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34"/>
          <p:cNvSpPr txBox="1"/>
          <p:nvPr/>
        </p:nvSpPr>
        <p:spPr>
          <a:xfrm>
            <a:off x="0" y="133350"/>
            <a:ext cx="9143999" cy="401816"/>
          </a:xfrm>
          <a:prstGeom prst="rect">
            <a:avLst/>
          </a:prstGeom>
          <a:solidFill>
            <a:srgbClr val="2C987E"/>
          </a:solidFill>
          <a:ln>
            <a:noFill/>
          </a:ln>
        </p:spPr>
        <p:style>
          <a:lnRef idx="2">
            <a:schemeClr val="accent5">
              <a:shade val="50000"/>
            </a:schemeClr>
          </a:lnRef>
          <a:fillRef idx="1">
            <a:schemeClr val="accent5"/>
          </a:fillRef>
          <a:effectRef idx="0">
            <a:schemeClr val="accent5"/>
          </a:effectRef>
          <a:fontRef idx="minor">
            <a:schemeClr val="lt1"/>
          </a:fontRef>
        </p:style>
        <p:txBody>
          <a:bodyPr wrap="square" lIns="93128" tIns="46565" rIns="93128" bIns="46565" rtlCol="0">
            <a:spAutoFit/>
          </a:bodyPr>
          <a:lstStyle/>
          <a:p>
            <a:pPr marL="0" lvl="1">
              <a:tabLst>
                <a:tab pos="692185" algn="l"/>
              </a:tabLst>
            </a:pPr>
            <a:r>
              <a:rPr lang="fi-FI" sz="2000" b="1" dirty="0">
                <a:solidFill>
                  <a:schemeClr val="bg1"/>
                </a:solidFill>
                <a:latin typeface="Candara" pitchFamily="34" charset="0"/>
              </a:rPr>
              <a:t>D. Otoritas Jasa Keuangan (OJK)</a:t>
            </a:r>
            <a:endParaRPr lang="en-US" sz="2000" b="1" dirty="0">
              <a:solidFill>
                <a:schemeClr val="bg1"/>
              </a:solidFill>
              <a:latin typeface="Candara" pitchFamily="34" charset="0"/>
            </a:endParaRPr>
          </a:p>
        </p:txBody>
      </p:sp>
      <p:grpSp>
        <p:nvGrpSpPr>
          <p:cNvPr id="9" name="Group 8"/>
          <p:cNvGrpSpPr/>
          <p:nvPr/>
        </p:nvGrpSpPr>
        <p:grpSpPr>
          <a:xfrm>
            <a:off x="-1" y="4302125"/>
            <a:ext cx="9144000" cy="841375"/>
            <a:chOff x="0" y="4302125"/>
            <a:chExt cx="9144000" cy="841375"/>
          </a:xfrm>
        </p:grpSpPr>
        <p:grpSp>
          <p:nvGrpSpPr>
            <p:cNvPr id="10" name="Group 9"/>
            <p:cNvGrpSpPr/>
            <p:nvPr/>
          </p:nvGrpSpPr>
          <p:grpSpPr>
            <a:xfrm>
              <a:off x="0" y="4302125"/>
              <a:ext cx="9144000" cy="841375"/>
              <a:chOff x="0" y="4302125"/>
              <a:chExt cx="9144000" cy="841375"/>
            </a:xfrm>
          </p:grpSpPr>
          <p:grpSp>
            <p:nvGrpSpPr>
              <p:cNvPr id="13" name="Group 12"/>
              <p:cNvGrpSpPr/>
              <p:nvPr/>
            </p:nvGrpSpPr>
            <p:grpSpPr>
              <a:xfrm>
                <a:off x="0" y="4302125"/>
                <a:ext cx="9144000" cy="841375"/>
                <a:chOff x="0" y="4302125"/>
                <a:chExt cx="9144000" cy="841375"/>
              </a:xfrm>
            </p:grpSpPr>
            <p:pic>
              <p:nvPicPr>
                <p:cNvPr id="15" name="Picture 2" descr="E:\ELISA\ERLANGGA LISA\2017\TEMPLATE PPT\SMP PPKN kelas X kelompok wajib\SMP PPKN kelas X kelompok wajib.png"/>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22" name="TextBox 16"/>
                <p:cNvSpPr txBox="1"/>
                <p:nvPr/>
              </p:nvSpPr>
              <p:spPr>
                <a:xfrm>
                  <a:off x="2057400" y="4732407"/>
                  <a:ext cx="5334000" cy="353943"/>
                </a:xfrm>
                <a:prstGeom prst="rect">
                  <a:avLst/>
                </a:prstGeom>
                <a:solidFill>
                  <a:srgbClr val="FFC000"/>
                </a:solidFill>
              </p:spPr>
              <p:txBody>
                <a:bodyPr wrap="square" rtlCol="0">
                  <a:spAutoFit/>
                </a:bodyPr>
                <a:lstStyle/>
                <a:p>
                  <a:r>
                    <a:rPr lang="en-US" sz="1700" b="1" dirty="0">
                      <a:solidFill>
                        <a:srgbClr val="002060"/>
                      </a:solidFill>
                      <a:latin typeface="Arial" pitchFamily="34" charset="0"/>
                      <a:cs typeface="Arial" pitchFamily="34" charset="0"/>
                    </a:rPr>
                    <a:t>IPS EKONOMI </a:t>
                  </a:r>
                </a:p>
              </p:txBody>
            </p:sp>
          </p:grpSp>
          <p:pic>
            <p:nvPicPr>
              <p:cNvPr id="14" name="Picture 13" descr="A picture containing text&#10;&#10;Description automatically generated">
                <a:extLst>
                  <a:ext uri="{FF2B5EF4-FFF2-40B4-BE49-F238E27FC236}">
                    <a16:creationId xmlns:a16="http://schemas.microsoft.com/office/drawing/2014/main" id="{D65625EF-D92B-4D38-A026-7B2925F9C466}"/>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12" name="Rectangle 11"/>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18" name="TextBox 17">
            <a:extLst>
              <a:ext uri="{FF2B5EF4-FFF2-40B4-BE49-F238E27FC236}">
                <a16:creationId xmlns:a16="http://schemas.microsoft.com/office/drawing/2014/main" id="{2A4E5A7C-B030-4079-B5A7-BCE612C9C7EA}"/>
              </a:ext>
            </a:extLst>
          </p:cNvPr>
          <p:cNvSpPr txBox="1"/>
          <p:nvPr/>
        </p:nvSpPr>
        <p:spPr>
          <a:xfrm>
            <a:off x="533399" y="1099818"/>
            <a:ext cx="7772399" cy="2677656"/>
          </a:xfrm>
          <a:prstGeom prst="rect">
            <a:avLst/>
          </a:prstGeom>
          <a:solidFill>
            <a:schemeClr val="accent4">
              <a:lumMod val="20000"/>
              <a:lumOff val="80000"/>
            </a:schemeClr>
          </a:solidFill>
        </p:spPr>
        <p:txBody>
          <a:bodyPr wrap="square">
            <a:spAutoFit/>
          </a:bodyPr>
          <a:lstStyle/>
          <a:p>
            <a:pPr algn="just"/>
            <a:r>
              <a:rPr lang="en-US" sz="1400" dirty="0"/>
              <a:t>2) </a:t>
            </a:r>
            <a:r>
              <a:rPr lang="en-US" sz="1400" dirty="0" err="1"/>
              <a:t>Untuk</a:t>
            </a:r>
            <a:r>
              <a:rPr lang="en-US" sz="1400" dirty="0"/>
              <a:t> </a:t>
            </a:r>
            <a:r>
              <a:rPr lang="en-US" sz="1400" dirty="0" err="1"/>
              <a:t>melaksanakan</a:t>
            </a:r>
            <a:r>
              <a:rPr lang="en-US" sz="1400" dirty="0"/>
              <a:t> </a:t>
            </a:r>
            <a:r>
              <a:rPr lang="en-US" sz="1400" dirty="0" err="1"/>
              <a:t>tugas</a:t>
            </a:r>
            <a:r>
              <a:rPr lang="en-US" sz="1400" dirty="0"/>
              <a:t> </a:t>
            </a:r>
            <a:r>
              <a:rPr lang="en-US" sz="1400" dirty="0" err="1"/>
              <a:t>pengawasan</a:t>
            </a:r>
            <a:r>
              <a:rPr lang="en-US" sz="1400" dirty="0"/>
              <a:t>, </a:t>
            </a:r>
            <a:r>
              <a:rPr lang="en-US" sz="1400" dirty="0" err="1"/>
              <a:t>Otoritas</a:t>
            </a:r>
            <a:r>
              <a:rPr lang="en-US" sz="1400" dirty="0"/>
              <a:t> Jasa </a:t>
            </a:r>
            <a:r>
              <a:rPr lang="en-US" sz="1400" dirty="0" err="1"/>
              <a:t>Keuangan</a:t>
            </a:r>
            <a:r>
              <a:rPr lang="en-US" sz="1400" dirty="0"/>
              <a:t> </a:t>
            </a:r>
            <a:r>
              <a:rPr lang="en-US" sz="1400" dirty="0" err="1"/>
              <a:t>mempunyai</a:t>
            </a:r>
            <a:r>
              <a:rPr lang="en-US" sz="1400" dirty="0"/>
              <a:t> </a:t>
            </a:r>
            <a:r>
              <a:rPr lang="en-US" sz="1400" dirty="0" err="1"/>
              <a:t>wewenang</a:t>
            </a:r>
            <a:r>
              <a:rPr lang="en-US" sz="1400" dirty="0"/>
              <a:t> </a:t>
            </a:r>
            <a:r>
              <a:rPr lang="en-US" sz="1400" dirty="0" err="1"/>
              <a:t>sebagai</a:t>
            </a:r>
            <a:r>
              <a:rPr lang="en-US" sz="1400" dirty="0"/>
              <a:t> </a:t>
            </a:r>
            <a:r>
              <a:rPr lang="en-US" sz="1400" dirty="0" err="1"/>
              <a:t>berikut</a:t>
            </a:r>
            <a:r>
              <a:rPr lang="en-US" sz="1400" dirty="0"/>
              <a:t>:</a:t>
            </a:r>
          </a:p>
          <a:p>
            <a:pPr marL="342900" indent="-342900" algn="just">
              <a:buAutoNum type="alphaLcParenR"/>
            </a:pPr>
            <a:r>
              <a:rPr lang="en-US" sz="1400" dirty="0" err="1"/>
              <a:t>menetapkan</a:t>
            </a:r>
            <a:r>
              <a:rPr lang="en-US" sz="1400" dirty="0"/>
              <a:t> </a:t>
            </a:r>
            <a:r>
              <a:rPr lang="en-US" sz="1400" dirty="0" err="1"/>
              <a:t>kebijakan</a:t>
            </a:r>
            <a:r>
              <a:rPr lang="en-US" sz="1400" dirty="0"/>
              <a:t> </a:t>
            </a:r>
            <a:r>
              <a:rPr lang="en-US" sz="1400" dirty="0" err="1"/>
              <a:t>operasional</a:t>
            </a:r>
            <a:r>
              <a:rPr lang="en-US" sz="1400" dirty="0"/>
              <a:t> </a:t>
            </a:r>
            <a:r>
              <a:rPr lang="en-US" sz="1400" dirty="0" err="1"/>
              <a:t>pengawasan</a:t>
            </a:r>
            <a:r>
              <a:rPr lang="en-US" sz="1400" dirty="0"/>
              <a:t> </a:t>
            </a:r>
            <a:r>
              <a:rPr lang="en-US" sz="1400" dirty="0" err="1"/>
              <a:t>terhadap</a:t>
            </a:r>
            <a:r>
              <a:rPr lang="en-US" sz="1400" dirty="0"/>
              <a:t> </a:t>
            </a:r>
            <a:r>
              <a:rPr lang="en-US" sz="1400" dirty="0" err="1"/>
              <a:t>kegiatan</a:t>
            </a:r>
            <a:r>
              <a:rPr lang="en-US" sz="1400" dirty="0"/>
              <a:t> </a:t>
            </a:r>
            <a:r>
              <a:rPr lang="en-US" sz="1400" dirty="0" err="1"/>
              <a:t>jasa</a:t>
            </a:r>
            <a:r>
              <a:rPr lang="en-US" sz="1400" dirty="0"/>
              <a:t> </a:t>
            </a:r>
            <a:r>
              <a:rPr lang="en-US" sz="1400" dirty="0" err="1"/>
              <a:t>keuangan</a:t>
            </a:r>
            <a:r>
              <a:rPr lang="en-US" sz="1400" dirty="0"/>
              <a:t>; </a:t>
            </a:r>
          </a:p>
          <a:p>
            <a:pPr marL="342900" indent="-342900" algn="just">
              <a:buAutoNum type="alphaLcParenR"/>
            </a:pPr>
            <a:r>
              <a:rPr lang="en-US" sz="1400" dirty="0" err="1"/>
              <a:t>mengawasi</a:t>
            </a:r>
            <a:r>
              <a:rPr lang="en-US" sz="1400" dirty="0"/>
              <a:t> </a:t>
            </a:r>
            <a:r>
              <a:rPr lang="en-US" sz="1400" dirty="0" err="1"/>
              <a:t>pelaksanaan</a:t>
            </a:r>
            <a:r>
              <a:rPr lang="en-US" sz="1400" dirty="0"/>
              <a:t> </a:t>
            </a:r>
            <a:r>
              <a:rPr lang="en-US" sz="1400" dirty="0" err="1"/>
              <a:t>tugas</a:t>
            </a:r>
            <a:r>
              <a:rPr lang="en-US" sz="1400" dirty="0"/>
              <a:t> </a:t>
            </a:r>
            <a:r>
              <a:rPr lang="en-US" sz="1400" dirty="0" err="1"/>
              <a:t>pengawasan</a:t>
            </a:r>
            <a:r>
              <a:rPr lang="en-US" sz="1400" dirty="0"/>
              <a:t> yang </a:t>
            </a:r>
            <a:r>
              <a:rPr lang="en-US" sz="1400" dirty="0" err="1"/>
              <a:t>dilaksanakan</a:t>
            </a:r>
            <a:r>
              <a:rPr lang="en-US" sz="1400" dirty="0"/>
              <a:t> oleh </a:t>
            </a:r>
            <a:r>
              <a:rPr lang="en-US" sz="1400" dirty="0" err="1"/>
              <a:t>Kepala</a:t>
            </a:r>
            <a:r>
              <a:rPr lang="en-US" sz="1400" dirty="0"/>
              <a:t> </a:t>
            </a:r>
            <a:r>
              <a:rPr lang="en-US" sz="1400" dirty="0" err="1"/>
              <a:t>Eksekutif</a:t>
            </a:r>
            <a:r>
              <a:rPr lang="en-US" sz="1400" dirty="0"/>
              <a:t>; </a:t>
            </a:r>
          </a:p>
          <a:p>
            <a:pPr marL="342900" indent="-342900" algn="just">
              <a:buAutoNum type="alphaLcParenR"/>
            </a:pPr>
            <a:r>
              <a:rPr lang="en-US" sz="1400" dirty="0" err="1"/>
              <a:t>melakukan</a:t>
            </a:r>
            <a:r>
              <a:rPr lang="en-US" sz="1400" dirty="0"/>
              <a:t> </a:t>
            </a:r>
            <a:r>
              <a:rPr lang="en-US" sz="1400" dirty="0" err="1"/>
              <a:t>pengawasan</a:t>
            </a:r>
            <a:r>
              <a:rPr lang="en-US" sz="1400" dirty="0"/>
              <a:t>, </a:t>
            </a:r>
            <a:r>
              <a:rPr lang="en-US" sz="1400" dirty="0" err="1"/>
              <a:t>pemeriksaan</a:t>
            </a:r>
            <a:r>
              <a:rPr lang="en-US" sz="1400" dirty="0"/>
              <a:t>, </a:t>
            </a:r>
            <a:r>
              <a:rPr lang="en-US" sz="1400" dirty="0" err="1"/>
              <a:t>penyidikan</a:t>
            </a:r>
            <a:r>
              <a:rPr lang="en-US" sz="1400" dirty="0"/>
              <a:t>, </a:t>
            </a:r>
            <a:r>
              <a:rPr lang="en-US" sz="1400" dirty="0" err="1"/>
              <a:t>perlindungan</a:t>
            </a:r>
            <a:r>
              <a:rPr lang="en-US" sz="1400" dirty="0"/>
              <a:t> </a:t>
            </a:r>
            <a:r>
              <a:rPr lang="en-US" sz="1400" dirty="0" err="1"/>
              <a:t>konsumen</a:t>
            </a:r>
            <a:r>
              <a:rPr lang="en-US" sz="1400" dirty="0"/>
              <a:t>, dan </a:t>
            </a:r>
            <a:r>
              <a:rPr lang="en-US" sz="1400" dirty="0" err="1"/>
              <a:t>tindakan</a:t>
            </a:r>
            <a:r>
              <a:rPr lang="en-US" sz="1400" dirty="0"/>
              <a:t> lain </a:t>
            </a:r>
            <a:r>
              <a:rPr lang="en-US" sz="1400" dirty="0" err="1"/>
              <a:t>terhadap</a:t>
            </a:r>
            <a:r>
              <a:rPr lang="en-US" sz="1400" dirty="0"/>
              <a:t> Lembaga Jasa </a:t>
            </a:r>
            <a:r>
              <a:rPr lang="en-US" sz="1400" dirty="0" err="1"/>
              <a:t>Keuangan</a:t>
            </a:r>
            <a:r>
              <a:rPr lang="en-US" sz="1400" dirty="0"/>
              <a:t>, </a:t>
            </a:r>
            <a:r>
              <a:rPr lang="en-US" sz="1400" dirty="0" err="1"/>
              <a:t>pelaku</a:t>
            </a:r>
            <a:r>
              <a:rPr lang="en-US" sz="1400" dirty="0"/>
              <a:t>, dan/</a:t>
            </a:r>
            <a:r>
              <a:rPr lang="en-US" sz="1400" dirty="0" err="1"/>
              <a:t>atau</a:t>
            </a:r>
            <a:r>
              <a:rPr lang="en-US" sz="1400" dirty="0"/>
              <a:t> </a:t>
            </a:r>
            <a:r>
              <a:rPr lang="en-US" sz="1400" dirty="0" err="1"/>
              <a:t>penunjang</a:t>
            </a:r>
            <a:r>
              <a:rPr lang="en-US" sz="1400" dirty="0"/>
              <a:t> </a:t>
            </a:r>
            <a:r>
              <a:rPr lang="en-US" sz="1400" dirty="0" err="1"/>
              <a:t>kegiatan</a:t>
            </a:r>
            <a:r>
              <a:rPr lang="en-US" sz="1400" dirty="0"/>
              <a:t> </a:t>
            </a:r>
            <a:r>
              <a:rPr lang="en-US" sz="1400" dirty="0" err="1"/>
              <a:t>jasa</a:t>
            </a:r>
            <a:r>
              <a:rPr lang="en-US" sz="1400" dirty="0"/>
              <a:t> </a:t>
            </a:r>
            <a:r>
              <a:rPr lang="en-US" sz="1400" dirty="0" err="1"/>
              <a:t>keuangan</a:t>
            </a:r>
            <a:r>
              <a:rPr lang="en-US" sz="1400" dirty="0"/>
              <a:t> </a:t>
            </a:r>
            <a:r>
              <a:rPr lang="en-US" sz="1400" dirty="0" err="1"/>
              <a:t>sebagaimana</a:t>
            </a:r>
            <a:r>
              <a:rPr lang="en-US" sz="1400" dirty="0"/>
              <a:t> </a:t>
            </a:r>
            <a:r>
              <a:rPr lang="en-US" sz="1400" dirty="0" err="1"/>
              <a:t>dimaksud</a:t>
            </a:r>
            <a:r>
              <a:rPr lang="en-US" sz="1400" dirty="0"/>
              <a:t> </a:t>
            </a:r>
            <a:r>
              <a:rPr lang="en-US" sz="1400" dirty="0" err="1"/>
              <a:t>dalam</a:t>
            </a:r>
            <a:r>
              <a:rPr lang="en-US" sz="1400" dirty="0"/>
              <a:t> </a:t>
            </a:r>
            <a:r>
              <a:rPr lang="en-US" sz="1400" dirty="0" err="1"/>
              <a:t>peraturan</a:t>
            </a:r>
            <a:r>
              <a:rPr lang="en-US" sz="1400" dirty="0"/>
              <a:t> </a:t>
            </a:r>
            <a:r>
              <a:rPr lang="en-US" sz="1400" dirty="0" err="1"/>
              <a:t>perundang-undangan</a:t>
            </a:r>
            <a:r>
              <a:rPr lang="en-US" sz="1400" dirty="0"/>
              <a:t> di </a:t>
            </a:r>
            <a:r>
              <a:rPr lang="en-US" sz="1400" dirty="0" err="1"/>
              <a:t>sektor</a:t>
            </a:r>
            <a:r>
              <a:rPr lang="en-US" sz="1400" dirty="0"/>
              <a:t> </a:t>
            </a:r>
            <a:r>
              <a:rPr lang="en-US" sz="1400" dirty="0" err="1"/>
              <a:t>jasa</a:t>
            </a:r>
            <a:r>
              <a:rPr lang="en-US" sz="1400" dirty="0"/>
              <a:t> </a:t>
            </a:r>
            <a:r>
              <a:rPr lang="en-US" sz="1400" dirty="0" err="1"/>
              <a:t>keuangan</a:t>
            </a:r>
            <a:r>
              <a:rPr lang="en-US" sz="1400" dirty="0"/>
              <a:t>;</a:t>
            </a:r>
          </a:p>
          <a:p>
            <a:pPr marL="342900" indent="-342900" algn="just">
              <a:buAutoNum type="alphaLcParenR"/>
            </a:pPr>
            <a:r>
              <a:rPr lang="en-US" sz="1400" dirty="0" err="1"/>
              <a:t>memberikan</a:t>
            </a:r>
            <a:r>
              <a:rPr lang="en-US" sz="1400" dirty="0"/>
              <a:t> </a:t>
            </a:r>
            <a:r>
              <a:rPr lang="en-US" sz="1400" dirty="0" err="1"/>
              <a:t>perintah</a:t>
            </a:r>
            <a:r>
              <a:rPr lang="en-US" sz="1400" dirty="0"/>
              <a:t> </a:t>
            </a:r>
            <a:r>
              <a:rPr lang="en-US" sz="1400" dirty="0" err="1"/>
              <a:t>tertulis</a:t>
            </a:r>
            <a:r>
              <a:rPr lang="en-US" sz="1400" dirty="0"/>
              <a:t> </a:t>
            </a:r>
            <a:r>
              <a:rPr lang="en-US" sz="1400" dirty="0" err="1"/>
              <a:t>kepada</a:t>
            </a:r>
            <a:r>
              <a:rPr lang="en-US" sz="1400" dirty="0"/>
              <a:t> Lembaga Jasa </a:t>
            </a:r>
            <a:r>
              <a:rPr lang="en-US" sz="1400" dirty="0" err="1"/>
              <a:t>Keuangan</a:t>
            </a:r>
            <a:r>
              <a:rPr lang="en-US" sz="1400" dirty="0"/>
              <a:t> dan/</a:t>
            </a:r>
            <a:r>
              <a:rPr lang="en-US" sz="1400" dirty="0" err="1"/>
              <a:t>atau</a:t>
            </a:r>
            <a:r>
              <a:rPr lang="en-US" sz="1400" dirty="0"/>
              <a:t> </a:t>
            </a:r>
            <a:r>
              <a:rPr lang="en-US" sz="1400" dirty="0" err="1"/>
              <a:t>pihak</a:t>
            </a:r>
            <a:r>
              <a:rPr lang="en-US" sz="1400" dirty="0"/>
              <a:t> </a:t>
            </a:r>
            <a:r>
              <a:rPr lang="en-US" sz="1400" dirty="0" err="1"/>
              <a:t>tertentu</a:t>
            </a:r>
            <a:r>
              <a:rPr lang="en-US" sz="1400" dirty="0"/>
              <a:t>, </a:t>
            </a:r>
          </a:p>
          <a:p>
            <a:pPr marL="342900" indent="-342900" algn="just">
              <a:buAutoNum type="alphaLcParenR"/>
            </a:pPr>
            <a:r>
              <a:rPr lang="en-US" sz="1400" dirty="0" err="1"/>
              <a:t>melakukan</a:t>
            </a:r>
            <a:r>
              <a:rPr lang="en-US" sz="1400" dirty="0"/>
              <a:t> </a:t>
            </a:r>
            <a:r>
              <a:rPr lang="en-US" sz="1400" dirty="0" err="1"/>
              <a:t>penunjukan</a:t>
            </a:r>
            <a:r>
              <a:rPr lang="en-US" sz="1400" dirty="0"/>
              <a:t> </a:t>
            </a:r>
            <a:r>
              <a:rPr lang="en-US" sz="1400" dirty="0" err="1"/>
              <a:t>pengelola</a:t>
            </a:r>
            <a:r>
              <a:rPr lang="en-US" sz="1400" dirty="0"/>
              <a:t> </a:t>
            </a:r>
            <a:r>
              <a:rPr lang="en-US" sz="1400" dirty="0" err="1"/>
              <a:t>statuter</a:t>
            </a:r>
            <a:r>
              <a:rPr lang="en-US" sz="1400" dirty="0"/>
              <a:t>; </a:t>
            </a:r>
          </a:p>
          <a:p>
            <a:pPr marL="342900" indent="-342900" algn="just">
              <a:buAutoNum type="alphaLcParenR"/>
            </a:pPr>
            <a:r>
              <a:rPr lang="en-US" sz="1400" dirty="0" err="1"/>
              <a:t>menetapkan</a:t>
            </a:r>
            <a:r>
              <a:rPr lang="en-US" sz="1400" dirty="0"/>
              <a:t> </a:t>
            </a:r>
            <a:r>
              <a:rPr lang="en-US" sz="1400" dirty="0" err="1"/>
              <a:t>penggunaan</a:t>
            </a:r>
            <a:r>
              <a:rPr lang="en-US" sz="1400" dirty="0"/>
              <a:t> </a:t>
            </a:r>
            <a:r>
              <a:rPr lang="en-US" sz="1400" dirty="0" err="1"/>
              <a:t>pengelola</a:t>
            </a:r>
            <a:r>
              <a:rPr lang="en-US" sz="1400" dirty="0"/>
              <a:t> </a:t>
            </a:r>
            <a:r>
              <a:rPr lang="en-US" sz="1400" dirty="0" err="1"/>
              <a:t>statuter</a:t>
            </a:r>
            <a:r>
              <a:rPr lang="en-US" sz="1400" dirty="0"/>
              <a:t>; </a:t>
            </a:r>
          </a:p>
          <a:p>
            <a:pPr marL="342900" indent="-342900" algn="just">
              <a:buAutoNum type="alphaLcParenR"/>
            </a:pPr>
            <a:r>
              <a:rPr lang="en-US" sz="1400" dirty="0" err="1"/>
              <a:t>menetapkan</a:t>
            </a:r>
            <a:r>
              <a:rPr lang="en-US" sz="1400" dirty="0"/>
              <a:t> </a:t>
            </a:r>
            <a:r>
              <a:rPr lang="en-US" sz="1400" dirty="0" err="1"/>
              <a:t>sanksi</a:t>
            </a:r>
            <a:r>
              <a:rPr lang="en-US" sz="1400" dirty="0"/>
              <a:t> </a:t>
            </a:r>
            <a:r>
              <a:rPr lang="en-US" sz="1400" dirty="0" err="1"/>
              <a:t>administratif</a:t>
            </a:r>
            <a:r>
              <a:rPr lang="en-US" sz="1400" dirty="0"/>
              <a:t> </a:t>
            </a:r>
            <a:r>
              <a:rPr lang="en-US" sz="1400" dirty="0" err="1"/>
              <a:t>terhadap</a:t>
            </a:r>
            <a:r>
              <a:rPr lang="en-US" sz="1400" dirty="0"/>
              <a:t> </a:t>
            </a:r>
            <a:r>
              <a:rPr lang="en-US" sz="1400" dirty="0" err="1"/>
              <a:t>pihak</a:t>
            </a:r>
            <a:r>
              <a:rPr lang="en-US" sz="1400" dirty="0"/>
              <a:t> yang </a:t>
            </a:r>
            <a:r>
              <a:rPr lang="en-US" sz="1400" dirty="0" err="1"/>
              <a:t>melakukan</a:t>
            </a:r>
            <a:r>
              <a:rPr lang="en-US" sz="1400" dirty="0"/>
              <a:t> </a:t>
            </a:r>
            <a:r>
              <a:rPr lang="en-US" sz="1400" dirty="0" err="1"/>
              <a:t>pelanggaran</a:t>
            </a:r>
            <a:r>
              <a:rPr lang="en-US" sz="1400" dirty="0"/>
              <a:t> </a:t>
            </a:r>
            <a:r>
              <a:rPr lang="en-US" sz="1400" dirty="0" err="1"/>
              <a:t>terhadap</a:t>
            </a:r>
            <a:r>
              <a:rPr lang="en-US" sz="1400" dirty="0"/>
              <a:t> </a:t>
            </a:r>
            <a:r>
              <a:rPr lang="en-US" sz="1400" dirty="0" err="1"/>
              <a:t>peraturan</a:t>
            </a:r>
            <a:r>
              <a:rPr lang="en-US" sz="1400" dirty="0"/>
              <a:t> </a:t>
            </a:r>
            <a:r>
              <a:rPr lang="en-US" sz="1400" dirty="0" err="1"/>
              <a:t>perundang-undangan</a:t>
            </a:r>
            <a:r>
              <a:rPr lang="en-US" sz="1400" dirty="0"/>
              <a:t> di </a:t>
            </a:r>
            <a:r>
              <a:rPr lang="en-US" sz="1400" dirty="0" err="1"/>
              <a:t>sektor</a:t>
            </a:r>
            <a:r>
              <a:rPr lang="en-US" sz="1400" dirty="0"/>
              <a:t> </a:t>
            </a:r>
            <a:r>
              <a:rPr lang="en-US" sz="1400" dirty="0" err="1"/>
              <a:t>jasa</a:t>
            </a:r>
            <a:r>
              <a:rPr lang="en-US" sz="1400" dirty="0"/>
              <a:t> </a:t>
            </a:r>
            <a:r>
              <a:rPr lang="en-US" sz="1400" dirty="0" err="1"/>
              <a:t>keuangan</a:t>
            </a:r>
            <a:r>
              <a:rPr lang="en-US" sz="1400" dirty="0"/>
              <a:t>; dan</a:t>
            </a:r>
          </a:p>
        </p:txBody>
      </p:sp>
      <p:sp>
        <p:nvSpPr>
          <p:cNvPr id="2" name="TextBox 1">
            <a:extLst>
              <a:ext uri="{FF2B5EF4-FFF2-40B4-BE49-F238E27FC236}">
                <a16:creationId xmlns:a16="http://schemas.microsoft.com/office/drawing/2014/main" id="{A0685413-99FD-5D00-2A0B-B46B28C10D96}"/>
              </a:ext>
            </a:extLst>
          </p:cNvPr>
          <p:cNvSpPr txBox="1"/>
          <p:nvPr/>
        </p:nvSpPr>
        <p:spPr>
          <a:xfrm>
            <a:off x="38098" y="586521"/>
            <a:ext cx="4381502" cy="369332"/>
          </a:xfrm>
          <a:prstGeom prst="rect">
            <a:avLst/>
          </a:prstGeom>
          <a:noFill/>
        </p:spPr>
        <p:txBody>
          <a:bodyPr wrap="square" rtlCol="0">
            <a:spAutoFit/>
          </a:bodyPr>
          <a:lstStyle/>
          <a:p>
            <a:r>
              <a:rPr lang="id-ID" b="1" dirty="0"/>
              <a:t>3. Fungsi, Tugas, dan Wewenang OJK</a:t>
            </a:r>
          </a:p>
        </p:txBody>
      </p:sp>
    </p:spTree>
    <p:extLst>
      <p:ext uri="{BB962C8B-B14F-4D97-AF65-F5344CB8AC3E}">
        <p14:creationId xmlns:p14="http://schemas.microsoft.com/office/powerpoint/2010/main" val="66324589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34"/>
          <p:cNvSpPr txBox="1"/>
          <p:nvPr/>
        </p:nvSpPr>
        <p:spPr>
          <a:xfrm>
            <a:off x="0" y="133350"/>
            <a:ext cx="9143999" cy="401816"/>
          </a:xfrm>
          <a:prstGeom prst="rect">
            <a:avLst/>
          </a:prstGeom>
          <a:solidFill>
            <a:srgbClr val="2C987E"/>
          </a:solidFill>
          <a:ln>
            <a:noFill/>
          </a:ln>
        </p:spPr>
        <p:style>
          <a:lnRef idx="2">
            <a:schemeClr val="accent5">
              <a:shade val="50000"/>
            </a:schemeClr>
          </a:lnRef>
          <a:fillRef idx="1">
            <a:schemeClr val="accent5"/>
          </a:fillRef>
          <a:effectRef idx="0">
            <a:schemeClr val="accent5"/>
          </a:effectRef>
          <a:fontRef idx="minor">
            <a:schemeClr val="lt1"/>
          </a:fontRef>
        </p:style>
        <p:txBody>
          <a:bodyPr wrap="square" lIns="93128" tIns="46565" rIns="93128" bIns="46565" rtlCol="0">
            <a:spAutoFit/>
          </a:bodyPr>
          <a:lstStyle/>
          <a:p>
            <a:pPr marL="0" lvl="1">
              <a:tabLst>
                <a:tab pos="692185" algn="l"/>
              </a:tabLst>
            </a:pPr>
            <a:r>
              <a:rPr lang="fi-FI" sz="2000" b="1" dirty="0">
                <a:solidFill>
                  <a:schemeClr val="bg1"/>
                </a:solidFill>
                <a:latin typeface="Candara" pitchFamily="34" charset="0"/>
              </a:rPr>
              <a:t>D. Otoritas Jasa Keuangan (OJK)</a:t>
            </a:r>
            <a:endParaRPr lang="en-US" sz="2000" b="1" dirty="0">
              <a:solidFill>
                <a:schemeClr val="bg1"/>
              </a:solidFill>
              <a:latin typeface="Candara" pitchFamily="34" charset="0"/>
            </a:endParaRPr>
          </a:p>
        </p:txBody>
      </p:sp>
      <p:grpSp>
        <p:nvGrpSpPr>
          <p:cNvPr id="9" name="Group 8"/>
          <p:cNvGrpSpPr/>
          <p:nvPr/>
        </p:nvGrpSpPr>
        <p:grpSpPr>
          <a:xfrm>
            <a:off x="-1" y="4302125"/>
            <a:ext cx="9144000" cy="841375"/>
            <a:chOff x="0" y="4302125"/>
            <a:chExt cx="9144000" cy="841375"/>
          </a:xfrm>
        </p:grpSpPr>
        <p:grpSp>
          <p:nvGrpSpPr>
            <p:cNvPr id="10" name="Group 9"/>
            <p:cNvGrpSpPr/>
            <p:nvPr/>
          </p:nvGrpSpPr>
          <p:grpSpPr>
            <a:xfrm>
              <a:off x="0" y="4302125"/>
              <a:ext cx="9144000" cy="841375"/>
              <a:chOff x="0" y="4302125"/>
              <a:chExt cx="9144000" cy="841375"/>
            </a:xfrm>
          </p:grpSpPr>
          <p:grpSp>
            <p:nvGrpSpPr>
              <p:cNvPr id="13" name="Group 12"/>
              <p:cNvGrpSpPr/>
              <p:nvPr/>
            </p:nvGrpSpPr>
            <p:grpSpPr>
              <a:xfrm>
                <a:off x="0" y="4302125"/>
                <a:ext cx="9144000" cy="841375"/>
                <a:chOff x="0" y="4302125"/>
                <a:chExt cx="9144000" cy="841375"/>
              </a:xfrm>
            </p:grpSpPr>
            <p:pic>
              <p:nvPicPr>
                <p:cNvPr id="15" name="Picture 2" descr="E:\ELISA\ERLANGGA LISA\2017\TEMPLATE PPT\SMP PPKN kelas X kelompok wajib\SMP PPKN kelas X kelompok wajib.png"/>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22" name="TextBox 16"/>
                <p:cNvSpPr txBox="1"/>
                <p:nvPr/>
              </p:nvSpPr>
              <p:spPr>
                <a:xfrm>
                  <a:off x="2057400" y="4732407"/>
                  <a:ext cx="5334000" cy="353943"/>
                </a:xfrm>
                <a:prstGeom prst="rect">
                  <a:avLst/>
                </a:prstGeom>
                <a:solidFill>
                  <a:srgbClr val="FFC000"/>
                </a:solidFill>
              </p:spPr>
              <p:txBody>
                <a:bodyPr wrap="square" rtlCol="0">
                  <a:spAutoFit/>
                </a:bodyPr>
                <a:lstStyle/>
                <a:p>
                  <a:r>
                    <a:rPr lang="en-US" sz="1700" b="1" dirty="0">
                      <a:solidFill>
                        <a:srgbClr val="002060"/>
                      </a:solidFill>
                      <a:latin typeface="Arial" pitchFamily="34" charset="0"/>
                      <a:cs typeface="Arial" pitchFamily="34" charset="0"/>
                    </a:rPr>
                    <a:t>IPS EKONOMI </a:t>
                  </a:r>
                </a:p>
              </p:txBody>
            </p:sp>
          </p:grpSp>
          <p:pic>
            <p:nvPicPr>
              <p:cNvPr id="14" name="Picture 13" descr="A picture containing text&#10;&#10;Description automatically generated">
                <a:extLst>
                  <a:ext uri="{FF2B5EF4-FFF2-40B4-BE49-F238E27FC236}">
                    <a16:creationId xmlns:a16="http://schemas.microsoft.com/office/drawing/2014/main" id="{D65625EF-D92B-4D38-A026-7B2925F9C466}"/>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12" name="Rectangle 11"/>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18" name="TextBox 17">
            <a:extLst>
              <a:ext uri="{FF2B5EF4-FFF2-40B4-BE49-F238E27FC236}">
                <a16:creationId xmlns:a16="http://schemas.microsoft.com/office/drawing/2014/main" id="{2A4E5A7C-B030-4079-B5A7-BCE612C9C7EA}"/>
              </a:ext>
            </a:extLst>
          </p:cNvPr>
          <p:cNvSpPr txBox="1"/>
          <p:nvPr/>
        </p:nvSpPr>
        <p:spPr>
          <a:xfrm>
            <a:off x="304800" y="965448"/>
            <a:ext cx="7772399" cy="830997"/>
          </a:xfrm>
          <a:prstGeom prst="rect">
            <a:avLst/>
          </a:prstGeom>
          <a:noFill/>
        </p:spPr>
        <p:txBody>
          <a:bodyPr wrap="square">
            <a:spAutoFit/>
          </a:bodyPr>
          <a:lstStyle/>
          <a:p>
            <a:r>
              <a:rPr lang="en-US" sz="1600" dirty="0"/>
              <a:t>2) </a:t>
            </a:r>
            <a:r>
              <a:rPr lang="en-US" sz="1600" dirty="0" err="1"/>
              <a:t>Untuk</a:t>
            </a:r>
            <a:r>
              <a:rPr lang="en-US" sz="1600" dirty="0"/>
              <a:t> </a:t>
            </a:r>
            <a:r>
              <a:rPr lang="en-US" sz="1600" dirty="0" err="1"/>
              <a:t>melaksanakan</a:t>
            </a:r>
            <a:r>
              <a:rPr lang="en-US" sz="1600" dirty="0"/>
              <a:t> </a:t>
            </a:r>
            <a:r>
              <a:rPr lang="en-US" sz="1600" dirty="0" err="1"/>
              <a:t>tugas</a:t>
            </a:r>
            <a:r>
              <a:rPr lang="en-US" sz="1600" dirty="0"/>
              <a:t> </a:t>
            </a:r>
            <a:r>
              <a:rPr lang="en-US" sz="1600" dirty="0" err="1"/>
              <a:t>pengawasan</a:t>
            </a:r>
            <a:r>
              <a:rPr lang="en-US" sz="1600" dirty="0"/>
              <a:t>, </a:t>
            </a:r>
            <a:r>
              <a:rPr lang="en-US" sz="1600" dirty="0" err="1"/>
              <a:t>Otoritas</a:t>
            </a:r>
            <a:r>
              <a:rPr lang="en-US" sz="1600" dirty="0"/>
              <a:t> Jasa </a:t>
            </a:r>
            <a:r>
              <a:rPr lang="en-US" sz="1600" dirty="0" err="1"/>
              <a:t>Keuangan</a:t>
            </a:r>
            <a:r>
              <a:rPr lang="en-US" sz="1600" dirty="0"/>
              <a:t> </a:t>
            </a:r>
            <a:r>
              <a:rPr lang="en-US" sz="1600" dirty="0" err="1"/>
              <a:t>mempunyai</a:t>
            </a:r>
            <a:r>
              <a:rPr lang="en-US" sz="1600" dirty="0"/>
              <a:t> </a:t>
            </a:r>
            <a:r>
              <a:rPr lang="en-US" sz="1600" dirty="0" err="1"/>
              <a:t>wewenang</a:t>
            </a:r>
            <a:r>
              <a:rPr lang="en-US" sz="1600" dirty="0"/>
              <a:t> </a:t>
            </a:r>
            <a:r>
              <a:rPr lang="en-US" sz="1600" dirty="0" err="1"/>
              <a:t>sebagai</a:t>
            </a:r>
            <a:r>
              <a:rPr lang="en-US" sz="1600" dirty="0"/>
              <a:t> </a:t>
            </a:r>
            <a:r>
              <a:rPr lang="en-US" sz="1600" dirty="0" err="1"/>
              <a:t>berikut</a:t>
            </a:r>
            <a:r>
              <a:rPr lang="en-US" sz="1600" dirty="0"/>
              <a:t>:</a:t>
            </a:r>
          </a:p>
          <a:p>
            <a:endParaRPr lang="en-US" sz="1600" dirty="0"/>
          </a:p>
        </p:txBody>
      </p:sp>
      <p:sp>
        <p:nvSpPr>
          <p:cNvPr id="16" name="TextBox 15">
            <a:extLst>
              <a:ext uri="{FF2B5EF4-FFF2-40B4-BE49-F238E27FC236}">
                <a16:creationId xmlns:a16="http://schemas.microsoft.com/office/drawing/2014/main" id="{889957AC-44DE-4EE6-A664-406B2F6BBD72}"/>
              </a:ext>
            </a:extLst>
          </p:cNvPr>
          <p:cNvSpPr txBox="1"/>
          <p:nvPr/>
        </p:nvSpPr>
        <p:spPr>
          <a:xfrm>
            <a:off x="1066799" y="1623507"/>
            <a:ext cx="6208957" cy="2554545"/>
          </a:xfrm>
          <a:prstGeom prst="rect">
            <a:avLst/>
          </a:prstGeom>
          <a:solidFill>
            <a:schemeClr val="accent4">
              <a:lumMod val="20000"/>
              <a:lumOff val="80000"/>
            </a:schemeClr>
          </a:solidFill>
        </p:spPr>
        <p:txBody>
          <a:bodyPr wrap="square">
            <a:spAutoFit/>
          </a:bodyPr>
          <a:lstStyle/>
          <a:p>
            <a:r>
              <a:rPr lang="en-US" sz="1600" dirty="0"/>
              <a:t>h. </a:t>
            </a:r>
            <a:r>
              <a:rPr lang="en-US" sz="1600" dirty="0" err="1"/>
              <a:t>memberikan</a:t>
            </a:r>
            <a:r>
              <a:rPr lang="en-US" sz="1600" dirty="0"/>
              <a:t> dan/</a:t>
            </a:r>
            <a:r>
              <a:rPr lang="en-US" sz="1600" dirty="0" err="1"/>
              <a:t>atau</a:t>
            </a:r>
            <a:r>
              <a:rPr lang="en-US" sz="1600" dirty="0"/>
              <a:t> </a:t>
            </a:r>
            <a:r>
              <a:rPr lang="en-US" sz="1600" dirty="0" err="1"/>
              <a:t>mencabut</a:t>
            </a:r>
            <a:r>
              <a:rPr lang="en-US" sz="1600" dirty="0"/>
              <a:t>: </a:t>
            </a:r>
          </a:p>
          <a:p>
            <a:pPr marL="342900" indent="-342900">
              <a:buAutoNum type="arabicParenBoth"/>
            </a:pPr>
            <a:r>
              <a:rPr lang="en-US" sz="1600" dirty="0" err="1"/>
              <a:t>izin</a:t>
            </a:r>
            <a:r>
              <a:rPr lang="en-US" sz="1600" dirty="0"/>
              <a:t> </a:t>
            </a:r>
            <a:r>
              <a:rPr lang="en-US" sz="1600" dirty="0" err="1"/>
              <a:t>usaha</a:t>
            </a:r>
            <a:r>
              <a:rPr lang="en-US" sz="1600" dirty="0"/>
              <a:t>;</a:t>
            </a:r>
          </a:p>
          <a:p>
            <a:pPr marL="342900" indent="-342900">
              <a:buAutoNum type="arabicParenBoth"/>
            </a:pPr>
            <a:r>
              <a:rPr lang="en-US" sz="1600" dirty="0" err="1"/>
              <a:t>izin</a:t>
            </a:r>
            <a:r>
              <a:rPr lang="en-US" sz="1600" dirty="0"/>
              <a:t> orang </a:t>
            </a:r>
            <a:r>
              <a:rPr lang="en-US" sz="1600" dirty="0" err="1"/>
              <a:t>perseoranga</a:t>
            </a:r>
            <a:r>
              <a:rPr lang="en-US" sz="1600" dirty="0"/>
              <a:t>;</a:t>
            </a:r>
          </a:p>
          <a:p>
            <a:pPr marL="342900" indent="-342900">
              <a:buAutoNum type="arabicParenBoth"/>
            </a:pPr>
            <a:r>
              <a:rPr lang="en-US" sz="1600" dirty="0" err="1"/>
              <a:t>efektifnya</a:t>
            </a:r>
            <a:r>
              <a:rPr lang="en-US" sz="1600" dirty="0"/>
              <a:t> </a:t>
            </a:r>
            <a:r>
              <a:rPr lang="en-US" sz="1600" dirty="0" err="1"/>
              <a:t>pernyataan</a:t>
            </a:r>
            <a:r>
              <a:rPr lang="en-US" sz="1600" dirty="0"/>
              <a:t> </a:t>
            </a:r>
            <a:r>
              <a:rPr lang="en-US" sz="1600" dirty="0" err="1"/>
              <a:t>pendaftaran</a:t>
            </a:r>
            <a:r>
              <a:rPr lang="en-US" sz="1600" dirty="0"/>
              <a:t>;</a:t>
            </a:r>
          </a:p>
          <a:p>
            <a:pPr marL="342900" indent="-342900">
              <a:buAutoNum type="arabicParenBoth"/>
            </a:pPr>
            <a:r>
              <a:rPr lang="en-US" sz="1600" dirty="0" err="1"/>
              <a:t>surat</a:t>
            </a:r>
            <a:r>
              <a:rPr lang="en-US" sz="1600" dirty="0"/>
              <a:t> </a:t>
            </a:r>
            <a:r>
              <a:rPr lang="en-US" sz="1600" dirty="0" err="1"/>
              <a:t>tanda</a:t>
            </a:r>
            <a:r>
              <a:rPr lang="en-US" sz="1600" dirty="0"/>
              <a:t> </a:t>
            </a:r>
            <a:r>
              <a:rPr lang="en-US" sz="1600" dirty="0" err="1"/>
              <a:t>terdaftar</a:t>
            </a:r>
            <a:r>
              <a:rPr lang="en-US" sz="1600" dirty="0"/>
              <a:t>; </a:t>
            </a:r>
          </a:p>
          <a:p>
            <a:pPr marL="342900" indent="-342900">
              <a:buAutoNum type="arabicParenBoth"/>
            </a:pPr>
            <a:r>
              <a:rPr lang="en-US" sz="1600" dirty="0" err="1"/>
              <a:t>persetujuan</a:t>
            </a:r>
            <a:r>
              <a:rPr lang="en-US" sz="1600" dirty="0"/>
              <a:t> </a:t>
            </a:r>
            <a:r>
              <a:rPr lang="en-US" sz="1600" dirty="0" err="1"/>
              <a:t>melakukan</a:t>
            </a:r>
            <a:r>
              <a:rPr lang="en-US" sz="1600" dirty="0"/>
              <a:t> </a:t>
            </a:r>
            <a:r>
              <a:rPr lang="en-US" sz="1600" dirty="0" err="1"/>
              <a:t>kegiatan</a:t>
            </a:r>
            <a:r>
              <a:rPr lang="en-US" sz="1600" dirty="0"/>
              <a:t> </a:t>
            </a:r>
            <a:r>
              <a:rPr lang="en-US" sz="1600" dirty="0" err="1"/>
              <a:t>usaha</a:t>
            </a:r>
            <a:r>
              <a:rPr lang="en-US" sz="1600" dirty="0"/>
              <a:t>;</a:t>
            </a:r>
          </a:p>
          <a:p>
            <a:pPr marL="342900" indent="-342900">
              <a:buAutoNum type="arabicParenBoth"/>
            </a:pPr>
            <a:r>
              <a:rPr lang="en-US" sz="1600" dirty="0" err="1"/>
              <a:t>pengesahan</a:t>
            </a:r>
            <a:r>
              <a:rPr lang="en-US" sz="1600" dirty="0"/>
              <a:t>; </a:t>
            </a:r>
          </a:p>
          <a:p>
            <a:pPr marL="342900" indent="-342900">
              <a:buAutoNum type="arabicParenBoth"/>
            </a:pPr>
            <a:r>
              <a:rPr lang="en-US" sz="1600" dirty="0" err="1"/>
              <a:t>persetujuan</a:t>
            </a:r>
            <a:r>
              <a:rPr lang="en-US" sz="1600" dirty="0"/>
              <a:t> </a:t>
            </a:r>
            <a:r>
              <a:rPr lang="en-US" sz="1600" dirty="0" err="1"/>
              <a:t>atau</a:t>
            </a:r>
            <a:r>
              <a:rPr lang="en-US" sz="1600" dirty="0"/>
              <a:t> </a:t>
            </a:r>
            <a:r>
              <a:rPr lang="en-US" sz="1600" dirty="0" err="1"/>
              <a:t>penetapan</a:t>
            </a:r>
            <a:r>
              <a:rPr lang="en-US" sz="1600" dirty="0"/>
              <a:t> </a:t>
            </a:r>
            <a:r>
              <a:rPr lang="en-US" sz="1600" dirty="0" err="1"/>
              <a:t>pembubaran</a:t>
            </a:r>
            <a:r>
              <a:rPr lang="en-US" sz="1600" dirty="0"/>
              <a:t>; dan</a:t>
            </a:r>
          </a:p>
          <a:p>
            <a:pPr marL="342900" indent="-342900">
              <a:buAutoNum type="arabicParenBoth"/>
            </a:pPr>
            <a:r>
              <a:rPr lang="en-US" sz="1600" dirty="0" err="1"/>
              <a:t>penetapan</a:t>
            </a:r>
            <a:r>
              <a:rPr lang="en-US" sz="1600" dirty="0"/>
              <a:t> lain, </a:t>
            </a:r>
            <a:r>
              <a:rPr lang="en-US" sz="1600" dirty="0" err="1"/>
              <a:t>sebagaimana</a:t>
            </a:r>
            <a:r>
              <a:rPr lang="en-US" sz="1600" dirty="0"/>
              <a:t> </a:t>
            </a:r>
            <a:r>
              <a:rPr lang="en-US" sz="1600" dirty="0" err="1"/>
              <a:t>dimaksud</a:t>
            </a:r>
            <a:r>
              <a:rPr lang="en-US" sz="1600" dirty="0"/>
              <a:t> </a:t>
            </a:r>
            <a:r>
              <a:rPr lang="en-US" sz="1600" dirty="0" err="1"/>
              <a:t>dalam</a:t>
            </a:r>
            <a:r>
              <a:rPr lang="en-US" sz="1600" dirty="0"/>
              <a:t> </a:t>
            </a:r>
            <a:r>
              <a:rPr lang="en-US" sz="1600" dirty="0" err="1"/>
              <a:t>peraturan</a:t>
            </a:r>
            <a:r>
              <a:rPr lang="en-US" sz="1600" dirty="0"/>
              <a:t> </a:t>
            </a:r>
            <a:r>
              <a:rPr lang="en-US" sz="1600" dirty="0" err="1"/>
              <a:t>perundang-undangan</a:t>
            </a:r>
            <a:r>
              <a:rPr lang="en-US" sz="1600" dirty="0"/>
              <a:t> di </a:t>
            </a:r>
            <a:r>
              <a:rPr lang="en-US" sz="1600" dirty="0" err="1"/>
              <a:t>sektor</a:t>
            </a:r>
            <a:r>
              <a:rPr lang="en-US" sz="1600" dirty="0"/>
              <a:t> </a:t>
            </a:r>
            <a:r>
              <a:rPr lang="en-US" sz="1600" dirty="0" err="1"/>
              <a:t>jasa</a:t>
            </a:r>
            <a:r>
              <a:rPr lang="en-US" sz="1600" dirty="0"/>
              <a:t> </a:t>
            </a:r>
            <a:r>
              <a:rPr lang="en-US" sz="1600" dirty="0" err="1"/>
              <a:t>keuangan</a:t>
            </a:r>
            <a:r>
              <a:rPr lang="en-US" sz="1600" dirty="0"/>
              <a:t>.</a:t>
            </a:r>
          </a:p>
        </p:txBody>
      </p:sp>
      <p:sp>
        <p:nvSpPr>
          <p:cNvPr id="2" name="TextBox 1">
            <a:extLst>
              <a:ext uri="{FF2B5EF4-FFF2-40B4-BE49-F238E27FC236}">
                <a16:creationId xmlns:a16="http://schemas.microsoft.com/office/drawing/2014/main" id="{65BDFF71-D595-5CA0-DE92-C820DAA1E890}"/>
              </a:ext>
            </a:extLst>
          </p:cNvPr>
          <p:cNvSpPr txBox="1"/>
          <p:nvPr/>
        </p:nvSpPr>
        <p:spPr>
          <a:xfrm>
            <a:off x="38098" y="586521"/>
            <a:ext cx="4381502" cy="369332"/>
          </a:xfrm>
          <a:prstGeom prst="rect">
            <a:avLst/>
          </a:prstGeom>
          <a:noFill/>
        </p:spPr>
        <p:txBody>
          <a:bodyPr wrap="square" rtlCol="0">
            <a:spAutoFit/>
          </a:bodyPr>
          <a:lstStyle/>
          <a:p>
            <a:r>
              <a:rPr lang="id-ID" b="1" dirty="0"/>
              <a:t>3. Fungsi, Tugas, dan Wewenang OJK</a:t>
            </a:r>
          </a:p>
        </p:txBody>
      </p:sp>
    </p:spTree>
    <p:extLst>
      <p:ext uri="{BB962C8B-B14F-4D97-AF65-F5344CB8AC3E}">
        <p14:creationId xmlns:p14="http://schemas.microsoft.com/office/powerpoint/2010/main" val="411400629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34"/>
          <p:cNvSpPr txBox="1"/>
          <p:nvPr/>
        </p:nvSpPr>
        <p:spPr>
          <a:xfrm>
            <a:off x="0" y="133350"/>
            <a:ext cx="9143999" cy="401816"/>
          </a:xfrm>
          <a:prstGeom prst="rect">
            <a:avLst/>
          </a:prstGeom>
          <a:solidFill>
            <a:srgbClr val="2C987E"/>
          </a:solidFill>
          <a:ln>
            <a:noFill/>
          </a:ln>
        </p:spPr>
        <p:style>
          <a:lnRef idx="2">
            <a:schemeClr val="accent5">
              <a:shade val="50000"/>
            </a:schemeClr>
          </a:lnRef>
          <a:fillRef idx="1">
            <a:schemeClr val="accent5"/>
          </a:fillRef>
          <a:effectRef idx="0">
            <a:schemeClr val="accent5"/>
          </a:effectRef>
          <a:fontRef idx="minor">
            <a:schemeClr val="lt1"/>
          </a:fontRef>
        </p:style>
        <p:txBody>
          <a:bodyPr wrap="square" lIns="93128" tIns="46565" rIns="93128" bIns="46565" rtlCol="0">
            <a:spAutoFit/>
          </a:bodyPr>
          <a:lstStyle/>
          <a:p>
            <a:pPr marL="0" lvl="1">
              <a:tabLst>
                <a:tab pos="692185" algn="l"/>
              </a:tabLst>
            </a:pPr>
            <a:r>
              <a:rPr lang="fi-FI" sz="2000" b="1" dirty="0">
                <a:solidFill>
                  <a:schemeClr val="bg1"/>
                </a:solidFill>
                <a:latin typeface="Candara" pitchFamily="34" charset="0"/>
              </a:rPr>
              <a:t>D. Otoritas Jasa Keuangan (OJK)</a:t>
            </a:r>
            <a:endParaRPr lang="en-US" sz="2000" b="1" dirty="0">
              <a:solidFill>
                <a:schemeClr val="bg1"/>
              </a:solidFill>
              <a:latin typeface="Candara" pitchFamily="34" charset="0"/>
            </a:endParaRPr>
          </a:p>
        </p:txBody>
      </p:sp>
      <p:grpSp>
        <p:nvGrpSpPr>
          <p:cNvPr id="9" name="Group 8"/>
          <p:cNvGrpSpPr/>
          <p:nvPr/>
        </p:nvGrpSpPr>
        <p:grpSpPr>
          <a:xfrm>
            <a:off x="-1" y="4302125"/>
            <a:ext cx="9144000" cy="841375"/>
            <a:chOff x="0" y="4302125"/>
            <a:chExt cx="9144000" cy="841375"/>
          </a:xfrm>
        </p:grpSpPr>
        <p:grpSp>
          <p:nvGrpSpPr>
            <p:cNvPr id="10" name="Group 9"/>
            <p:cNvGrpSpPr/>
            <p:nvPr/>
          </p:nvGrpSpPr>
          <p:grpSpPr>
            <a:xfrm>
              <a:off x="0" y="4302125"/>
              <a:ext cx="9144000" cy="841375"/>
              <a:chOff x="0" y="4302125"/>
              <a:chExt cx="9144000" cy="841375"/>
            </a:xfrm>
          </p:grpSpPr>
          <p:grpSp>
            <p:nvGrpSpPr>
              <p:cNvPr id="13" name="Group 12"/>
              <p:cNvGrpSpPr/>
              <p:nvPr/>
            </p:nvGrpSpPr>
            <p:grpSpPr>
              <a:xfrm>
                <a:off x="0" y="4302125"/>
                <a:ext cx="9144000" cy="841375"/>
                <a:chOff x="0" y="4302125"/>
                <a:chExt cx="9144000" cy="841375"/>
              </a:xfrm>
            </p:grpSpPr>
            <p:pic>
              <p:nvPicPr>
                <p:cNvPr id="15" name="Picture 2" descr="E:\ELISA\ERLANGGA LISA\2017\TEMPLATE PPT\SMP PPKN kelas X kelompok wajib\SMP PPKN kelas X kelompok wajib.png"/>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22" name="TextBox 16"/>
                <p:cNvSpPr txBox="1"/>
                <p:nvPr/>
              </p:nvSpPr>
              <p:spPr>
                <a:xfrm>
                  <a:off x="2057400" y="4732407"/>
                  <a:ext cx="5334000" cy="353943"/>
                </a:xfrm>
                <a:prstGeom prst="rect">
                  <a:avLst/>
                </a:prstGeom>
                <a:solidFill>
                  <a:srgbClr val="FFC000"/>
                </a:solidFill>
              </p:spPr>
              <p:txBody>
                <a:bodyPr wrap="square" rtlCol="0">
                  <a:spAutoFit/>
                </a:bodyPr>
                <a:lstStyle/>
                <a:p>
                  <a:r>
                    <a:rPr lang="en-US" sz="1700" b="1" dirty="0">
                      <a:solidFill>
                        <a:srgbClr val="002060"/>
                      </a:solidFill>
                      <a:latin typeface="Arial" pitchFamily="34" charset="0"/>
                      <a:cs typeface="Arial" pitchFamily="34" charset="0"/>
                    </a:rPr>
                    <a:t>IPS EKONOMI </a:t>
                  </a:r>
                </a:p>
              </p:txBody>
            </p:sp>
          </p:grpSp>
          <p:pic>
            <p:nvPicPr>
              <p:cNvPr id="14" name="Picture 13" descr="A picture containing text&#10;&#10;Description automatically generated">
                <a:extLst>
                  <a:ext uri="{FF2B5EF4-FFF2-40B4-BE49-F238E27FC236}">
                    <a16:creationId xmlns:a16="http://schemas.microsoft.com/office/drawing/2014/main" id="{D65625EF-D92B-4D38-A026-7B2925F9C466}"/>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12" name="Rectangle 11"/>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19" name="TextBox 18">
            <a:extLst>
              <a:ext uri="{FF2B5EF4-FFF2-40B4-BE49-F238E27FC236}">
                <a16:creationId xmlns:a16="http://schemas.microsoft.com/office/drawing/2014/main" id="{D622112B-9F85-4D14-920B-AFF36A37362D}"/>
              </a:ext>
            </a:extLst>
          </p:cNvPr>
          <p:cNvSpPr txBox="1"/>
          <p:nvPr/>
        </p:nvSpPr>
        <p:spPr>
          <a:xfrm>
            <a:off x="570154" y="1227402"/>
            <a:ext cx="7620001" cy="2308324"/>
          </a:xfrm>
          <a:prstGeom prst="rect">
            <a:avLst/>
          </a:prstGeom>
          <a:solidFill>
            <a:schemeClr val="accent4">
              <a:lumMod val="20000"/>
              <a:lumOff val="80000"/>
            </a:schemeClr>
          </a:solidFill>
        </p:spPr>
        <p:txBody>
          <a:bodyPr wrap="square">
            <a:spAutoFit/>
          </a:bodyPr>
          <a:lstStyle/>
          <a:p>
            <a:pPr algn="just"/>
            <a:r>
              <a:rPr lang="en-US" sz="1600" dirty="0"/>
              <a:t>3) </a:t>
            </a:r>
            <a:r>
              <a:rPr lang="en-US" sz="1600" dirty="0" err="1"/>
              <a:t>Untuk</a:t>
            </a:r>
            <a:r>
              <a:rPr lang="en-US" sz="1600" dirty="0"/>
              <a:t> </a:t>
            </a:r>
            <a:r>
              <a:rPr lang="en-US" sz="1600" dirty="0" err="1"/>
              <a:t>melaksanakan</a:t>
            </a:r>
            <a:r>
              <a:rPr lang="en-US" sz="1600" dirty="0"/>
              <a:t> </a:t>
            </a:r>
            <a:r>
              <a:rPr lang="en-US" sz="1600" dirty="0" err="1"/>
              <a:t>tugas</a:t>
            </a:r>
            <a:r>
              <a:rPr lang="en-US" sz="1600" dirty="0"/>
              <a:t> </a:t>
            </a:r>
            <a:r>
              <a:rPr lang="en-US" sz="1600" dirty="0" err="1"/>
              <a:t>pengaturan</a:t>
            </a:r>
            <a:r>
              <a:rPr lang="en-US" sz="1600" dirty="0"/>
              <a:t> dan </a:t>
            </a:r>
            <a:r>
              <a:rPr lang="en-US" sz="1600" dirty="0" err="1"/>
              <a:t>pengawasan</a:t>
            </a:r>
            <a:r>
              <a:rPr lang="en-US" sz="1600" dirty="0"/>
              <a:t> di </a:t>
            </a:r>
            <a:r>
              <a:rPr lang="en-US" sz="1600" dirty="0" err="1"/>
              <a:t>sektor</a:t>
            </a:r>
            <a:r>
              <a:rPr lang="en-US" sz="1600" dirty="0"/>
              <a:t> </a:t>
            </a:r>
            <a:r>
              <a:rPr lang="en-US" sz="1600" dirty="0" err="1"/>
              <a:t>perbankan</a:t>
            </a:r>
            <a:r>
              <a:rPr lang="en-US" sz="1600" dirty="0"/>
              <a:t>, </a:t>
            </a:r>
            <a:r>
              <a:rPr lang="en-US" sz="1600" dirty="0" err="1"/>
              <a:t>Otoritas</a:t>
            </a:r>
            <a:r>
              <a:rPr lang="en-US" sz="1600" dirty="0"/>
              <a:t> Jasa </a:t>
            </a:r>
            <a:r>
              <a:rPr lang="en-US" sz="1600" dirty="0" err="1"/>
              <a:t>Keuangan</a:t>
            </a:r>
            <a:r>
              <a:rPr lang="en-US" sz="1600" dirty="0"/>
              <a:t> </a:t>
            </a:r>
            <a:r>
              <a:rPr lang="en-US" sz="1600" dirty="0" err="1"/>
              <a:t>mempunyai</a:t>
            </a:r>
            <a:r>
              <a:rPr lang="en-US" sz="1600" dirty="0"/>
              <a:t> </a:t>
            </a:r>
            <a:r>
              <a:rPr lang="en-US" sz="1600" dirty="0" err="1"/>
              <a:t>wewenang</a:t>
            </a:r>
            <a:r>
              <a:rPr lang="en-US" sz="1600" dirty="0"/>
              <a:t> </a:t>
            </a:r>
            <a:r>
              <a:rPr lang="en-US" sz="1600" dirty="0" err="1"/>
              <a:t>sebagai</a:t>
            </a:r>
            <a:r>
              <a:rPr lang="en-US" sz="1600" dirty="0"/>
              <a:t> </a:t>
            </a:r>
            <a:r>
              <a:rPr lang="en-US" sz="1600" dirty="0" err="1"/>
              <a:t>berikut</a:t>
            </a:r>
            <a:r>
              <a:rPr lang="en-US" sz="1600" dirty="0"/>
              <a:t>.</a:t>
            </a:r>
          </a:p>
          <a:p>
            <a:pPr algn="just"/>
            <a:r>
              <a:rPr lang="en-US" sz="1600" dirty="0"/>
              <a:t>a) </a:t>
            </a:r>
            <a:r>
              <a:rPr lang="en-US" sz="1600" dirty="0" err="1"/>
              <a:t>Pengaturan</a:t>
            </a:r>
            <a:r>
              <a:rPr lang="en-US" sz="1600" dirty="0"/>
              <a:t> dan </a:t>
            </a:r>
            <a:r>
              <a:rPr lang="en-US" sz="1600" dirty="0" err="1"/>
              <a:t>pengawasan</a:t>
            </a:r>
            <a:r>
              <a:rPr lang="en-US" sz="1600" dirty="0"/>
              <a:t> </a:t>
            </a:r>
            <a:r>
              <a:rPr lang="en-US" sz="1600" dirty="0" err="1"/>
              <a:t>mengenai</a:t>
            </a:r>
            <a:r>
              <a:rPr lang="en-US" sz="1600" dirty="0"/>
              <a:t> </a:t>
            </a:r>
            <a:r>
              <a:rPr lang="en-US" sz="1600" dirty="0" err="1"/>
              <a:t>kelembagaan</a:t>
            </a:r>
            <a:r>
              <a:rPr lang="en-US" sz="1600" dirty="0"/>
              <a:t> bank yang </a:t>
            </a:r>
            <a:r>
              <a:rPr lang="en-US" sz="1600" dirty="0" err="1"/>
              <a:t>meliputi</a:t>
            </a:r>
            <a:r>
              <a:rPr lang="en-US" sz="1600" dirty="0"/>
              <a:t> </a:t>
            </a:r>
            <a:r>
              <a:rPr lang="en-US" sz="1600" dirty="0" err="1"/>
              <a:t>hal-hal</a:t>
            </a:r>
            <a:r>
              <a:rPr lang="en-US" sz="1600" dirty="0"/>
              <a:t> </a:t>
            </a:r>
            <a:r>
              <a:rPr lang="en-US" sz="1600" dirty="0" err="1"/>
              <a:t>berikut</a:t>
            </a:r>
            <a:r>
              <a:rPr lang="en-US" sz="1600" dirty="0"/>
              <a:t>. </a:t>
            </a:r>
          </a:p>
          <a:p>
            <a:pPr marL="342900" indent="-342900" algn="just">
              <a:buAutoNum type="arabicParenBoth"/>
            </a:pPr>
            <a:r>
              <a:rPr lang="en-US" sz="1600" dirty="0" err="1"/>
              <a:t>Perizinan</a:t>
            </a:r>
            <a:r>
              <a:rPr lang="en-US" sz="1600" dirty="0"/>
              <a:t> </a:t>
            </a:r>
            <a:r>
              <a:rPr lang="en-US" sz="1600" dirty="0" err="1"/>
              <a:t>untuk</a:t>
            </a:r>
            <a:r>
              <a:rPr lang="en-US" sz="1600" dirty="0"/>
              <a:t> </a:t>
            </a:r>
            <a:r>
              <a:rPr lang="en-US" sz="1600" dirty="0" err="1"/>
              <a:t>pendirian</a:t>
            </a:r>
            <a:r>
              <a:rPr lang="en-US" sz="1600" dirty="0"/>
              <a:t> bank, </a:t>
            </a:r>
            <a:r>
              <a:rPr lang="en-US" sz="1600" dirty="0" err="1"/>
              <a:t>pembukaan</a:t>
            </a:r>
            <a:r>
              <a:rPr lang="en-US" sz="1600" dirty="0"/>
              <a:t> </a:t>
            </a:r>
            <a:r>
              <a:rPr lang="en-US" sz="1600" dirty="0" err="1"/>
              <a:t>kantor</a:t>
            </a:r>
            <a:r>
              <a:rPr lang="en-US" sz="1600" dirty="0"/>
              <a:t> bank, </a:t>
            </a:r>
            <a:r>
              <a:rPr lang="en-US" sz="1600" dirty="0" err="1"/>
              <a:t>anggaran</a:t>
            </a:r>
            <a:r>
              <a:rPr lang="en-US" sz="1600" dirty="0"/>
              <a:t> </a:t>
            </a:r>
            <a:r>
              <a:rPr lang="en-US" sz="1600" dirty="0" err="1"/>
              <a:t>dasar</a:t>
            </a:r>
            <a:r>
              <a:rPr lang="en-US" sz="1600" dirty="0"/>
              <a:t>, </a:t>
            </a:r>
            <a:r>
              <a:rPr lang="en-US" sz="1600" dirty="0" err="1"/>
              <a:t>rencana</a:t>
            </a:r>
            <a:r>
              <a:rPr lang="en-US" sz="1600" dirty="0"/>
              <a:t> </a:t>
            </a:r>
            <a:r>
              <a:rPr lang="en-US" sz="1600" dirty="0" err="1"/>
              <a:t>kerja</a:t>
            </a:r>
            <a:r>
              <a:rPr lang="en-US" sz="1600" dirty="0"/>
              <a:t>, </a:t>
            </a:r>
            <a:r>
              <a:rPr lang="en-US" sz="1600" dirty="0" err="1"/>
              <a:t>kepemilikan</a:t>
            </a:r>
            <a:r>
              <a:rPr lang="en-US" sz="1600" dirty="0"/>
              <a:t>, </a:t>
            </a:r>
            <a:r>
              <a:rPr lang="en-US" sz="1600" dirty="0" err="1"/>
              <a:t>kepengurusan</a:t>
            </a:r>
            <a:r>
              <a:rPr lang="en-US" sz="1600" dirty="0"/>
              <a:t> dan </a:t>
            </a:r>
            <a:r>
              <a:rPr lang="en-US" sz="1600" dirty="0" err="1"/>
              <a:t>sumber</a:t>
            </a:r>
            <a:r>
              <a:rPr lang="en-US" sz="1600" dirty="0"/>
              <a:t> </a:t>
            </a:r>
            <a:r>
              <a:rPr lang="en-US" sz="1600" dirty="0" err="1"/>
              <a:t>daya</a:t>
            </a:r>
            <a:r>
              <a:rPr lang="en-US" sz="1600" dirty="0"/>
              <a:t> </a:t>
            </a:r>
            <a:r>
              <a:rPr lang="en-US" sz="1600" dirty="0" err="1"/>
              <a:t>manusia</a:t>
            </a:r>
            <a:r>
              <a:rPr lang="en-US" sz="1600" dirty="0"/>
              <a:t>, merger, </a:t>
            </a:r>
            <a:r>
              <a:rPr lang="en-US" sz="1600" dirty="0" err="1"/>
              <a:t>konsolidasi</a:t>
            </a:r>
            <a:r>
              <a:rPr lang="en-US" sz="1600" dirty="0"/>
              <a:t> dan </a:t>
            </a:r>
            <a:r>
              <a:rPr lang="en-US" sz="1600" dirty="0" err="1"/>
              <a:t>akuisisi</a:t>
            </a:r>
            <a:r>
              <a:rPr lang="en-US" sz="1600" dirty="0"/>
              <a:t> bank, </a:t>
            </a:r>
            <a:r>
              <a:rPr lang="en-US" sz="1600" dirty="0" err="1"/>
              <a:t>serta</a:t>
            </a:r>
            <a:r>
              <a:rPr lang="en-US" sz="1600" dirty="0"/>
              <a:t> </a:t>
            </a:r>
            <a:r>
              <a:rPr lang="en-US" sz="1600" dirty="0" err="1"/>
              <a:t>pencabutan</a:t>
            </a:r>
            <a:r>
              <a:rPr lang="en-US" sz="1600" dirty="0"/>
              <a:t> </a:t>
            </a:r>
            <a:r>
              <a:rPr lang="en-US" sz="1600" dirty="0" err="1"/>
              <a:t>izin</a:t>
            </a:r>
            <a:r>
              <a:rPr lang="en-US" sz="1600" dirty="0"/>
              <a:t> </a:t>
            </a:r>
            <a:r>
              <a:rPr lang="en-US" sz="1600" dirty="0" err="1"/>
              <a:t>usaha</a:t>
            </a:r>
            <a:r>
              <a:rPr lang="en-US" sz="1600" dirty="0"/>
              <a:t> bank.</a:t>
            </a:r>
          </a:p>
          <a:p>
            <a:pPr marL="342900" indent="-342900" algn="just">
              <a:buAutoNum type="arabicParenBoth"/>
            </a:pPr>
            <a:r>
              <a:rPr lang="en-US" sz="1600" dirty="0" err="1"/>
              <a:t>Kegiatan</a:t>
            </a:r>
            <a:r>
              <a:rPr lang="en-US" sz="1600" dirty="0"/>
              <a:t> </a:t>
            </a:r>
            <a:r>
              <a:rPr lang="en-US" sz="1600" dirty="0" err="1"/>
              <a:t>usaha</a:t>
            </a:r>
            <a:r>
              <a:rPr lang="en-US" sz="1600" dirty="0"/>
              <a:t> bank, </a:t>
            </a:r>
            <a:r>
              <a:rPr lang="en-US" sz="1600" dirty="0" err="1"/>
              <a:t>antara</a:t>
            </a:r>
            <a:r>
              <a:rPr lang="en-US" sz="1600" dirty="0"/>
              <a:t> lain </a:t>
            </a:r>
            <a:r>
              <a:rPr lang="en-US" sz="1600" dirty="0" err="1"/>
              <a:t>sumber</a:t>
            </a:r>
            <a:r>
              <a:rPr lang="en-US" sz="1600" dirty="0"/>
              <a:t> dana, </a:t>
            </a:r>
            <a:r>
              <a:rPr lang="en-US" sz="1600" dirty="0" err="1"/>
              <a:t>penyediaan</a:t>
            </a:r>
            <a:r>
              <a:rPr lang="en-US" sz="1600" dirty="0"/>
              <a:t> dana, </a:t>
            </a:r>
            <a:r>
              <a:rPr lang="en-US" sz="1600" dirty="0" err="1"/>
              <a:t>produk</a:t>
            </a:r>
            <a:r>
              <a:rPr lang="en-US" sz="1600" dirty="0"/>
              <a:t> </a:t>
            </a:r>
            <a:r>
              <a:rPr lang="en-US" sz="1600" dirty="0" err="1"/>
              <a:t>hibridasi</a:t>
            </a:r>
            <a:r>
              <a:rPr lang="en-US" sz="1600" dirty="0"/>
              <a:t>, dan </a:t>
            </a:r>
            <a:r>
              <a:rPr lang="en-US" sz="1600" dirty="0" err="1"/>
              <a:t>aktivitas</a:t>
            </a:r>
            <a:r>
              <a:rPr lang="en-US" sz="1600" dirty="0"/>
              <a:t> di </a:t>
            </a:r>
            <a:r>
              <a:rPr lang="en-US" sz="1600" dirty="0" err="1"/>
              <a:t>bidang</a:t>
            </a:r>
            <a:r>
              <a:rPr lang="en-US" sz="1600" dirty="0"/>
              <a:t> </a:t>
            </a:r>
            <a:r>
              <a:rPr lang="en-US" sz="1600" dirty="0" err="1"/>
              <a:t>jasa</a:t>
            </a:r>
            <a:r>
              <a:rPr lang="en-US" sz="1600" dirty="0"/>
              <a:t>.</a:t>
            </a:r>
          </a:p>
        </p:txBody>
      </p:sp>
      <p:sp>
        <p:nvSpPr>
          <p:cNvPr id="2" name="TextBox 1">
            <a:extLst>
              <a:ext uri="{FF2B5EF4-FFF2-40B4-BE49-F238E27FC236}">
                <a16:creationId xmlns:a16="http://schemas.microsoft.com/office/drawing/2014/main" id="{F56134E7-3063-E9E6-19C4-661FCCFDAAFE}"/>
              </a:ext>
            </a:extLst>
          </p:cNvPr>
          <p:cNvSpPr txBox="1"/>
          <p:nvPr/>
        </p:nvSpPr>
        <p:spPr>
          <a:xfrm>
            <a:off x="38098" y="586521"/>
            <a:ext cx="4381502" cy="369332"/>
          </a:xfrm>
          <a:prstGeom prst="rect">
            <a:avLst/>
          </a:prstGeom>
          <a:noFill/>
        </p:spPr>
        <p:txBody>
          <a:bodyPr wrap="square" rtlCol="0">
            <a:spAutoFit/>
          </a:bodyPr>
          <a:lstStyle/>
          <a:p>
            <a:r>
              <a:rPr lang="id-ID" b="1" dirty="0"/>
              <a:t>3. Fungsi, Tugas, dan Wewenang OJK</a:t>
            </a:r>
          </a:p>
        </p:txBody>
      </p:sp>
    </p:spTree>
    <p:extLst>
      <p:ext uri="{BB962C8B-B14F-4D97-AF65-F5344CB8AC3E}">
        <p14:creationId xmlns:p14="http://schemas.microsoft.com/office/powerpoint/2010/main" val="64714732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a:extLst>
              <a:ext uri="{FF2B5EF4-FFF2-40B4-BE49-F238E27FC236}">
                <a16:creationId xmlns:a16="http://schemas.microsoft.com/office/drawing/2014/main" id="{B86D5618-2A53-4CD5-BE18-2F18F88DD00D}"/>
              </a:ext>
            </a:extLst>
          </p:cNvPr>
          <p:cNvSpPr txBox="1"/>
          <p:nvPr/>
        </p:nvSpPr>
        <p:spPr>
          <a:xfrm>
            <a:off x="381000" y="1214462"/>
            <a:ext cx="3886200" cy="2462213"/>
          </a:xfrm>
          <a:prstGeom prst="rect">
            <a:avLst/>
          </a:prstGeom>
          <a:solidFill>
            <a:schemeClr val="accent4">
              <a:lumMod val="20000"/>
              <a:lumOff val="80000"/>
            </a:schemeClr>
          </a:solidFill>
        </p:spPr>
        <p:txBody>
          <a:bodyPr wrap="square">
            <a:spAutoFit/>
          </a:bodyPr>
          <a:lstStyle/>
          <a:p>
            <a:pPr algn="just"/>
            <a:r>
              <a:rPr lang="en-US" sz="1400" dirty="0"/>
              <a:t>b) </a:t>
            </a:r>
            <a:r>
              <a:rPr lang="en-US" sz="1400" dirty="0" err="1"/>
              <a:t>Pengaturan</a:t>
            </a:r>
            <a:r>
              <a:rPr lang="en-US" sz="1400" dirty="0"/>
              <a:t> dan </a:t>
            </a:r>
            <a:r>
              <a:rPr lang="en-US" sz="1400" dirty="0" err="1"/>
              <a:t>pengawasan</a:t>
            </a:r>
            <a:r>
              <a:rPr lang="en-US" sz="1400" dirty="0"/>
              <a:t> </a:t>
            </a:r>
            <a:r>
              <a:rPr lang="en-US" sz="1400" dirty="0" err="1"/>
              <a:t>mengenai</a:t>
            </a:r>
            <a:r>
              <a:rPr lang="en-US" sz="1400" dirty="0"/>
              <a:t> </a:t>
            </a:r>
            <a:r>
              <a:rPr lang="en-US" sz="1400" dirty="0" err="1"/>
              <a:t>kesehatan</a:t>
            </a:r>
            <a:r>
              <a:rPr lang="en-US" sz="1400" dirty="0"/>
              <a:t> bank </a:t>
            </a:r>
            <a:r>
              <a:rPr lang="en-US" sz="1400" dirty="0" err="1"/>
              <a:t>meliputi</a:t>
            </a:r>
            <a:r>
              <a:rPr lang="en-US" sz="1400" dirty="0"/>
              <a:t> </a:t>
            </a:r>
            <a:r>
              <a:rPr lang="en-US" sz="1400" dirty="0" err="1"/>
              <a:t>hal-hal</a:t>
            </a:r>
            <a:r>
              <a:rPr lang="en-US" sz="1400" dirty="0"/>
              <a:t> </a:t>
            </a:r>
            <a:r>
              <a:rPr lang="en-US" sz="1400" dirty="0" err="1"/>
              <a:t>berikut</a:t>
            </a:r>
            <a:r>
              <a:rPr lang="en-US" sz="1400" dirty="0"/>
              <a:t>: </a:t>
            </a:r>
          </a:p>
          <a:p>
            <a:pPr marL="342900" indent="-342900" algn="just">
              <a:buAutoNum type="arabicParenBoth"/>
            </a:pPr>
            <a:r>
              <a:rPr lang="en-US" sz="1400" dirty="0" err="1"/>
              <a:t>likuiditas</a:t>
            </a:r>
            <a:r>
              <a:rPr lang="en-US" sz="1400" dirty="0"/>
              <a:t>, </a:t>
            </a:r>
            <a:r>
              <a:rPr lang="en-US" sz="1400" dirty="0" err="1"/>
              <a:t>rentabilitas</a:t>
            </a:r>
            <a:r>
              <a:rPr lang="en-US" sz="1400" dirty="0"/>
              <a:t>, </a:t>
            </a:r>
            <a:r>
              <a:rPr lang="en-US" sz="1400" dirty="0" err="1"/>
              <a:t>solvabilitas,kualitas</a:t>
            </a:r>
            <a:r>
              <a:rPr lang="en-US" sz="1400" dirty="0"/>
              <a:t> </a:t>
            </a:r>
            <a:r>
              <a:rPr lang="en-US" sz="1400" dirty="0" err="1"/>
              <a:t>aset</a:t>
            </a:r>
            <a:r>
              <a:rPr lang="en-US" sz="1400" dirty="0"/>
              <a:t>, </a:t>
            </a:r>
            <a:r>
              <a:rPr lang="en-US" sz="1400" dirty="0" err="1"/>
              <a:t>rasio</a:t>
            </a:r>
            <a:r>
              <a:rPr lang="en-US" sz="1400" dirty="0"/>
              <a:t> </a:t>
            </a:r>
            <a:r>
              <a:rPr lang="en-US" sz="1400" dirty="0" err="1"/>
              <a:t>kecukupan</a:t>
            </a:r>
            <a:r>
              <a:rPr lang="en-US" sz="1400" dirty="0"/>
              <a:t> modal minimum, </a:t>
            </a:r>
            <a:r>
              <a:rPr lang="en-US" sz="1400" dirty="0" err="1"/>
              <a:t>batas</a:t>
            </a:r>
            <a:r>
              <a:rPr lang="en-US" sz="1400" dirty="0"/>
              <a:t> </a:t>
            </a:r>
            <a:r>
              <a:rPr lang="en-US" sz="1400" dirty="0" err="1"/>
              <a:t>maksimum</a:t>
            </a:r>
            <a:r>
              <a:rPr lang="en-US" sz="1400" dirty="0"/>
              <a:t> </a:t>
            </a:r>
            <a:r>
              <a:rPr lang="en-US" sz="1400" dirty="0" err="1"/>
              <a:t>pemberian</a:t>
            </a:r>
            <a:r>
              <a:rPr lang="en-US" sz="1400" dirty="0"/>
              <a:t> </a:t>
            </a:r>
            <a:r>
              <a:rPr lang="en-US" sz="1400" dirty="0" err="1"/>
              <a:t>kredit</a:t>
            </a:r>
            <a:r>
              <a:rPr lang="en-US" sz="1400" dirty="0"/>
              <a:t>, </a:t>
            </a:r>
            <a:r>
              <a:rPr lang="en-US" sz="1400" dirty="0" err="1"/>
              <a:t>rasio</a:t>
            </a:r>
            <a:r>
              <a:rPr lang="en-US" sz="1400" dirty="0"/>
              <a:t> </a:t>
            </a:r>
            <a:r>
              <a:rPr lang="en-US" sz="1400" dirty="0" err="1"/>
              <a:t>pinjaman</a:t>
            </a:r>
            <a:r>
              <a:rPr lang="en-US" sz="1400" dirty="0"/>
              <a:t> </a:t>
            </a:r>
            <a:r>
              <a:rPr lang="en-US" sz="1400" dirty="0" err="1"/>
              <a:t>terhadap</a:t>
            </a:r>
            <a:r>
              <a:rPr lang="en-US" sz="1400" dirty="0"/>
              <a:t> </a:t>
            </a:r>
            <a:r>
              <a:rPr lang="en-US" sz="1400" dirty="0" err="1"/>
              <a:t>simpanan</a:t>
            </a:r>
            <a:r>
              <a:rPr lang="en-US" sz="1400" dirty="0"/>
              <a:t>, dan </a:t>
            </a:r>
            <a:r>
              <a:rPr lang="en-US" sz="1400" dirty="0" err="1"/>
              <a:t>pencadangan</a:t>
            </a:r>
            <a:r>
              <a:rPr lang="en-US" sz="1400" dirty="0"/>
              <a:t> bank; </a:t>
            </a:r>
          </a:p>
          <a:p>
            <a:pPr marL="342900" indent="-342900" algn="just">
              <a:buAutoNum type="arabicParenBoth"/>
            </a:pPr>
            <a:r>
              <a:rPr lang="en-US" sz="1400" dirty="0" err="1"/>
              <a:t>laporan</a:t>
            </a:r>
            <a:r>
              <a:rPr lang="en-US" sz="1400" dirty="0"/>
              <a:t> bank yang </a:t>
            </a:r>
            <a:r>
              <a:rPr lang="en-US" sz="1400" dirty="0" err="1"/>
              <a:t>terkait</a:t>
            </a:r>
            <a:r>
              <a:rPr lang="en-US" sz="1400" dirty="0"/>
              <a:t> </a:t>
            </a:r>
            <a:r>
              <a:rPr lang="en-US" sz="1400" dirty="0" err="1"/>
              <a:t>dengan</a:t>
            </a:r>
            <a:r>
              <a:rPr lang="en-US" sz="1400" dirty="0"/>
              <a:t> </a:t>
            </a:r>
            <a:r>
              <a:rPr lang="en-US" sz="1400" dirty="0" err="1"/>
              <a:t>kesehatan</a:t>
            </a:r>
            <a:r>
              <a:rPr lang="en-US" sz="1400" dirty="0"/>
              <a:t> dan </a:t>
            </a:r>
            <a:r>
              <a:rPr lang="en-US" sz="1400" dirty="0" err="1"/>
              <a:t>kinerja</a:t>
            </a:r>
            <a:r>
              <a:rPr lang="en-US" sz="1400" dirty="0"/>
              <a:t> bank;</a:t>
            </a:r>
          </a:p>
          <a:p>
            <a:pPr marL="342900" indent="-342900" algn="just">
              <a:buAutoNum type="arabicParenBoth"/>
            </a:pPr>
            <a:r>
              <a:rPr lang="en-US" sz="1400" dirty="0" err="1"/>
              <a:t>sistem</a:t>
            </a:r>
            <a:r>
              <a:rPr lang="en-US" sz="1400" dirty="0"/>
              <a:t> </a:t>
            </a:r>
            <a:r>
              <a:rPr lang="en-US" sz="1400" dirty="0" err="1"/>
              <a:t>informasi</a:t>
            </a:r>
            <a:r>
              <a:rPr lang="en-US" sz="1400" dirty="0"/>
              <a:t> </a:t>
            </a:r>
            <a:r>
              <a:rPr lang="en-US" sz="1400" dirty="0" err="1"/>
              <a:t>debitor</a:t>
            </a:r>
            <a:r>
              <a:rPr lang="en-US" sz="1400" dirty="0"/>
              <a:t>;</a:t>
            </a:r>
          </a:p>
          <a:p>
            <a:pPr marL="342900" indent="-342900" algn="just">
              <a:buAutoNum type="arabicParenBoth"/>
            </a:pPr>
            <a:r>
              <a:rPr lang="en-US" sz="1400" dirty="0" err="1"/>
              <a:t>pengujian</a:t>
            </a:r>
            <a:r>
              <a:rPr lang="en-US" sz="1400" dirty="0"/>
              <a:t> </a:t>
            </a:r>
            <a:r>
              <a:rPr lang="en-US" sz="1400" dirty="0" err="1"/>
              <a:t>kredit</a:t>
            </a:r>
            <a:r>
              <a:rPr lang="en-US" sz="1400" dirty="0"/>
              <a:t> (</a:t>
            </a:r>
            <a:r>
              <a:rPr lang="en-US" sz="1400" i="1" dirty="0"/>
              <a:t>credit testing</a:t>
            </a:r>
            <a:r>
              <a:rPr lang="en-US" sz="1400" dirty="0"/>
              <a:t>); dan </a:t>
            </a:r>
          </a:p>
          <a:p>
            <a:pPr marL="342900" indent="-342900" algn="just">
              <a:buAutoNum type="arabicParenBoth"/>
            </a:pPr>
            <a:r>
              <a:rPr lang="en-US" sz="1400" dirty="0" err="1"/>
              <a:t>standar</a:t>
            </a:r>
            <a:r>
              <a:rPr lang="en-US" sz="1400" dirty="0"/>
              <a:t> </a:t>
            </a:r>
            <a:r>
              <a:rPr lang="en-US" sz="1400" dirty="0" err="1"/>
              <a:t>akuntansi</a:t>
            </a:r>
            <a:r>
              <a:rPr lang="en-US" sz="1400" dirty="0"/>
              <a:t> bank.</a:t>
            </a:r>
          </a:p>
        </p:txBody>
      </p:sp>
      <p:sp>
        <p:nvSpPr>
          <p:cNvPr id="11" name="TextBox 34"/>
          <p:cNvSpPr txBox="1"/>
          <p:nvPr/>
        </p:nvSpPr>
        <p:spPr>
          <a:xfrm>
            <a:off x="0" y="133350"/>
            <a:ext cx="9143999" cy="401816"/>
          </a:xfrm>
          <a:prstGeom prst="rect">
            <a:avLst/>
          </a:prstGeom>
          <a:solidFill>
            <a:srgbClr val="2C987E"/>
          </a:solidFill>
          <a:ln>
            <a:noFill/>
          </a:ln>
        </p:spPr>
        <p:style>
          <a:lnRef idx="2">
            <a:schemeClr val="accent5">
              <a:shade val="50000"/>
            </a:schemeClr>
          </a:lnRef>
          <a:fillRef idx="1">
            <a:schemeClr val="accent5"/>
          </a:fillRef>
          <a:effectRef idx="0">
            <a:schemeClr val="accent5"/>
          </a:effectRef>
          <a:fontRef idx="minor">
            <a:schemeClr val="lt1"/>
          </a:fontRef>
        </p:style>
        <p:txBody>
          <a:bodyPr wrap="square" lIns="93128" tIns="46565" rIns="93128" bIns="46565" rtlCol="0">
            <a:spAutoFit/>
          </a:bodyPr>
          <a:lstStyle/>
          <a:p>
            <a:pPr marL="0" lvl="1">
              <a:tabLst>
                <a:tab pos="692185" algn="l"/>
              </a:tabLst>
            </a:pPr>
            <a:r>
              <a:rPr lang="fi-FI" sz="2000" b="1" dirty="0">
                <a:solidFill>
                  <a:schemeClr val="bg1"/>
                </a:solidFill>
                <a:latin typeface="Candara" pitchFamily="34" charset="0"/>
              </a:rPr>
              <a:t>D. Otoritas Jasa Keuangan (OJK)</a:t>
            </a:r>
            <a:endParaRPr lang="en-US" sz="2000" b="1" dirty="0">
              <a:solidFill>
                <a:schemeClr val="bg1"/>
              </a:solidFill>
              <a:latin typeface="Candara" pitchFamily="34" charset="0"/>
            </a:endParaRPr>
          </a:p>
        </p:txBody>
      </p:sp>
      <p:grpSp>
        <p:nvGrpSpPr>
          <p:cNvPr id="9" name="Group 8"/>
          <p:cNvGrpSpPr/>
          <p:nvPr/>
        </p:nvGrpSpPr>
        <p:grpSpPr>
          <a:xfrm>
            <a:off x="-1" y="4302125"/>
            <a:ext cx="9144000" cy="841375"/>
            <a:chOff x="0" y="4302125"/>
            <a:chExt cx="9144000" cy="841375"/>
          </a:xfrm>
        </p:grpSpPr>
        <p:grpSp>
          <p:nvGrpSpPr>
            <p:cNvPr id="10" name="Group 9"/>
            <p:cNvGrpSpPr/>
            <p:nvPr/>
          </p:nvGrpSpPr>
          <p:grpSpPr>
            <a:xfrm>
              <a:off x="0" y="4302125"/>
              <a:ext cx="9144000" cy="841375"/>
              <a:chOff x="0" y="4302125"/>
              <a:chExt cx="9144000" cy="841375"/>
            </a:xfrm>
          </p:grpSpPr>
          <p:grpSp>
            <p:nvGrpSpPr>
              <p:cNvPr id="13" name="Group 12"/>
              <p:cNvGrpSpPr/>
              <p:nvPr/>
            </p:nvGrpSpPr>
            <p:grpSpPr>
              <a:xfrm>
                <a:off x="0" y="4302125"/>
                <a:ext cx="9144000" cy="841375"/>
                <a:chOff x="0" y="4302125"/>
                <a:chExt cx="9144000" cy="841375"/>
              </a:xfrm>
            </p:grpSpPr>
            <p:pic>
              <p:nvPicPr>
                <p:cNvPr id="15" name="Picture 2" descr="E:\ELISA\ERLANGGA LISA\2017\TEMPLATE PPT\SMP PPKN kelas X kelompok wajib\SMP PPKN kelas X kelompok wajib.png"/>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22" name="TextBox 16"/>
                <p:cNvSpPr txBox="1"/>
                <p:nvPr/>
              </p:nvSpPr>
              <p:spPr>
                <a:xfrm>
                  <a:off x="2057400" y="4732407"/>
                  <a:ext cx="5334000" cy="353943"/>
                </a:xfrm>
                <a:prstGeom prst="rect">
                  <a:avLst/>
                </a:prstGeom>
                <a:solidFill>
                  <a:srgbClr val="FFC000"/>
                </a:solidFill>
              </p:spPr>
              <p:txBody>
                <a:bodyPr wrap="square" rtlCol="0">
                  <a:spAutoFit/>
                </a:bodyPr>
                <a:lstStyle/>
                <a:p>
                  <a:r>
                    <a:rPr lang="en-US" sz="1700" b="1" dirty="0">
                      <a:solidFill>
                        <a:srgbClr val="002060"/>
                      </a:solidFill>
                      <a:latin typeface="Arial" pitchFamily="34" charset="0"/>
                      <a:cs typeface="Arial" pitchFamily="34" charset="0"/>
                    </a:rPr>
                    <a:t>IPS EKONOMI </a:t>
                  </a:r>
                </a:p>
              </p:txBody>
            </p:sp>
          </p:grpSp>
          <p:pic>
            <p:nvPicPr>
              <p:cNvPr id="14" name="Picture 13" descr="A picture containing text&#10;&#10;Description automatically generated">
                <a:extLst>
                  <a:ext uri="{FF2B5EF4-FFF2-40B4-BE49-F238E27FC236}">
                    <a16:creationId xmlns:a16="http://schemas.microsoft.com/office/drawing/2014/main" id="{D65625EF-D92B-4D38-A026-7B2925F9C466}"/>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12" name="Rectangle 11"/>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16" name="TextBox 15">
            <a:extLst>
              <a:ext uri="{FF2B5EF4-FFF2-40B4-BE49-F238E27FC236}">
                <a16:creationId xmlns:a16="http://schemas.microsoft.com/office/drawing/2014/main" id="{5FFD16FD-ABA7-4BA0-9DDE-C0321FC82359}"/>
              </a:ext>
            </a:extLst>
          </p:cNvPr>
          <p:cNvSpPr txBox="1"/>
          <p:nvPr/>
        </p:nvSpPr>
        <p:spPr>
          <a:xfrm>
            <a:off x="4419600" y="1218257"/>
            <a:ext cx="4038600" cy="2031325"/>
          </a:xfrm>
          <a:prstGeom prst="rect">
            <a:avLst/>
          </a:prstGeom>
          <a:solidFill>
            <a:schemeClr val="accent4">
              <a:lumMod val="20000"/>
              <a:lumOff val="80000"/>
            </a:schemeClr>
          </a:solidFill>
        </p:spPr>
        <p:txBody>
          <a:bodyPr wrap="square">
            <a:spAutoFit/>
          </a:bodyPr>
          <a:lstStyle/>
          <a:p>
            <a:pPr algn="just"/>
            <a:r>
              <a:rPr lang="en-US" sz="1400" dirty="0"/>
              <a:t>c) </a:t>
            </a:r>
            <a:r>
              <a:rPr lang="en-US" sz="1400" dirty="0" err="1"/>
              <a:t>Pengaturan</a:t>
            </a:r>
            <a:r>
              <a:rPr lang="en-US" sz="1400" dirty="0"/>
              <a:t> dan </a:t>
            </a:r>
            <a:r>
              <a:rPr lang="en-US" sz="1400" dirty="0" err="1"/>
              <a:t>pengawasan</a:t>
            </a:r>
            <a:r>
              <a:rPr lang="en-US" sz="1400" dirty="0"/>
              <a:t> </a:t>
            </a:r>
            <a:r>
              <a:rPr lang="en-US" sz="1400" dirty="0" err="1"/>
              <a:t>mengenai</a:t>
            </a:r>
            <a:r>
              <a:rPr lang="en-US" sz="1400" dirty="0"/>
              <a:t> </a:t>
            </a:r>
            <a:r>
              <a:rPr lang="en-US" sz="1400" dirty="0" err="1"/>
              <a:t>aspek</a:t>
            </a:r>
            <a:r>
              <a:rPr lang="en-US" sz="1400" dirty="0"/>
              <a:t> </a:t>
            </a:r>
            <a:r>
              <a:rPr lang="en-US" sz="1400" dirty="0" err="1"/>
              <a:t>kehatihatian</a:t>
            </a:r>
            <a:r>
              <a:rPr lang="en-US" sz="1400" dirty="0"/>
              <a:t> bank, </a:t>
            </a:r>
            <a:r>
              <a:rPr lang="en-US" sz="1400" dirty="0" err="1"/>
              <a:t>meliputi</a:t>
            </a:r>
            <a:r>
              <a:rPr lang="en-US" sz="1400" dirty="0"/>
              <a:t> </a:t>
            </a:r>
            <a:r>
              <a:rPr lang="en-US" sz="1400" dirty="0" err="1"/>
              <a:t>hal-hal</a:t>
            </a:r>
            <a:r>
              <a:rPr lang="en-US" sz="1400" dirty="0"/>
              <a:t> </a:t>
            </a:r>
            <a:r>
              <a:rPr lang="en-US" sz="1400" dirty="0" err="1"/>
              <a:t>berikut</a:t>
            </a:r>
            <a:r>
              <a:rPr lang="en-US" sz="1400" dirty="0"/>
              <a:t>: </a:t>
            </a:r>
          </a:p>
          <a:p>
            <a:pPr marL="342900" indent="-342900" algn="just">
              <a:buAutoNum type="arabicParenBoth"/>
            </a:pPr>
            <a:r>
              <a:rPr lang="en-US" sz="1400" dirty="0" err="1"/>
              <a:t>manajemen</a:t>
            </a:r>
            <a:r>
              <a:rPr lang="en-US" sz="1400" dirty="0"/>
              <a:t> </a:t>
            </a:r>
            <a:r>
              <a:rPr lang="en-US" sz="1400" dirty="0" err="1"/>
              <a:t>risiko</a:t>
            </a:r>
            <a:r>
              <a:rPr lang="en-US" sz="1400" dirty="0"/>
              <a:t>;</a:t>
            </a:r>
          </a:p>
          <a:p>
            <a:pPr marL="342900" indent="-342900" algn="just">
              <a:buAutoNum type="arabicParenBoth"/>
            </a:pPr>
            <a:r>
              <a:rPr lang="en-US" sz="1400" dirty="0"/>
              <a:t>tata </a:t>
            </a:r>
            <a:r>
              <a:rPr lang="en-US" sz="1400" dirty="0" err="1"/>
              <a:t>kelola</a:t>
            </a:r>
            <a:r>
              <a:rPr lang="en-US" sz="1400" dirty="0"/>
              <a:t> bank;</a:t>
            </a:r>
          </a:p>
          <a:p>
            <a:pPr marL="342900" indent="-342900" algn="just">
              <a:buAutoNum type="arabicParenBoth"/>
            </a:pPr>
            <a:r>
              <a:rPr lang="en-US" sz="1400" dirty="0" err="1"/>
              <a:t>prinsip</a:t>
            </a:r>
            <a:r>
              <a:rPr lang="en-US" sz="1400" dirty="0"/>
              <a:t> </a:t>
            </a:r>
            <a:r>
              <a:rPr lang="en-US" sz="1400" dirty="0" err="1"/>
              <a:t>mengenal</a:t>
            </a:r>
            <a:r>
              <a:rPr lang="en-US" sz="1400" dirty="0"/>
              <a:t> </a:t>
            </a:r>
            <a:r>
              <a:rPr lang="en-US" sz="1400" dirty="0" err="1"/>
              <a:t>nasabah</a:t>
            </a:r>
            <a:r>
              <a:rPr lang="en-US" sz="1400" dirty="0"/>
              <a:t> dan anti </a:t>
            </a:r>
            <a:r>
              <a:rPr lang="en-US" sz="1400" dirty="0" err="1"/>
              <a:t>pencucian</a:t>
            </a:r>
            <a:r>
              <a:rPr lang="en-US" sz="1400" dirty="0"/>
              <a:t> uang;</a:t>
            </a:r>
          </a:p>
          <a:p>
            <a:pPr marL="342900" indent="-342900" algn="just">
              <a:buAutoNum type="arabicParenBoth"/>
            </a:pPr>
            <a:r>
              <a:rPr lang="en-US" sz="1400" dirty="0" err="1"/>
              <a:t>pencegahan</a:t>
            </a:r>
            <a:r>
              <a:rPr lang="en-US" sz="1400" dirty="0"/>
              <a:t> </a:t>
            </a:r>
            <a:r>
              <a:rPr lang="en-US" sz="1400" dirty="0" err="1"/>
              <a:t>pembiayaan</a:t>
            </a:r>
            <a:r>
              <a:rPr lang="en-US" sz="1400" dirty="0"/>
              <a:t> </a:t>
            </a:r>
            <a:r>
              <a:rPr lang="en-US" sz="1400" dirty="0" err="1"/>
              <a:t>terorisme</a:t>
            </a:r>
            <a:r>
              <a:rPr lang="en-US" sz="1400" dirty="0"/>
              <a:t> dan </a:t>
            </a:r>
            <a:r>
              <a:rPr lang="en-US" sz="1400" dirty="0" err="1"/>
              <a:t>kejahatan</a:t>
            </a:r>
            <a:r>
              <a:rPr lang="en-US" sz="1400" dirty="0"/>
              <a:t> </a:t>
            </a:r>
            <a:r>
              <a:rPr lang="en-US" sz="1400" dirty="0" err="1"/>
              <a:t>perbankan</a:t>
            </a:r>
            <a:r>
              <a:rPr lang="en-US" sz="1400" dirty="0"/>
              <a:t>; dan </a:t>
            </a:r>
          </a:p>
          <a:p>
            <a:pPr marL="342900" indent="-342900" algn="just">
              <a:buAutoNum type="arabicParenBoth"/>
            </a:pPr>
            <a:r>
              <a:rPr lang="en-US" sz="1400" dirty="0" err="1"/>
              <a:t>pemeriksaan</a:t>
            </a:r>
            <a:r>
              <a:rPr lang="en-US" sz="1400" dirty="0"/>
              <a:t> bank.</a:t>
            </a:r>
          </a:p>
        </p:txBody>
      </p:sp>
      <p:sp>
        <p:nvSpPr>
          <p:cNvPr id="2" name="TextBox 1">
            <a:extLst>
              <a:ext uri="{FF2B5EF4-FFF2-40B4-BE49-F238E27FC236}">
                <a16:creationId xmlns:a16="http://schemas.microsoft.com/office/drawing/2014/main" id="{250FDA8C-F6BC-8B8E-656F-FC7DE2F20DB6}"/>
              </a:ext>
            </a:extLst>
          </p:cNvPr>
          <p:cNvSpPr txBox="1"/>
          <p:nvPr/>
        </p:nvSpPr>
        <p:spPr>
          <a:xfrm>
            <a:off x="38098" y="586521"/>
            <a:ext cx="4381502" cy="369332"/>
          </a:xfrm>
          <a:prstGeom prst="rect">
            <a:avLst/>
          </a:prstGeom>
          <a:noFill/>
        </p:spPr>
        <p:txBody>
          <a:bodyPr wrap="square" rtlCol="0">
            <a:spAutoFit/>
          </a:bodyPr>
          <a:lstStyle/>
          <a:p>
            <a:r>
              <a:rPr lang="id-ID" b="1" dirty="0"/>
              <a:t>3. Fungsi, Tugas, dan Wewenang OJK</a:t>
            </a:r>
          </a:p>
        </p:txBody>
      </p:sp>
    </p:spTree>
    <p:extLst>
      <p:ext uri="{BB962C8B-B14F-4D97-AF65-F5344CB8AC3E}">
        <p14:creationId xmlns:p14="http://schemas.microsoft.com/office/powerpoint/2010/main" val="97976417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a:extLst>
              <a:ext uri="{FF2B5EF4-FFF2-40B4-BE49-F238E27FC236}">
                <a16:creationId xmlns:a16="http://schemas.microsoft.com/office/drawing/2014/main" id="{2892F2E8-72C2-4575-A4F7-A66E7E5B26BB}"/>
              </a:ext>
            </a:extLst>
          </p:cNvPr>
          <p:cNvSpPr txBox="1"/>
          <p:nvPr/>
        </p:nvSpPr>
        <p:spPr>
          <a:xfrm>
            <a:off x="4572001" y="1047970"/>
            <a:ext cx="3900558" cy="3108543"/>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algn="just"/>
            <a:r>
              <a:rPr lang="en-US" sz="1400" dirty="0"/>
              <a:t>b. OJK </a:t>
            </a:r>
            <a:r>
              <a:rPr lang="en-US" sz="1400" dirty="0" err="1"/>
              <a:t>melakukan</a:t>
            </a:r>
            <a:r>
              <a:rPr lang="en-US" sz="1400" dirty="0"/>
              <a:t> </a:t>
            </a:r>
            <a:r>
              <a:rPr lang="en-US" sz="1400" dirty="0" err="1"/>
              <a:t>pelayanan</a:t>
            </a:r>
            <a:r>
              <a:rPr lang="en-US" sz="1400" dirty="0"/>
              <a:t> </a:t>
            </a:r>
            <a:r>
              <a:rPr lang="en-US" sz="1400" dirty="0" err="1"/>
              <a:t>pengaduan</a:t>
            </a:r>
            <a:r>
              <a:rPr lang="en-US" sz="1400" dirty="0"/>
              <a:t> </a:t>
            </a:r>
            <a:r>
              <a:rPr lang="en-US" sz="1400" dirty="0" err="1"/>
              <a:t>konsumen</a:t>
            </a:r>
            <a:r>
              <a:rPr lang="en-US" sz="1400" dirty="0"/>
              <a:t> yang </a:t>
            </a:r>
            <a:r>
              <a:rPr lang="en-US" sz="1400" dirty="0" err="1"/>
              <a:t>meliputi</a:t>
            </a:r>
            <a:r>
              <a:rPr lang="en-US" sz="1400" dirty="0"/>
              <a:t> </a:t>
            </a:r>
            <a:r>
              <a:rPr lang="en-US" sz="1400" dirty="0" err="1"/>
              <a:t>hal-hal</a:t>
            </a:r>
            <a:r>
              <a:rPr lang="en-US" sz="1400" dirty="0"/>
              <a:t> </a:t>
            </a:r>
            <a:r>
              <a:rPr lang="en-US" sz="1400" dirty="0" err="1"/>
              <a:t>berikut</a:t>
            </a:r>
            <a:r>
              <a:rPr lang="en-US" sz="1400" dirty="0"/>
              <a:t>: </a:t>
            </a:r>
          </a:p>
          <a:p>
            <a:pPr marL="342900" indent="-342900" algn="just">
              <a:buAutoNum type="arabicParenR"/>
            </a:pPr>
            <a:r>
              <a:rPr lang="en-US" sz="1400" dirty="0" err="1"/>
              <a:t>menyiapkan</a:t>
            </a:r>
            <a:r>
              <a:rPr lang="en-US" sz="1400" dirty="0"/>
              <a:t> </a:t>
            </a:r>
            <a:r>
              <a:rPr lang="en-US" sz="1400" dirty="0" err="1"/>
              <a:t>perangkat</a:t>
            </a:r>
            <a:r>
              <a:rPr lang="en-US" sz="1400" dirty="0"/>
              <a:t> yang </a:t>
            </a:r>
            <a:r>
              <a:rPr lang="en-US" sz="1400" dirty="0" err="1"/>
              <a:t>memadai</a:t>
            </a:r>
            <a:r>
              <a:rPr lang="en-US" sz="1400" dirty="0"/>
              <a:t> </a:t>
            </a:r>
            <a:r>
              <a:rPr lang="en-US" sz="1400" dirty="0" err="1"/>
              <a:t>untuk</a:t>
            </a:r>
            <a:r>
              <a:rPr lang="en-US" sz="1400" dirty="0"/>
              <a:t> </a:t>
            </a:r>
            <a:r>
              <a:rPr lang="en-US" sz="1400" dirty="0" err="1"/>
              <a:t>pelayanan</a:t>
            </a:r>
            <a:r>
              <a:rPr lang="en-US" sz="1400" dirty="0"/>
              <a:t> </a:t>
            </a:r>
            <a:r>
              <a:rPr lang="en-US" sz="1400" dirty="0" err="1"/>
              <a:t>pengaduan</a:t>
            </a:r>
            <a:r>
              <a:rPr lang="en-US" sz="1400" dirty="0"/>
              <a:t> </a:t>
            </a:r>
            <a:r>
              <a:rPr lang="en-US" sz="1400" dirty="0" err="1"/>
              <a:t>konsumen</a:t>
            </a:r>
            <a:r>
              <a:rPr lang="en-US" sz="1400" dirty="0"/>
              <a:t> yang </a:t>
            </a:r>
            <a:r>
              <a:rPr lang="en-US" sz="1400" dirty="0" err="1"/>
              <a:t>dirugikan</a:t>
            </a:r>
            <a:r>
              <a:rPr lang="en-US" sz="1400" dirty="0"/>
              <a:t> </a:t>
            </a:r>
            <a:r>
              <a:rPr lang="en-US" sz="1400" dirty="0" err="1"/>
              <a:t>olehpelaku</a:t>
            </a:r>
            <a:r>
              <a:rPr lang="en-US" sz="1400" dirty="0"/>
              <a:t> di </a:t>
            </a:r>
            <a:r>
              <a:rPr lang="en-US" sz="1400" dirty="0" err="1"/>
              <a:t>lembaga</a:t>
            </a:r>
            <a:r>
              <a:rPr lang="en-US" sz="1400" dirty="0"/>
              <a:t> </a:t>
            </a:r>
            <a:r>
              <a:rPr lang="en-US" sz="1400" dirty="0" err="1"/>
              <a:t>jasa</a:t>
            </a:r>
            <a:r>
              <a:rPr lang="en-US" sz="1400" dirty="0"/>
              <a:t> </a:t>
            </a:r>
            <a:r>
              <a:rPr lang="en-US" sz="1400" dirty="0" err="1"/>
              <a:t>keuangan</a:t>
            </a:r>
            <a:r>
              <a:rPr lang="en-US" sz="1400" dirty="0"/>
              <a:t>; </a:t>
            </a:r>
          </a:p>
          <a:p>
            <a:pPr marL="342900" indent="-342900" algn="just">
              <a:buAutoNum type="arabicParenR"/>
            </a:pPr>
            <a:r>
              <a:rPr lang="en-US" sz="1400" dirty="0" err="1"/>
              <a:t>membuat</a:t>
            </a:r>
            <a:r>
              <a:rPr lang="en-US" sz="1400" dirty="0"/>
              <a:t> </a:t>
            </a:r>
            <a:r>
              <a:rPr lang="en-US" sz="1400" dirty="0" err="1"/>
              <a:t>mekanisme</a:t>
            </a:r>
            <a:r>
              <a:rPr lang="en-US" sz="1400" dirty="0"/>
              <a:t> </a:t>
            </a:r>
            <a:r>
              <a:rPr lang="en-US" sz="1400" dirty="0" err="1"/>
              <a:t>pengaduan</a:t>
            </a:r>
            <a:r>
              <a:rPr lang="en-US" sz="1400" dirty="0"/>
              <a:t> </a:t>
            </a:r>
            <a:r>
              <a:rPr lang="en-US" sz="1400" dirty="0" err="1"/>
              <a:t>konsumen</a:t>
            </a:r>
            <a:r>
              <a:rPr lang="en-US" sz="1400" dirty="0"/>
              <a:t> yang </a:t>
            </a:r>
            <a:r>
              <a:rPr lang="en-US" sz="1400" dirty="0" err="1"/>
              <a:t>dirugikan</a:t>
            </a:r>
            <a:r>
              <a:rPr lang="en-US" sz="1400" dirty="0"/>
              <a:t> oleh </a:t>
            </a:r>
            <a:r>
              <a:rPr lang="en-US" sz="1400" dirty="0" err="1"/>
              <a:t>pelaku</a:t>
            </a:r>
            <a:r>
              <a:rPr lang="en-US" sz="1400" dirty="0"/>
              <a:t> di </a:t>
            </a:r>
            <a:r>
              <a:rPr lang="en-US" sz="1400" dirty="0" err="1"/>
              <a:t>lembaga</a:t>
            </a:r>
            <a:r>
              <a:rPr lang="en-US" sz="1400" dirty="0"/>
              <a:t> </a:t>
            </a:r>
            <a:r>
              <a:rPr lang="en-US" sz="1400" dirty="0" err="1"/>
              <a:t>jasa</a:t>
            </a:r>
            <a:r>
              <a:rPr lang="en-US" sz="1400" dirty="0"/>
              <a:t> </a:t>
            </a:r>
            <a:r>
              <a:rPr lang="en-US" sz="1400" dirty="0" err="1"/>
              <a:t>keuangan</a:t>
            </a:r>
            <a:r>
              <a:rPr lang="en-US" sz="1400" dirty="0"/>
              <a:t>; dan </a:t>
            </a:r>
          </a:p>
          <a:p>
            <a:pPr marL="342900" indent="-342900" algn="just">
              <a:buAutoNum type="arabicParenR"/>
            </a:pPr>
            <a:r>
              <a:rPr lang="en-US" sz="1400" dirty="0" err="1"/>
              <a:t>memfasilitasi</a:t>
            </a:r>
            <a:r>
              <a:rPr lang="en-US" sz="1400" dirty="0"/>
              <a:t> </a:t>
            </a:r>
            <a:r>
              <a:rPr lang="en-US" sz="1400" dirty="0" err="1"/>
              <a:t>penyelesaian</a:t>
            </a:r>
            <a:r>
              <a:rPr lang="en-US" sz="1400" dirty="0"/>
              <a:t> </a:t>
            </a:r>
            <a:r>
              <a:rPr lang="en-US" sz="1400" dirty="0" err="1"/>
              <a:t>pengaduan</a:t>
            </a:r>
            <a:r>
              <a:rPr lang="en-US" sz="1400" dirty="0"/>
              <a:t> </a:t>
            </a:r>
            <a:r>
              <a:rPr lang="en-US" sz="1400" dirty="0" err="1"/>
              <a:t>konsumen</a:t>
            </a:r>
            <a:r>
              <a:rPr lang="en-US" sz="1400" dirty="0"/>
              <a:t> yang </a:t>
            </a:r>
            <a:r>
              <a:rPr lang="en-US" sz="1400" dirty="0" err="1"/>
              <a:t>dirugikan</a:t>
            </a:r>
            <a:r>
              <a:rPr lang="en-US" sz="1400" dirty="0"/>
              <a:t> oleh </a:t>
            </a:r>
            <a:r>
              <a:rPr lang="en-US" sz="1400" dirty="0" err="1"/>
              <a:t>pelaku</a:t>
            </a:r>
            <a:r>
              <a:rPr lang="en-US" sz="1400" dirty="0"/>
              <a:t> di </a:t>
            </a:r>
            <a:r>
              <a:rPr lang="en-US" sz="1400" dirty="0" err="1"/>
              <a:t>lembaga</a:t>
            </a:r>
            <a:r>
              <a:rPr lang="en-US" sz="1400" dirty="0"/>
              <a:t> </a:t>
            </a:r>
            <a:r>
              <a:rPr lang="en-US" sz="1400" dirty="0" err="1"/>
              <a:t>jasa</a:t>
            </a:r>
            <a:r>
              <a:rPr lang="en-US" sz="1400" dirty="0"/>
              <a:t> </a:t>
            </a:r>
            <a:r>
              <a:rPr lang="en-US" sz="1400" dirty="0" err="1"/>
              <a:t>keuangan</a:t>
            </a:r>
            <a:r>
              <a:rPr lang="en-US" sz="1400" dirty="0"/>
              <a:t> </a:t>
            </a:r>
            <a:r>
              <a:rPr lang="en-US" sz="1400" dirty="0" err="1"/>
              <a:t>sesuai</a:t>
            </a:r>
            <a:r>
              <a:rPr lang="en-US" sz="1400" dirty="0"/>
              <a:t> </a:t>
            </a:r>
            <a:r>
              <a:rPr lang="en-US" sz="1400" dirty="0" err="1"/>
              <a:t>dengan</a:t>
            </a:r>
            <a:r>
              <a:rPr lang="en-US" sz="1400" dirty="0"/>
              <a:t> </a:t>
            </a:r>
            <a:r>
              <a:rPr lang="en-US" sz="1400" dirty="0" err="1"/>
              <a:t>peraturan</a:t>
            </a:r>
            <a:r>
              <a:rPr lang="en-US" sz="1400" dirty="0"/>
              <a:t> </a:t>
            </a:r>
            <a:r>
              <a:rPr lang="en-US" sz="1400" dirty="0" err="1"/>
              <a:t>perundang-undangan</a:t>
            </a:r>
            <a:r>
              <a:rPr lang="en-US" sz="1400" dirty="0"/>
              <a:t> di </a:t>
            </a:r>
            <a:r>
              <a:rPr lang="en-US" sz="1400" dirty="0" err="1"/>
              <a:t>sektor</a:t>
            </a:r>
            <a:r>
              <a:rPr lang="en-US" sz="1400" dirty="0"/>
              <a:t> </a:t>
            </a:r>
            <a:r>
              <a:rPr lang="en-US" sz="1400" dirty="0" err="1"/>
              <a:t>jasa</a:t>
            </a:r>
            <a:r>
              <a:rPr lang="en-US" sz="1400" dirty="0"/>
              <a:t> </a:t>
            </a:r>
            <a:r>
              <a:rPr lang="en-US" sz="1400" dirty="0" err="1"/>
              <a:t>keuangan</a:t>
            </a:r>
            <a:endParaRPr lang="en-US" sz="1400" dirty="0"/>
          </a:p>
        </p:txBody>
      </p:sp>
      <p:sp>
        <p:nvSpPr>
          <p:cNvPr id="11" name="TextBox 34"/>
          <p:cNvSpPr txBox="1"/>
          <p:nvPr/>
        </p:nvSpPr>
        <p:spPr>
          <a:xfrm>
            <a:off x="0" y="133350"/>
            <a:ext cx="9143999" cy="401816"/>
          </a:xfrm>
          <a:prstGeom prst="rect">
            <a:avLst/>
          </a:prstGeom>
          <a:solidFill>
            <a:srgbClr val="2C987E"/>
          </a:solidFill>
          <a:ln>
            <a:noFill/>
          </a:ln>
        </p:spPr>
        <p:style>
          <a:lnRef idx="2">
            <a:schemeClr val="accent5">
              <a:shade val="50000"/>
            </a:schemeClr>
          </a:lnRef>
          <a:fillRef idx="1">
            <a:schemeClr val="accent5"/>
          </a:fillRef>
          <a:effectRef idx="0">
            <a:schemeClr val="accent5"/>
          </a:effectRef>
          <a:fontRef idx="minor">
            <a:schemeClr val="lt1"/>
          </a:fontRef>
        </p:style>
        <p:txBody>
          <a:bodyPr wrap="square" lIns="93128" tIns="46565" rIns="93128" bIns="46565" rtlCol="0">
            <a:spAutoFit/>
          </a:bodyPr>
          <a:lstStyle/>
          <a:p>
            <a:pPr marL="0" lvl="1">
              <a:tabLst>
                <a:tab pos="692185" algn="l"/>
              </a:tabLst>
            </a:pPr>
            <a:r>
              <a:rPr lang="fi-FI" sz="2000" b="1" dirty="0">
                <a:solidFill>
                  <a:schemeClr val="bg1"/>
                </a:solidFill>
                <a:latin typeface="Candara" pitchFamily="34" charset="0"/>
              </a:rPr>
              <a:t>D. Otoritas Jasa Keuangan (OJK)</a:t>
            </a:r>
            <a:endParaRPr lang="en-US" sz="2000" b="1" dirty="0">
              <a:solidFill>
                <a:schemeClr val="bg1"/>
              </a:solidFill>
              <a:latin typeface="Candara" pitchFamily="34" charset="0"/>
            </a:endParaRPr>
          </a:p>
        </p:txBody>
      </p:sp>
      <p:grpSp>
        <p:nvGrpSpPr>
          <p:cNvPr id="9" name="Group 8"/>
          <p:cNvGrpSpPr/>
          <p:nvPr/>
        </p:nvGrpSpPr>
        <p:grpSpPr>
          <a:xfrm>
            <a:off x="-1" y="4302125"/>
            <a:ext cx="9144000" cy="841375"/>
            <a:chOff x="0" y="4302125"/>
            <a:chExt cx="9144000" cy="841375"/>
          </a:xfrm>
        </p:grpSpPr>
        <p:grpSp>
          <p:nvGrpSpPr>
            <p:cNvPr id="10" name="Group 9"/>
            <p:cNvGrpSpPr/>
            <p:nvPr/>
          </p:nvGrpSpPr>
          <p:grpSpPr>
            <a:xfrm>
              <a:off x="0" y="4302125"/>
              <a:ext cx="9144000" cy="841375"/>
              <a:chOff x="0" y="4302125"/>
              <a:chExt cx="9144000" cy="841375"/>
            </a:xfrm>
          </p:grpSpPr>
          <p:grpSp>
            <p:nvGrpSpPr>
              <p:cNvPr id="13" name="Group 12"/>
              <p:cNvGrpSpPr/>
              <p:nvPr/>
            </p:nvGrpSpPr>
            <p:grpSpPr>
              <a:xfrm>
                <a:off x="0" y="4302125"/>
                <a:ext cx="9144000" cy="841375"/>
                <a:chOff x="0" y="4302125"/>
                <a:chExt cx="9144000" cy="841375"/>
              </a:xfrm>
            </p:grpSpPr>
            <p:pic>
              <p:nvPicPr>
                <p:cNvPr id="15" name="Picture 2" descr="E:\ELISA\ERLANGGA LISA\2017\TEMPLATE PPT\SMP PPKN kelas X kelompok wajib\SMP PPKN kelas X kelompok wajib.png"/>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22" name="TextBox 16"/>
                <p:cNvSpPr txBox="1"/>
                <p:nvPr/>
              </p:nvSpPr>
              <p:spPr>
                <a:xfrm>
                  <a:off x="2057400" y="4732407"/>
                  <a:ext cx="5334000" cy="353943"/>
                </a:xfrm>
                <a:prstGeom prst="rect">
                  <a:avLst/>
                </a:prstGeom>
                <a:solidFill>
                  <a:srgbClr val="FFC000"/>
                </a:solidFill>
              </p:spPr>
              <p:txBody>
                <a:bodyPr wrap="square" rtlCol="0">
                  <a:spAutoFit/>
                </a:bodyPr>
                <a:lstStyle/>
                <a:p>
                  <a:r>
                    <a:rPr lang="en-US" sz="1700" b="1" dirty="0">
                      <a:solidFill>
                        <a:srgbClr val="002060"/>
                      </a:solidFill>
                      <a:latin typeface="Arial" pitchFamily="34" charset="0"/>
                      <a:cs typeface="Arial" pitchFamily="34" charset="0"/>
                    </a:rPr>
                    <a:t>IPS EKONOMI </a:t>
                  </a:r>
                </a:p>
              </p:txBody>
            </p:sp>
          </p:grpSp>
          <p:pic>
            <p:nvPicPr>
              <p:cNvPr id="14" name="Picture 13" descr="A picture containing text&#10;&#10;Description automatically generated">
                <a:extLst>
                  <a:ext uri="{FF2B5EF4-FFF2-40B4-BE49-F238E27FC236}">
                    <a16:creationId xmlns:a16="http://schemas.microsoft.com/office/drawing/2014/main" id="{D65625EF-D92B-4D38-A026-7B2925F9C466}"/>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12" name="Rectangle 11"/>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18" name="TextBox 17">
            <a:extLst>
              <a:ext uri="{FF2B5EF4-FFF2-40B4-BE49-F238E27FC236}">
                <a16:creationId xmlns:a16="http://schemas.microsoft.com/office/drawing/2014/main" id="{5412A425-938B-4DE5-B65B-A6291A6ABA0B}"/>
              </a:ext>
            </a:extLst>
          </p:cNvPr>
          <p:cNvSpPr txBox="1"/>
          <p:nvPr/>
        </p:nvSpPr>
        <p:spPr>
          <a:xfrm>
            <a:off x="519042" y="1047970"/>
            <a:ext cx="3900558" cy="3108543"/>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algn="just"/>
            <a:r>
              <a:rPr lang="en-US" sz="1400" dirty="0"/>
              <a:t>a. </a:t>
            </a:r>
            <a:r>
              <a:rPr lang="en-US" sz="1400" dirty="0" err="1"/>
              <a:t>Untuk</a:t>
            </a:r>
            <a:r>
              <a:rPr lang="en-US" sz="1400" dirty="0"/>
              <a:t> </a:t>
            </a:r>
            <a:r>
              <a:rPr lang="en-US" sz="1400" dirty="0" err="1"/>
              <a:t>perlindungan</a:t>
            </a:r>
            <a:r>
              <a:rPr lang="en-US" sz="1400" dirty="0"/>
              <a:t> </a:t>
            </a:r>
            <a:r>
              <a:rPr lang="en-US" sz="1400" dirty="0" err="1"/>
              <a:t>konsumen</a:t>
            </a:r>
            <a:r>
              <a:rPr lang="en-US" sz="1400" dirty="0"/>
              <a:t> dan </a:t>
            </a:r>
            <a:r>
              <a:rPr lang="en-US" sz="1400" dirty="0" err="1"/>
              <a:t>masyarakat</a:t>
            </a:r>
            <a:r>
              <a:rPr lang="en-US" sz="1400" dirty="0"/>
              <a:t>, OJK </a:t>
            </a:r>
            <a:r>
              <a:rPr lang="en-US" sz="1400" dirty="0" err="1"/>
              <a:t>berwenang</a:t>
            </a:r>
            <a:r>
              <a:rPr lang="en-US" sz="1400" dirty="0"/>
              <a:t> </a:t>
            </a:r>
            <a:r>
              <a:rPr lang="en-US" sz="1400" dirty="0" err="1"/>
              <a:t>melakukan</a:t>
            </a:r>
            <a:r>
              <a:rPr lang="en-US" sz="1400" dirty="0"/>
              <a:t> </a:t>
            </a:r>
            <a:r>
              <a:rPr lang="en-US" sz="1400" dirty="0" err="1"/>
              <a:t>tindakan</a:t>
            </a:r>
            <a:r>
              <a:rPr lang="en-US" sz="1400" dirty="0"/>
              <a:t> </a:t>
            </a:r>
            <a:r>
              <a:rPr lang="en-US" sz="1400" dirty="0" err="1"/>
              <a:t>pencegahan</a:t>
            </a:r>
            <a:r>
              <a:rPr lang="en-US" sz="1400" dirty="0"/>
              <a:t> </a:t>
            </a:r>
            <a:r>
              <a:rPr lang="en-US" sz="1400" dirty="0" err="1"/>
              <a:t>kerugian</a:t>
            </a:r>
            <a:r>
              <a:rPr lang="en-US" sz="1400" dirty="0"/>
              <a:t> </a:t>
            </a:r>
            <a:r>
              <a:rPr lang="en-US" sz="1400" dirty="0" err="1"/>
              <a:t>konsumen</a:t>
            </a:r>
            <a:r>
              <a:rPr lang="en-US" sz="1400" dirty="0"/>
              <a:t> dan </a:t>
            </a:r>
            <a:r>
              <a:rPr lang="en-US" sz="1400" dirty="0" err="1"/>
              <a:t>masyarakat</a:t>
            </a:r>
            <a:r>
              <a:rPr lang="en-US" sz="1400" dirty="0"/>
              <a:t> yang </a:t>
            </a:r>
            <a:r>
              <a:rPr lang="en-US" sz="1400" dirty="0" err="1"/>
              <a:t>meliputi</a:t>
            </a:r>
            <a:r>
              <a:rPr lang="en-US" sz="1400" dirty="0"/>
              <a:t> </a:t>
            </a:r>
            <a:r>
              <a:rPr lang="en-US" sz="1400" dirty="0" err="1"/>
              <a:t>hal-hal</a:t>
            </a:r>
            <a:r>
              <a:rPr lang="en-US" sz="1400" dirty="0"/>
              <a:t> </a:t>
            </a:r>
            <a:r>
              <a:rPr lang="en-US" sz="1400" dirty="0" err="1"/>
              <a:t>berikut</a:t>
            </a:r>
            <a:r>
              <a:rPr lang="en-US" sz="1400" dirty="0"/>
              <a:t>:</a:t>
            </a:r>
          </a:p>
          <a:p>
            <a:pPr marL="342900" indent="-342900" algn="just">
              <a:buAutoNum type="arabicParenR"/>
            </a:pPr>
            <a:r>
              <a:rPr lang="en-US" sz="1400" dirty="0" err="1"/>
              <a:t>memberikan</a:t>
            </a:r>
            <a:r>
              <a:rPr lang="en-US" sz="1400" dirty="0"/>
              <a:t> </a:t>
            </a:r>
            <a:r>
              <a:rPr lang="en-US" sz="1400" dirty="0" err="1"/>
              <a:t>informasi</a:t>
            </a:r>
            <a:r>
              <a:rPr lang="en-US" sz="1400" dirty="0"/>
              <a:t> dan </a:t>
            </a:r>
            <a:r>
              <a:rPr lang="en-US" sz="1400" dirty="0" err="1"/>
              <a:t>edukasi</a:t>
            </a:r>
            <a:r>
              <a:rPr lang="en-US" sz="1400" dirty="0"/>
              <a:t> </a:t>
            </a:r>
            <a:r>
              <a:rPr lang="en-US" sz="1400" dirty="0" err="1"/>
              <a:t>kepada</a:t>
            </a:r>
            <a:r>
              <a:rPr lang="en-US" sz="1400" dirty="0"/>
              <a:t> </a:t>
            </a:r>
            <a:r>
              <a:rPr lang="en-US" sz="1400" dirty="0" err="1"/>
              <a:t>masyarakat</a:t>
            </a:r>
            <a:r>
              <a:rPr lang="en-US" sz="1400" dirty="0"/>
              <a:t> </a:t>
            </a:r>
            <a:r>
              <a:rPr lang="en-US" sz="1400" dirty="0" err="1"/>
              <a:t>atas</a:t>
            </a:r>
            <a:r>
              <a:rPr lang="en-US" sz="1400" dirty="0"/>
              <a:t> </a:t>
            </a:r>
            <a:r>
              <a:rPr lang="en-US" sz="1400" dirty="0" err="1"/>
              <a:t>karakteristik</a:t>
            </a:r>
            <a:r>
              <a:rPr lang="en-US" sz="1400" dirty="0"/>
              <a:t> </a:t>
            </a:r>
            <a:r>
              <a:rPr lang="en-US" sz="1400" dirty="0" err="1"/>
              <a:t>sektor</a:t>
            </a:r>
            <a:r>
              <a:rPr lang="en-US" sz="1400" dirty="0"/>
              <a:t> </a:t>
            </a:r>
            <a:r>
              <a:rPr lang="en-US" sz="1400" dirty="0" err="1"/>
              <a:t>jasa</a:t>
            </a:r>
            <a:r>
              <a:rPr lang="en-US" sz="1400" dirty="0"/>
              <a:t> </a:t>
            </a:r>
            <a:r>
              <a:rPr lang="en-US" sz="1400" dirty="0" err="1"/>
              <a:t>keuangan</a:t>
            </a:r>
            <a:r>
              <a:rPr lang="en-US" sz="1400" dirty="0"/>
              <a:t>, </a:t>
            </a:r>
            <a:r>
              <a:rPr lang="en-US" sz="1400" dirty="0" err="1"/>
              <a:t>layanan</a:t>
            </a:r>
            <a:r>
              <a:rPr lang="en-US" sz="1400" dirty="0"/>
              <a:t>, dan </a:t>
            </a:r>
            <a:r>
              <a:rPr lang="en-US" sz="1400" dirty="0" err="1"/>
              <a:t>produknya</a:t>
            </a:r>
            <a:r>
              <a:rPr lang="en-US" sz="1400" dirty="0"/>
              <a:t>;</a:t>
            </a:r>
          </a:p>
          <a:p>
            <a:pPr marL="342900" indent="-342900" algn="just">
              <a:buAutoNum type="arabicParenR"/>
            </a:pPr>
            <a:r>
              <a:rPr lang="en-US" sz="1400" dirty="0" err="1"/>
              <a:t>meminta</a:t>
            </a:r>
            <a:r>
              <a:rPr lang="en-US" sz="1400" dirty="0"/>
              <a:t> </a:t>
            </a:r>
            <a:r>
              <a:rPr lang="en-US" sz="1400" dirty="0" err="1"/>
              <a:t>lembaga</a:t>
            </a:r>
            <a:r>
              <a:rPr lang="en-US" sz="1400" dirty="0"/>
              <a:t> </a:t>
            </a:r>
            <a:r>
              <a:rPr lang="en-US" sz="1400" dirty="0" err="1"/>
              <a:t>jasa</a:t>
            </a:r>
            <a:r>
              <a:rPr lang="en-US" sz="1400" dirty="0"/>
              <a:t> </a:t>
            </a:r>
            <a:r>
              <a:rPr lang="en-US" sz="1400" dirty="0" err="1"/>
              <a:t>keuangan</a:t>
            </a:r>
            <a:r>
              <a:rPr lang="en-US" sz="1400" dirty="0"/>
              <a:t> </a:t>
            </a:r>
            <a:r>
              <a:rPr lang="en-US" sz="1400" dirty="0" err="1"/>
              <a:t>untuk</a:t>
            </a:r>
            <a:r>
              <a:rPr lang="en-US" sz="1400" dirty="0"/>
              <a:t> </a:t>
            </a:r>
            <a:r>
              <a:rPr lang="en-US" sz="1400" dirty="0" err="1"/>
              <a:t>menghentikan</a:t>
            </a:r>
            <a:r>
              <a:rPr lang="en-US" sz="1400" dirty="0"/>
              <a:t> </a:t>
            </a:r>
            <a:r>
              <a:rPr lang="en-US" sz="1400" dirty="0" err="1"/>
              <a:t>kegiatannya</a:t>
            </a:r>
            <a:r>
              <a:rPr lang="en-US" sz="1400" dirty="0"/>
              <a:t> </a:t>
            </a:r>
            <a:r>
              <a:rPr lang="en-US" sz="1400" dirty="0" err="1"/>
              <a:t>apabila</a:t>
            </a:r>
            <a:r>
              <a:rPr lang="en-US" sz="1400" dirty="0"/>
              <a:t> </a:t>
            </a:r>
            <a:r>
              <a:rPr lang="en-US" sz="1400" dirty="0" err="1"/>
              <a:t>kegiatan</a:t>
            </a:r>
            <a:r>
              <a:rPr lang="en-US" sz="1400" dirty="0"/>
              <a:t> </a:t>
            </a:r>
            <a:r>
              <a:rPr lang="en-US" sz="1400" dirty="0" err="1"/>
              <a:t>tersebut</a:t>
            </a:r>
            <a:r>
              <a:rPr lang="en-US" sz="1400" dirty="0"/>
              <a:t> </a:t>
            </a:r>
            <a:r>
              <a:rPr lang="en-US" sz="1400" dirty="0" err="1"/>
              <a:t>berpotensi</a:t>
            </a:r>
            <a:r>
              <a:rPr lang="en-US" sz="1400" dirty="0"/>
              <a:t> </a:t>
            </a:r>
            <a:r>
              <a:rPr lang="en-US" sz="1400" dirty="0" err="1"/>
              <a:t>merugikan</a:t>
            </a:r>
            <a:r>
              <a:rPr lang="en-US" sz="1400" dirty="0"/>
              <a:t> </a:t>
            </a:r>
            <a:r>
              <a:rPr lang="en-US" sz="1400" dirty="0" err="1"/>
              <a:t>masyarakat</a:t>
            </a:r>
            <a:r>
              <a:rPr lang="en-US" sz="1400" dirty="0"/>
              <a:t>; dan </a:t>
            </a:r>
          </a:p>
          <a:p>
            <a:pPr marL="342900" indent="-342900" algn="just">
              <a:buAutoNum type="arabicParenR"/>
            </a:pPr>
            <a:r>
              <a:rPr lang="en-US" sz="1400" dirty="0" err="1"/>
              <a:t>tindakan</a:t>
            </a:r>
            <a:r>
              <a:rPr lang="en-US" sz="1400" dirty="0"/>
              <a:t> lain yang </a:t>
            </a:r>
            <a:r>
              <a:rPr lang="en-US" sz="1400" dirty="0" err="1"/>
              <a:t>dianggap</a:t>
            </a:r>
            <a:r>
              <a:rPr lang="en-US" sz="1400" dirty="0"/>
              <a:t> </a:t>
            </a:r>
            <a:r>
              <a:rPr lang="en-US" sz="1400" dirty="0" err="1"/>
              <a:t>perlu</a:t>
            </a:r>
            <a:r>
              <a:rPr lang="en-US" sz="1400" dirty="0"/>
              <a:t> </a:t>
            </a:r>
            <a:r>
              <a:rPr lang="en-US" sz="1400" dirty="0" err="1"/>
              <a:t>sesuai</a:t>
            </a:r>
            <a:r>
              <a:rPr lang="en-US" sz="1400" dirty="0"/>
              <a:t> </a:t>
            </a:r>
            <a:r>
              <a:rPr lang="en-US" sz="1400" dirty="0" err="1"/>
              <a:t>dengan</a:t>
            </a:r>
            <a:r>
              <a:rPr lang="en-US" sz="1400" dirty="0"/>
              <a:t> </a:t>
            </a:r>
            <a:r>
              <a:rPr lang="en-US" sz="1400" dirty="0" err="1"/>
              <a:t>ketentuan</a:t>
            </a:r>
            <a:r>
              <a:rPr lang="en-US" sz="1400" dirty="0"/>
              <a:t> </a:t>
            </a:r>
            <a:r>
              <a:rPr lang="en-US" sz="1400" dirty="0" err="1"/>
              <a:t>peraturan</a:t>
            </a:r>
            <a:r>
              <a:rPr lang="en-US" sz="1400" dirty="0"/>
              <a:t> </a:t>
            </a:r>
            <a:r>
              <a:rPr lang="en-US" sz="1400" dirty="0" err="1"/>
              <a:t>perundang-undangan</a:t>
            </a:r>
            <a:r>
              <a:rPr lang="en-US" sz="1400" dirty="0"/>
              <a:t> di </a:t>
            </a:r>
            <a:r>
              <a:rPr lang="en-US" sz="1400" dirty="0" err="1"/>
              <a:t>sektor</a:t>
            </a:r>
            <a:r>
              <a:rPr lang="en-US" sz="1400" dirty="0"/>
              <a:t> </a:t>
            </a:r>
            <a:r>
              <a:rPr lang="en-US" sz="1400" dirty="0" err="1"/>
              <a:t>jasa</a:t>
            </a:r>
            <a:r>
              <a:rPr lang="en-US" sz="1400" dirty="0"/>
              <a:t> </a:t>
            </a:r>
            <a:r>
              <a:rPr lang="en-US" sz="1400" dirty="0" err="1"/>
              <a:t>keuangan</a:t>
            </a:r>
            <a:r>
              <a:rPr lang="en-US" sz="1400" dirty="0"/>
              <a:t>.</a:t>
            </a:r>
          </a:p>
        </p:txBody>
      </p:sp>
      <p:sp>
        <p:nvSpPr>
          <p:cNvPr id="2" name="TextBox 1">
            <a:extLst>
              <a:ext uri="{FF2B5EF4-FFF2-40B4-BE49-F238E27FC236}">
                <a16:creationId xmlns:a16="http://schemas.microsoft.com/office/drawing/2014/main" id="{7672C00D-A77A-5675-5CA9-0872A3BFD35F}"/>
              </a:ext>
            </a:extLst>
          </p:cNvPr>
          <p:cNvSpPr txBox="1"/>
          <p:nvPr/>
        </p:nvSpPr>
        <p:spPr>
          <a:xfrm>
            <a:off x="38097" y="586521"/>
            <a:ext cx="6134101" cy="369332"/>
          </a:xfrm>
          <a:prstGeom prst="rect">
            <a:avLst/>
          </a:prstGeom>
          <a:noFill/>
        </p:spPr>
        <p:txBody>
          <a:bodyPr wrap="square" rtlCol="0">
            <a:spAutoFit/>
          </a:bodyPr>
          <a:lstStyle/>
          <a:p>
            <a:r>
              <a:rPr lang="id-ID" b="1" dirty="0"/>
              <a:t>4. Pelayanan OJK Terhadap Konsumen dan Masyarakat</a:t>
            </a:r>
          </a:p>
        </p:txBody>
      </p:sp>
    </p:spTree>
    <p:extLst>
      <p:ext uri="{BB962C8B-B14F-4D97-AF65-F5344CB8AC3E}">
        <p14:creationId xmlns:p14="http://schemas.microsoft.com/office/powerpoint/2010/main" val="269891380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34"/>
          <p:cNvSpPr txBox="1"/>
          <p:nvPr/>
        </p:nvSpPr>
        <p:spPr>
          <a:xfrm>
            <a:off x="0" y="133350"/>
            <a:ext cx="9143999" cy="401816"/>
          </a:xfrm>
          <a:prstGeom prst="rect">
            <a:avLst/>
          </a:prstGeom>
          <a:solidFill>
            <a:srgbClr val="2C987E"/>
          </a:solidFill>
          <a:ln>
            <a:noFill/>
          </a:ln>
        </p:spPr>
        <p:style>
          <a:lnRef idx="2">
            <a:schemeClr val="accent5">
              <a:shade val="50000"/>
            </a:schemeClr>
          </a:lnRef>
          <a:fillRef idx="1">
            <a:schemeClr val="accent5"/>
          </a:fillRef>
          <a:effectRef idx="0">
            <a:schemeClr val="accent5"/>
          </a:effectRef>
          <a:fontRef idx="minor">
            <a:schemeClr val="lt1"/>
          </a:fontRef>
        </p:style>
        <p:txBody>
          <a:bodyPr wrap="square" lIns="93128" tIns="46565" rIns="93128" bIns="46565" rtlCol="0">
            <a:spAutoFit/>
          </a:bodyPr>
          <a:lstStyle/>
          <a:p>
            <a:pPr marL="0" lvl="1">
              <a:tabLst>
                <a:tab pos="692185" algn="l"/>
              </a:tabLst>
            </a:pPr>
            <a:r>
              <a:rPr lang="fi-FI" sz="2000" b="1" dirty="0">
                <a:solidFill>
                  <a:schemeClr val="bg1"/>
                </a:solidFill>
                <a:latin typeface="Candara" pitchFamily="34" charset="0"/>
              </a:rPr>
              <a:t>D. Otoritas Jasa Keuangan (OJK)</a:t>
            </a:r>
            <a:endParaRPr lang="en-US" sz="2000" b="1" dirty="0">
              <a:solidFill>
                <a:schemeClr val="bg1"/>
              </a:solidFill>
              <a:latin typeface="Candara" pitchFamily="34" charset="0"/>
            </a:endParaRPr>
          </a:p>
        </p:txBody>
      </p:sp>
      <p:grpSp>
        <p:nvGrpSpPr>
          <p:cNvPr id="9" name="Group 8"/>
          <p:cNvGrpSpPr/>
          <p:nvPr/>
        </p:nvGrpSpPr>
        <p:grpSpPr>
          <a:xfrm>
            <a:off x="-1" y="4302125"/>
            <a:ext cx="9144000" cy="841375"/>
            <a:chOff x="0" y="4302125"/>
            <a:chExt cx="9144000" cy="841375"/>
          </a:xfrm>
        </p:grpSpPr>
        <p:grpSp>
          <p:nvGrpSpPr>
            <p:cNvPr id="10" name="Group 9"/>
            <p:cNvGrpSpPr/>
            <p:nvPr/>
          </p:nvGrpSpPr>
          <p:grpSpPr>
            <a:xfrm>
              <a:off x="0" y="4302125"/>
              <a:ext cx="9144000" cy="841375"/>
              <a:chOff x="0" y="4302125"/>
              <a:chExt cx="9144000" cy="841375"/>
            </a:xfrm>
          </p:grpSpPr>
          <p:grpSp>
            <p:nvGrpSpPr>
              <p:cNvPr id="13" name="Group 12"/>
              <p:cNvGrpSpPr/>
              <p:nvPr/>
            </p:nvGrpSpPr>
            <p:grpSpPr>
              <a:xfrm>
                <a:off x="0" y="4302125"/>
                <a:ext cx="9144000" cy="841375"/>
                <a:chOff x="0" y="4302125"/>
                <a:chExt cx="9144000" cy="841375"/>
              </a:xfrm>
            </p:grpSpPr>
            <p:pic>
              <p:nvPicPr>
                <p:cNvPr id="15" name="Picture 2" descr="E:\ELISA\ERLANGGA LISA\2017\TEMPLATE PPT\SMP PPKN kelas X kelompok wajib\SMP PPKN kelas X kelompok wajib.png"/>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22" name="TextBox 16"/>
                <p:cNvSpPr txBox="1"/>
                <p:nvPr/>
              </p:nvSpPr>
              <p:spPr>
                <a:xfrm>
                  <a:off x="2057400" y="4732407"/>
                  <a:ext cx="5334000" cy="353943"/>
                </a:xfrm>
                <a:prstGeom prst="rect">
                  <a:avLst/>
                </a:prstGeom>
                <a:solidFill>
                  <a:srgbClr val="FFC000"/>
                </a:solidFill>
              </p:spPr>
              <p:txBody>
                <a:bodyPr wrap="square" rtlCol="0">
                  <a:spAutoFit/>
                </a:bodyPr>
                <a:lstStyle/>
                <a:p>
                  <a:r>
                    <a:rPr lang="en-US" sz="1700" b="1" dirty="0">
                      <a:solidFill>
                        <a:srgbClr val="002060"/>
                      </a:solidFill>
                      <a:latin typeface="Arial" pitchFamily="34" charset="0"/>
                      <a:cs typeface="Arial" pitchFamily="34" charset="0"/>
                    </a:rPr>
                    <a:t>IPS EKONOMI </a:t>
                  </a:r>
                </a:p>
              </p:txBody>
            </p:sp>
          </p:grpSp>
          <p:pic>
            <p:nvPicPr>
              <p:cNvPr id="14" name="Picture 13" descr="A picture containing text&#10;&#10;Description automatically generated">
                <a:extLst>
                  <a:ext uri="{FF2B5EF4-FFF2-40B4-BE49-F238E27FC236}">
                    <a16:creationId xmlns:a16="http://schemas.microsoft.com/office/drawing/2014/main" id="{D65625EF-D92B-4D38-A026-7B2925F9C466}"/>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12" name="Rectangle 11"/>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16" name="TextBox 15">
            <a:extLst>
              <a:ext uri="{FF2B5EF4-FFF2-40B4-BE49-F238E27FC236}">
                <a16:creationId xmlns:a16="http://schemas.microsoft.com/office/drawing/2014/main" id="{3BF7DB13-A045-4031-AEC9-2A1FF6D3F274}"/>
              </a:ext>
            </a:extLst>
          </p:cNvPr>
          <p:cNvSpPr txBox="1"/>
          <p:nvPr/>
        </p:nvSpPr>
        <p:spPr>
          <a:xfrm>
            <a:off x="533400" y="1013090"/>
            <a:ext cx="8077200" cy="2462213"/>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algn="just"/>
            <a:r>
              <a:rPr lang="en-US" sz="1400" dirty="0"/>
              <a:t>c. </a:t>
            </a:r>
            <a:r>
              <a:rPr lang="en-US" sz="1400" dirty="0" err="1"/>
              <a:t>Untuk</a:t>
            </a:r>
            <a:r>
              <a:rPr lang="en-US" sz="1400" dirty="0"/>
              <a:t> </a:t>
            </a:r>
            <a:r>
              <a:rPr lang="en-US" sz="1400" dirty="0" err="1"/>
              <a:t>perlindungan</a:t>
            </a:r>
            <a:r>
              <a:rPr lang="en-US" sz="1400" dirty="0"/>
              <a:t> </a:t>
            </a:r>
            <a:r>
              <a:rPr lang="en-US" sz="1400" dirty="0" err="1"/>
              <a:t>konsumen</a:t>
            </a:r>
            <a:r>
              <a:rPr lang="en-US" sz="1400" dirty="0"/>
              <a:t> dan </a:t>
            </a:r>
            <a:r>
              <a:rPr lang="en-US" sz="1400" dirty="0" err="1"/>
              <a:t>masyarakat</a:t>
            </a:r>
            <a:r>
              <a:rPr lang="en-US" sz="1400" dirty="0"/>
              <a:t>, </a:t>
            </a:r>
            <a:r>
              <a:rPr lang="en-US" sz="1400" dirty="0" err="1"/>
              <a:t>Otoritas</a:t>
            </a:r>
            <a:r>
              <a:rPr lang="en-US" sz="1400" dirty="0"/>
              <a:t> Jasa </a:t>
            </a:r>
            <a:r>
              <a:rPr lang="en-US" sz="1400" dirty="0" err="1"/>
              <a:t>Keuangan</a:t>
            </a:r>
            <a:r>
              <a:rPr lang="en-US" sz="1400" dirty="0"/>
              <a:t> </a:t>
            </a:r>
            <a:r>
              <a:rPr lang="en-US" sz="1400" dirty="0" err="1"/>
              <a:t>berwenang</a:t>
            </a:r>
            <a:r>
              <a:rPr lang="en-US" sz="1400" dirty="0"/>
              <a:t> </a:t>
            </a:r>
            <a:r>
              <a:rPr lang="en-US" sz="1400" dirty="0" err="1"/>
              <a:t>melakukan</a:t>
            </a:r>
            <a:r>
              <a:rPr lang="en-US" sz="1400" dirty="0"/>
              <a:t> </a:t>
            </a:r>
            <a:r>
              <a:rPr lang="en-US" sz="1400" dirty="0" err="1"/>
              <a:t>pembelaan</a:t>
            </a:r>
            <a:r>
              <a:rPr lang="en-US" sz="1400" dirty="0"/>
              <a:t> </a:t>
            </a:r>
            <a:r>
              <a:rPr lang="en-US" sz="1400" dirty="0" err="1"/>
              <a:t>hukum</a:t>
            </a:r>
            <a:r>
              <a:rPr lang="en-US" sz="1400" dirty="0"/>
              <a:t>, yang </a:t>
            </a:r>
            <a:r>
              <a:rPr lang="en-US" sz="1400" dirty="0" err="1"/>
              <a:t>meliputi</a:t>
            </a:r>
            <a:r>
              <a:rPr lang="en-US" sz="1400" dirty="0"/>
              <a:t> </a:t>
            </a:r>
            <a:r>
              <a:rPr lang="en-US" sz="1400" dirty="0" err="1"/>
              <a:t>hal-hal</a:t>
            </a:r>
            <a:r>
              <a:rPr lang="en-US" sz="1400" dirty="0"/>
              <a:t> </a:t>
            </a:r>
            <a:r>
              <a:rPr lang="en-US" sz="1400" dirty="0" err="1"/>
              <a:t>berikut</a:t>
            </a:r>
            <a:r>
              <a:rPr lang="en-US" sz="1400" dirty="0"/>
              <a:t>. </a:t>
            </a:r>
          </a:p>
          <a:p>
            <a:pPr marL="342900" indent="-342900" algn="just">
              <a:buAutoNum type="arabicParenR"/>
            </a:pPr>
            <a:r>
              <a:rPr lang="en-US" sz="1400" dirty="0" err="1"/>
              <a:t>Memerintahkan</a:t>
            </a:r>
            <a:r>
              <a:rPr lang="en-US" sz="1400" dirty="0"/>
              <a:t> </a:t>
            </a:r>
            <a:r>
              <a:rPr lang="en-US" sz="1400" dirty="0" err="1"/>
              <a:t>atau</a:t>
            </a:r>
            <a:r>
              <a:rPr lang="en-US" sz="1400" dirty="0"/>
              <a:t> </a:t>
            </a:r>
            <a:r>
              <a:rPr lang="en-US" sz="1400" dirty="0" err="1"/>
              <a:t>melakukan</a:t>
            </a:r>
            <a:r>
              <a:rPr lang="en-US" sz="1400" dirty="0"/>
              <a:t> </a:t>
            </a:r>
            <a:r>
              <a:rPr lang="en-US" sz="1400" dirty="0" err="1"/>
              <a:t>tindakan</a:t>
            </a:r>
            <a:r>
              <a:rPr lang="en-US" sz="1400" dirty="0"/>
              <a:t> </a:t>
            </a:r>
            <a:r>
              <a:rPr lang="en-US" sz="1400" dirty="0" err="1"/>
              <a:t>tertentu</a:t>
            </a:r>
            <a:r>
              <a:rPr lang="en-US" sz="1400" dirty="0"/>
              <a:t> </a:t>
            </a:r>
            <a:r>
              <a:rPr lang="en-US" sz="1400" dirty="0" err="1"/>
              <a:t>kepada</a:t>
            </a:r>
            <a:r>
              <a:rPr lang="en-US" sz="1400" dirty="0"/>
              <a:t> </a:t>
            </a:r>
            <a:r>
              <a:rPr lang="en-US" sz="1400" dirty="0" err="1"/>
              <a:t>lembaga</a:t>
            </a:r>
            <a:r>
              <a:rPr lang="en-US" sz="1400" dirty="0"/>
              <a:t> </a:t>
            </a:r>
            <a:r>
              <a:rPr lang="en-US" sz="1400" dirty="0" err="1"/>
              <a:t>jasa</a:t>
            </a:r>
            <a:r>
              <a:rPr lang="en-US" sz="1400" dirty="0"/>
              <a:t> </a:t>
            </a:r>
            <a:r>
              <a:rPr lang="en-US" sz="1400" dirty="0" err="1"/>
              <a:t>keuangan</a:t>
            </a:r>
            <a:r>
              <a:rPr lang="en-US" sz="1400" dirty="0"/>
              <a:t> </a:t>
            </a:r>
            <a:r>
              <a:rPr lang="en-US" sz="1400" dirty="0" err="1"/>
              <a:t>untuk</a:t>
            </a:r>
            <a:r>
              <a:rPr lang="en-US" sz="1400" dirty="0"/>
              <a:t> </a:t>
            </a:r>
            <a:r>
              <a:rPr lang="en-US" sz="1400" dirty="0" err="1"/>
              <a:t>menyelesaikan</a:t>
            </a:r>
            <a:r>
              <a:rPr lang="en-US" sz="1400" dirty="0"/>
              <a:t> </a:t>
            </a:r>
            <a:r>
              <a:rPr lang="en-US" sz="1400" dirty="0" err="1"/>
              <a:t>pengaduan</a:t>
            </a:r>
            <a:r>
              <a:rPr lang="en-US" sz="1400" dirty="0"/>
              <a:t> </a:t>
            </a:r>
            <a:r>
              <a:rPr lang="en-US" sz="1400" dirty="0" err="1"/>
              <a:t>konsumen</a:t>
            </a:r>
            <a:r>
              <a:rPr lang="en-US" sz="1400" dirty="0"/>
              <a:t> yang </a:t>
            </a:r>
            <a:r>
              <a:rPr lang="en-US" sz="1400" dirty="0" err="1"/>
              <a:t>dirugikan</a:t>
            </a:r>
            <a:r>
              <a:rPr lang="en-US" sz="1400" dirty="0"/>
              <a:t> </a:t>
            </a:r>
            <a:r>
              <a:rPr lang="en-US" sz="1400" dirty="0" err="1"/>
              <a:t>lembaga</a:t>
            </a:r>
            <a:r>
              <a:rPr lang="en-US" sz="1400" dirty="0"/>
              <a:t> </a:t>
            </a:r>
            <a:r>
              <a:rPr lang="en-US" sz="1400" dirty="0" err="1"/>
              <a:t>jasa</a:t>
            </a:r>
            <a:r>
              <a:rPr lang="en-US" sz="1400" dirty="0"/>
              <a:t> </a:t>
            </a:r>
            <a:r>
              <a:rPr lang="en-US" sz="1400" dirty="0" err="1"/>
              <a:t>keuangan</a:t>
            </a:r>
            <a:r>
              <a:rPr lang="en-US" sz="1400" dirty="0"/>
              <a:t> </a:t>
            </a:r>
            <a:r>
              <a:rPr lang="en-US" sz="1400" dirty="0" err="1"/>
              <a:t>dimaksud</a:t>
            </a:r>
            <a:r>
              <a:rPr lang="en-US" sz="1400" dirty="0"/>
              <a:t>. </a:t>
            </a:r>
          </a:p>
          <a:p>
            <a:pPr marL="342900" indent="-342900" algn="just">
              <a:buAutoNum type="arabicParenR"/>
            </a:pPr>
            <a:r>
              <a:rPr lang="en-US" sz="1400" dirty="0" err="1"/>
              <a:t>Mengajukan</a:t>
            </a:r>
            <a:r>
              <a:rPr lang="en-US" sz="1400" dirty="0"/>
              <a:t> </a:t>
            </a:r>
            <a:r>
              <a:rPr lang="en-US" sz="1400" dirty="0" err="1"/>
              <a:t>gugatan</a:t>
            </a:r>
            <a:r>
              <a:rPr lang="en-US" sz="1400" dirty="0"/>
              <a:t>: </a:t>
            </a:r>
          </a:p>
          <a:p>
            <a:pPr marL="800100" lvl="1" indent="-342900" algn="just">
              <a:buAutoNum type="alphaLcParenR"/>
            </a:pPr>
            <a:r>
              <a:rPr lang="en-US" sz="1400" dirty="0" err="1"/>
              <a:t>untuk</a:t>
            </a:r>
            <a:r>
              <a:rPr lang="en-US" sz="1400" dirty="0"/>
              <a:t> </a:t>
            </a:r>
            <a:r>
              <a:rPr lang="en-US" sz="1400" dirty="0" err="1"/>
              <a:t>memperoleh</a:t>
            </a:r>
            <a:r>
              <a:rPr lang="en-US" sz="1400" dirty="0"/>
              <a:t> </a:t>
            </a:r>
            <a:r>
              <a:rPr lang="en-US" sz="1400" dirty="0" err="1"/>
              <a:t>kembali</a:t>
            </a:r>
            <a:r>
              <a:rPr lang="en-US" sz="1400" dirty="0"/>
              <a:t> </a:t>
            </a:r>
            <a:r>
              <a:rPr lang="en-US" sz="1400" dirty="0" err="1"/>
              <a:t>harta</a:t>
            </a:r>
            <a:r>
              <a:rPr lang="en-US" sz="1400" dirty="0"/>
              <a:t> </a:t>
            </a:r>
            <a:r>
              <a:rPr lang="en-US" sz="1400" dirty="0" err="1"/>
              <a:t>kekayaan</a:t>
            </a:r>
            <a:r>
              <a:rPr lang="en-US" sz="1400" dirty="0"/>
              <a:t> </a:t>
            </a:r>
            <a:r>
              <a:rPr lang="en-US" sz="1400" dirty="0" err="1"/>
              <a:t>milik</a:t>
            </a:r>
            <a:r>
              <a:rPr lang="en-US" sz="1400" dirty="0"/>
              <a:t> </a:t>
            </a:r>
            <a:r>
              <a:rPr lang="en-US" sz="1400" dirty="0" err="1"/>
              <a:t>pihak</a:t>
            </a:r>
            <a:r>
              <a:rPr lang="en-US" sz="1400" dirty="0"/>
              <a:t> yang </a:t>
            </a:r>
            <a:r>
              <a:rPr lang="en-US" sz="1400" dirty="0" err="1"/>
              <a:t>dirugikan</a:t>
            </a:r>
            <a:r>
              <a:rPr lang="en-US" sz="1400" dirty="0"/>
              <a:t> </a:t>
            </a:r>
            <a:r>
              <a:rPr lang="en-US" sz="1400" dirty="0" err="1"/>
              <a:t>dari</a:t>
            </a:r>
            <a:r>
              <a:rPr lang="en-US" sz="1400" dirty="0"/>
              <a:t> </a:t>
            </a:r>
            <a:r>
              <a:rPr lang="en-US" sz="1400" dirty="0" err="1"/>
              <a:t>pihak</a:t>
            </a:r>
            <a:r>
              <a:rPr lang="en-US" sz="1400" dirty="0"/>
              <a:t> yang </a:t>
            </a:r>
            <a:r>
              <a:rPr lang="en-US" sz="1400" dirty="0" err="1"/>
              <a:t>menyebabkan</a:t>
            </a:r>
            <a:r>
              <a:rPr lang="en-US" sz="1400" dirty="0"/>
              <a:t> </a:t>
            </a:r>
            <a:r>
              <a:rPr lang="en-US" sz="1400" dirty="0" err="1"/>
              <a:t>kerugian</a:t>
            </a:r>
            <a:r>
              <a:rPr lang="en-US" sz="1400" dirty="0"/>
              <a:t>, </a:t>
            </a:r>
            <a:r>
              <a:rPr lang="en-US" sz="1400" dirty="0" err="1"/>
              <a:t>baik</a:t>
            </a:r>
            <a:r>
              <a:rPr lang="en-US" sz="1400" dirty="0"/>
              <a:t> yang </a:t>
            </a:r>
            <a:r>
              <a:rPr lang="en-US" sz="1400" dirty="0" err="1"/>
              <a:t>berada</a:t>
            </a:r>
            <a:r>
              <a:rPr lang="en-US" sz="1400" dirty="0"/>
              <a:t> di </a:t>
            </a:r>
            <a:r>
              <a:rPr lang="en-US" sz="1400" dirty="0" err="1"/>
              <a:t>bawah</a:t>
            </a:r>
            <a:r>
              <a:rPr lang="en-US" sz="1400" dirty="0"/>
              <a:t> </a:t>
            </a:r>
            <a:r>
              <a:rPr lang="en-US" sz="1400" dirty="0" err="1"/>
              <a:t>penguasaan</a:t>
            </a:r>
            <a:r>
              <a:rPr lang="en-US" sz="1400" dirty="0"/>
              <a:t> </a:t>
            </a:r>
            <a:r>
              <a:rPr lang="en-US" sz="1400" dirty="0" err="1"/>
              <a:t>pihak</a:t>
            </a:r>
            <a:r>
              <a:rPr lang="en-US" sz="1400" dirty="0"/>
              <a:t> yang </a:t>
            </a:r>
            <a:r>
              <a:rPr lang="en-US" sz="1400" dirty="0" err="1"/>
              <a:t>menyebabkan</a:t>
            </a:r>
            <a:r>
              <a:rPr lang="en-US" sz="1400" dirty="0"/>
              <a:t> </a:t>
            </a:r>
            <a:r>
              <a:rPr lang="en-US" sz="1400" dirty="0" err="1"/>
              <a:t>kerugian</a:t>
            </a:r>
            <a:r>
              <a:rPr lang="en-US" sz="1400" dirty="0"/>
              <a:t> </a:t>
            </a:r>
            <a:r>
              <a:rPr lang="en-US" sz="1400" dirty="0" err="1"/>
              <a:t>dimaksud</a:t>
            </a:r>
            <a:r>
              <a:rPr lang="en-US" sz="1400" dirty="0"/>
              <a:t> </a:t>
            </a:r>
            <a:r>
              <a:rPr lang="en-US" sz="1400" dirty="0" err="1"/>
              <a:t>maupun</a:t>
            </a:r>
            <a:r>
              <a:rPr lang="en-US" sz="1400" dirty="0"/>
              <a:t> di </a:t>
            </a:r>
            <a:r>
              <a:rPr lang="en-US" sz="1400" dirty="0" err="1"/>
              <a:t>bawah</a:t>
            </a:r>
            <a:r>
              <a:rPr lang="en-US" sz="1400" dirty="0"/>
              <a:t> </a:t>
            </a:r>
            <a:r>
              <a:rPr lang="en-US" sz="1400" dirty="0" err="1"/>
              <a:t>penguasaan</a:t>
            </a:r>
            <a:r>
              <a:rPr lang="en-US" sz="1400" dirty="0"/>
              <a:t> </a:t>
            </a:r>
            <a:r>
              <a:rPr lang="en-US" sz="1400" dirty="0" err="1"/>
              <a:t>pihak</a:t>
            </a:r>
            <a:r>
              <a:rPr lang="en-US" sz="1400" dirty="0"/>
              <a:t> lain </a:t>
            </a:r>
            <a:r>
              <a:rPr lang="en-US" sz="1400" dirty="0" err="1"/>
              <a:t>dengan</a:t>
            </a:r>
            <a:r>
              <a:rPr lang="en-US" sz="1400" dirty="0"/>
              <a:t> </a:t>
            </a:r>
            <a:r>
              <a:rPr lang="en-US" sz="1400" dirty="0" err="1"/>
              <a:t>itikad</a:t>
            </a:r>
            <a:r>
              <a:rPr lang="en-US" sz="1400" dirty="0"/>
              <a:t> </a:t>
            </a:r>
            <a:r>
              <a:rPr lang="en-US" sz="1400" dirty="0" err="1"/>
              <a:t>tidak</a:t>
            </a:r>
            <a:r>
              <a:rPr lang="en-US" sz="1400" dirty="0"/>
              <a:t> </a:t>
            </a:r>
            <a:r>
              <a:rPr lang="en-US" sz="1400" dirty="0" err="1"/>
              <a:t>baik</a:t>
            </a:r>
            <a:r>
              <a:rPr lang="en-US" sz="1400" dirty="0"/>
              <a:t>; dan/</a:t>
            </a:r>
            <a:r>
              <a:rPr lang="en-US" sz="1400" dirty="0" err="1"/>
              <a:t>atau</a:t>
            </a:r>
            <a:r>
              <a:rPr lang="en-US" sz="1400" dirty="0"/>
              <a:t> </a:t>
            </a:r>
          </a:p>
          <a:p>
            <a:pPr marL="800100" lvl="1" indent="-342900" algn="just">
              <a:buAutoNum type="alphaLcParenR"/>
            </a:pPr>
            <a:r>
              <a:rPr lang="en-US" sz="1400" dirty="0" err="1"/>
              <a:t>untuk</a:t>
            </a:r>
            <a:r>
              <a:rPr lang="en-US" sz="1400" dirty="0"/>
              <a:t> </a:t>
            </a:r>
            <a:r>
              <a:rPr lang="en-US" sz="1400" dirty="0" err="1"/>
              <a:t>memperoleh</a:t>
            </a:r>
            <a:r>
              <a:rPr lang="en-US" sz="1400" dirty="0"/>
              <a:t> </a:t>
            </a:r>
            <a:r>
              <a:rPr lang="en-US" sz="1400" dirty="0" err="1"/>
              <a:t>ganti</a:t>
            </a:r>
            <a:r>
              <a:rPr lang="en-US" sz="1400" dirty="0"/>
              <a:t> </a:t>
            </a:r>
            <a:r>
              <a:rPr lang="en-US" sz="1400" dirty="0" err="1"/>
              <a:t>rugi</a:t>
            </a:r>
            <a:r>
              <a:rPr lang="en-US" sz="1400" dirty="0"/>
              <a:t> </a:t>
            </a:r>
            <a:r>
              <a:rPr lang="en-US" sz="1400" dirty="0" err="1"/>
              <a:t>dari</a:t>
            </a:r>
            <a:r>
              <a:rPr lang="en-US" sz="1400" dirty="0"/>
              <a:t> </a:t>
            </a:r>
            <a:r>
              <a:rPr lang="en-US" sz="1400" dirty="0" err="1"/>
              <a:t>pihak</a:t>
            </a:r>
            <a:r>
              <a:rPr lang="en-US" sz="1400" dirty="0"/>
              <a:t> yang </a:t>
            </a:r>
            <a:r>
              <a:rPr lang="en-US" sz="1400" dirty="0" err="1"/>
              <a:t>menyebabkan</a:t>
            </a:r>
            <a:r>
              <a:rPr lang="en-US" sz="1400" dirty="0"/>
              <a:t> </a:t>
            </a:r>
            <a:r>
              <a:rPr lang="en-US" sz="1400" dirty="0" err="1"/>
              <a:t>kerugian</a:t>
            </a:r>
            <a:r>
              <a:rPr lang="en-US" sz="1400" dirty="0"/>
              <a:t> pada </a:t>
            </a:r>
            <a:r>
              <a:rPr lang="en-US" sz="1400" dirty="0" err="1"/>
              <a:t>konsumen</a:t>
            </a:r>
            <a:r>
              <a:rPr lang="en-US" sz="1400" dirty="0"/>
              <a:t> dan/</a:t>
            </a:r>
            <a:r>
              <a:rPr lang="en-US" sz="1400" dirty="0" err="1"/>
              <a:t>atau</a:t>
            </a:r>
            <a:r>
              <a:rPr lang="en-US" sz="1400" dirty="0"/>
              <a:t> </a:t>
            </a:r>
            <a:r>
              <a:rPr lang="en-US" sz="1400" dirty="0" err="1"/>
              <a:t>lembaga</a:t>
            </a:r>
            <a:r>
              <a:rPr lang="en-US" sz="1400" dirty="0"/>
              <a:t> </a:t>
            </a:r>
            <a:r>
              <a:rPr lang="en-US" sz="1400" dirty="0" err="1"/>
              <a:t>jasa</a:t>
            </a:r>
            <a:r>
              <a:rPr lang="en-US" sz="1400" dirty="0"/>
              <a:t> </a:t>
            </a:r>
            <a:r>
              <a:rPr lang="en-US" sz="1400" dirty="0" err="1"/>
              <a:t>keuangan</a:t>
            </a:r>
            <a:r>
              <a:rPr lang="en-US" sz="1400" dirty="0"/>
              <a:t> </a:t>
            </a:r>
            <a:r>
              <a:rPr lang="en-US" sz="1400" dirty="0" err="1"/>
              <a:t>sebagai</a:t>
            </a:r>
            <a:r>
              <a:rPr lang="en-US" sz="1400" dirty="0"/>
              <a:t> </a:t>
            </a:r>
            <a:r>
              <a:rPr lang="en-US" sz="1400" dirty="0" err="1"/>
              <a:t>akibat</a:t>
            </a:r>
            <a:r>
              <a:rPr lang="en-US" sz="1400" dirty="0"/>
              <a:t> </a:t>
            </a:r>
            <a:r>
              <a:rPr lang="en-US" sz="1400" dirty="0" err="1"/>
              <a:t>dari</a:t>
            </a:r>
            <a:r>
              <a:rPr lang="en-US" sz="1400" dirty="0"/>
              <a:t> </a:t>
            </a:r>
            <a:r>
              <a:rPr lang="en-US" sz="1400" dirty="0" err="1"/>
              <a:t>pelanggaran</a:t>
            </a:r>
            <a:r>
              <a:rPr lang="en-US" sz="1400" dirty="0"/>
              <a:t> </a:t>
            </a:r>
            <a:r>
              <a:rPr lang="en-US" sz="1400" dirty="0" err="1"/>
              <a:t>atas</a:t>
            </a:r>
            <a:r>
              <a:rPr lang="en-US" sz="1400" dirty="0"/>
              <a:t> </a:t>
            </a:r>
            <a:r>
              <a:rPr lang="en-US" sz="1400" dirty="0" err="1"/>
              <a:t>peraturan</a:t>
            </a:r>
            <a:r>
              <a:rPr lang="en-US" sz="1400" dirty="0"/>
              <a:t> </a:t>
            </a:r>
            <a:r>
              <a:rPr lang="en-US" sz="1400" dirty="0" err="1"/>
              <a:t>perundang-undangan</a:t>
            </a:r>
            <a:r>
              <a:rPr lang="en-US" sz="1400" dirty="0"/>
              <a:t> di </a:t>
            </a:r>
            <a:r>
              <a:rPr lang="en-US" sz="1400" dirty="0" err="1"/>
              <a:t>sektor</a:t>
            </a:r>
            <a:r>
              <a:rPr lang="en-US" sz="1400" dirty="0"/>
              <a:t> </a:t>
            </a:r>
            <a:r>
              <a:rPr lang="en-US" sz="1400" dirty="0" err="1"/>
              <a:t>jasa</a:t>
            </a:r>
            <a:r>
              <a:rPr lang="en-US" sz="1400" dirty="0"/>
              <a:t> </a:t>
            </a:r>
            <a:r>
              <a:rPr lang="en-US" sz="1400" dirty="0" err="1"/>
              <a:t>keuangan</a:t>
            </a:r>
            <a:r>
              <a:rPr lang="en-US" sz="1400" dirty="0"/>
              <a:t>.</a:t>
            </a:r>
          </a:p>
        </p:txBody>
      </p:sp>
      <p:sp>
        <p:nvSpPr>
          <p:cNvPr id="2" name="TextBox 1">
            <a:extLst>
              <a:ext uri="{FF2B5EF4-FFF2-40B4-BE49-F238E27FC236}">
                <a16:creationId xmlns:a16="http://schemas.microsoft.com/office/drawing/2014/main" id="{221D42E5-0CC3-DC05-B1E3-2DA382F6CD34}"/>
              </a:ext>
            </a:extLst>
          </p:cNvPr>
          <p:cNvSpPr txBox="1"/>
          <p:nvPr/>
        </p:nvSpPr>
        <p:spPr>
          <a:xfrm>
            <a:off x="38097" y="586521"/>
            <a:ext cx="6134101" cy="369332"/>
          </a:xfrm>
          <a:prstGeom prst="rect">
            <a:avLst/>
          </a:prstGeom>
          <a:noFill/>
        </p:spPr>
        <p:txBody>
          <a:bodyPr wrap="square" rtlCol="0">
            <a:spAutoFit/>
          </a:bodyPr>
          <a:lstStyle/>
          <a:p>
            <a:r>
              <a:rPr lang="id-ID" b="1" dirty="0"/>
              <a:t>4. Pelayanan OJK Terhadap Konsumen dan Masyarakat</a:t>
            </a:r>
          </a:p>
        </p:txBody>
      </p:sp>
    </p:spTree>
    <p:extLst>
      <p:ext uri="{BB962C8B-B14F-4D97-AF65-F5344CB8AC3E}">
        <p14:creationId xmlns:p14="http://schemas.microsoft.com/office/powerpoint/2010/main" val="301341107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34"/>
          <p:cNvSpPr txBox="1"/>
          <p:nvPr/>
        </p:nvSpPr>
        <p:spPr>
          <a:xfrm>
            <a:off x="0" y="133350"/>
            <a:ext cx="9143999" cy="401816"/>
          </a:xfrm>
          <a:prstGeom prst="rect">
            <a:avLst/>
          </a:prstGeom>
          <a:solidFill>
            <a:srgbClr val="2C987E"/>
          </a:solidFill>
          <a:ln>
            <a:noFill/>
          </a:ln>
        </p:spPr>
        <p:style>
          <a:lnRef idx="2">
            <a:schemeClr val="accent5">
              <a:shade val="50000"/>
            </a:schemeClr>
          </a:lnRef>
          <a:fillRef idx="1">
            <a:schemeClr val="accent5"/>
          </a:fillRef>
          <a:effectRef idx="0">
            <a:schemeClr val="accent5"/>
          </a:effectRef>
          <a:fontRef idx="minor">
            <a:schemeClr val="lt1"/>
          </a:fontRef>
        </p:style>
        <p:txBody>
          <a:bodyPr wrap="square" lIns="93128" tIns="46565" rIns="93128" bIns="46565" rtlCol="0">
            <a:spAutoFit/>
          </a:bodyPr>
          <a:lstStyle/>
          <a:p>
            <a:pPr marL="0" lvl="1">
              <a:tabLst>
                <a:tab pos="692185" algn="l"/>
              </a:tabLst>
            </a:pPr>
            <a:r>
              <a:rPr lang="fi-FI" sz="2000" b="1" dirty="0">
                <a:solidFill>
                  <a:schemeClr val="bg1"/>
                </a:solidFill>
                <a:latin typeface="Candara" pitchFamily="34" charset="0"/>
              </a:rPr>
              <a:t>D. Otoritas Jasa Keuangan (OJK)</a:t>
            </a:r>
            <a:endParaRPr lang="en-US" sz="2000" b="1" dirty="0">
              <a:solidFill>
                <a:schemeClr val="bg1"/>
              </a:solidFill>
              <a:latin typeface="Candara" pitchFamily="34" charset="0"/>
            </a:endParaRPr>
          </a:p>
        </p:txBody>
      </p:sp>
      <p:grpSp>
        <p:nvGrpSpPr>
          <p:cNvPr id="9" name="Group 8"/>
          <p:cNvGrpSpPr/>
          <p:nvPr/>
        </p:nvGrpSpPr>
        <p:grpSpPr>
          <a:xfrm>
            <a:off x="-1" y="4302125"/>
            <a:ext cx="9144000" cy="841375"/>
            <a:chOff x="0" y="4302125"/>
            <a:chExt cx="9144000" cy="841375"/>
          </a:xfrm>
        </p:grpSpPr>
        <p:grpSp>
          <p:nvGrpSpPr>
            <p:cNvPr id="10" name="Group 9"/>
            <p:cNvGrpSpPr/>
            <p:nvPr/>
          </p:nvGrpSpPr>
          <p:grpSpPr>
            <a:xfrm>
              <a:off x="0" y="4302125"/>
              <a:ext cx="9144000" cy="841375"/>
              <a:chOff x="0" y="4302125"/>
              <a:chExt cx="9144000" cy="841375"/>
            </a:xfrm>
          </p:grpSpPr>
          <p:grpSp>
            <p:nvGrpSpPr>
              <p:cNvPr id="13" name="Group 12"/>
              <p:cNvGrpSpPr/>
              <p:nvPr/>
            </p:nvGrpSpPr>
            <p:grpSpPr>
              <a:xfrm>
                <a:off x="0" y="4302125"/>
                <a:ext cx="9144000" cy="841375"/>
                <a:chOff x="0" y="4302125"/>
                <a:chExt cx="9144000" cy="841375"/>
              </a:xfrm>
            </p:grpSpPr>
            <p:pic>
              <p:nvPicPr>
                <p:cNvPr id="15" name="Picture 2" descr="E:\ELISA\ERLANGGA LISA\2017\TEMPLATE PPT\SMP PPKN kelas X kelompok wajib\SMP PPKN kelas X kelompok wajib.png"/>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22" name="TextBox 16"/>
                <p:cNvSpPr txBox="1"/>
                <p:nvPr/>
              </p:nvSpPr>
              <p:spPr>
                <a:xfrm>
                  <a:off x="2057400" y="4732407"/>
                  <a:ext cx="5334000" cy="353943"/>
                </a:xfrm>
                <a:prstGeom prst="rect">
                  <a:avLst/>
                </a:prstGeom>
                <a:solidFill>
                  <a:srgbClr val="FFC000"/>
                </a:solidFill>
              </p:spPr>
              <p:txBody>
                <a:bodyPr wrap="square" rtlCol="0">
                  <a:spAutoFit/>
                </a:bodyPr>
                <a:lstStyle/>
                <a:p>
                  <a:r>
                    <a:rPr lang="en-US" sz="1700" b="1" dirty="0">
                      <a:solidFill>
                        <a:srgbClr val="002060"/>
                      </a:solidFill>
                      <a:latin typeface="Arial" pitchFamily="34" charset="0"/>
                      <a:cs typeface="Arial" pitchFamily="34" charset="0"/>
                    </a:rPr>
                    <a:t>IPS EKONOMI </a:t>
                  </a:r>
                </a:p>
              </p:txBody>
            </p:sp>
          </p:grpSp>
          <p:pic>
            <p:nvPicPr>
              <p:cNvPr id="14" name="Picture 13" descr="A picture containing text&#10;&#10;Description automatically generated">
                <a:extLst>
                  <a:ext uri="{FF2B5EF4-FFF2-40B4-BE49-F238E27FC236}">
                    <a16:creationId xmlns:a16="http://schemas.microsoft.com/office/drawing/2014/main" id="{D65625EF-D92B-4D38-A026-7B2925F9C466}"/>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12" name="Rectangle 11"/>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18" name="TextBox 17">
            <a:extLst>
              <a:ext uri="{FF2B5EF4-FFF2-40B4-BE49-F238E27FC236}">
                <a16:creationId xmlns:a16="http://schemas.microsoft.com/office/drawing/2014/main" id="{43CF6303-3CA4-4E7D-BB82-4D2EA0321A42}"/>
              </a:ext>
            </a:extLst>
          </p:cNvPr>
          <p:cNvSpPr txBox="1"/>
          <p:nvPr/>
        </p:nvSpPr>
        <p:spPr>
          <a:xfrm>
            <a:off x="451104" y="1036926"/>
            <a:ext cx="7696200" cy="2308324"/>
          </a:xfrm>
          <a:prstGeom prst="rect">
            <a:avLst/>
          </a:prstGeom>
          <a:noFill/>
        </p:spPr>
        <p:txBody>
          <a:bodyPr wrap="square">
            <a:spAutoFit/>
          </a:bodyPr>
          <a:lstStyle/>
          <a:p>
            <a:pPr algn="just"/>
            <a:r>
              <a:rPr lang="en-US" sz="1600" dirty="0" err="1"/>
              <a:t>Dalam</a:t>
            </a:r>
            <a:r>
              <a:rPr lang="en-US" sz="1600" dirty="0"/>
              <a:t> </a:t>
            </a:r>
            <a:r>
              <a:rPr lang="en-US" sz="1600" dirty="0" err="1"/>
              <a:t>melaksanakan</a:t>
            </a:r>
            <a:r>
              <a:rPr lang="en-US" sz="1600" dirty="0"/>
              <a:t> </a:t>
            </a:r>
            <a:r>
              <a:rPr lang="en-US" sz="1600" dirty="0" err="1"/>
              <a:t>tugasnya</a:t>
            </a:r>
            <a:r>
              <a:rPr lang="en-US" sz="1600" dirty="0"/>
              <a:t>, OJK </a:t>
            </a:r>
            <a:r>
              <a:rPr lang="en-US" sz="1600" dirty="0" err="1"/>
              <a:t>berkoordinasi</a:t>
            </a:r>
            <a:r>
              <a:rPr lang="en-US" sz="1600" dirty="0"/>
              <a:t> </a:t>
            </a:r>
            <a:r>
              <a:rPr lang="en-US" sz="1600" dirty="0" err="1"/>
              <a:t>dengan</a:t>
            </a:r>
            <a:r>
              <a:rPr lang="en-US" sz="1600" dirty="0"/>
              <a:t> Bank Indonesia </a:t>
            </a:r>
            <a:r>
              <a:rPr lang="en-US" sz="1600" dirty="0" err="1"/>
              <a:t>dalam</a:t>
            </a:r>
            <a:r>
              <a:rPr lang="en-US" sz="1600" dirty="0"/>
              <a:t> </a:t>
            </a:r>
            <a:r>
              <a:rPr lang="en-US" sz="1600" dirty="0" err="1"/>
              <a:t>membuat</a:t>
            </a:r>
            <a:r>
              <a:rPr lang="en-US" sz="1600" dirty="0"/>
              <a:t> </a:t>
            </a:r>
            <a:r>
              <a:rPr lang="en-US" sz="1600" dirty="0" err="1"/>
              <a:t>peraturan</a:t>
            </a:r>
            <a:r>
              <a:rPr lang="en-US" sz="1600" dirty="0"/>
              <a:t> </a:t>
            </a:r>
            <a:r>
              <a:rPr lang="en-US" sz="1600" dirty="0" err="1"/>
              <a:t>pengawasan</a:t>
            </a:r>
            <a:r>
              <a:rPr lang="en-US" sz="1600" dirty="0"/>
              <a:t> di </a:t>
            </a:r>
            <a:r>
              <a:rPr lang="en-US" sz="1600" dirty="0" err="1"/>
              <a:t>bidang</a:t>
            </a:r>
            <a:r>
              <a:rPr lang="en-US" sz="1600" dirty="0"/>
              <a:t> </a:t>
            </a:r>
            <a:r>
              <a:rPr lang="en-US" sz="1600" dirty="0" err="1"/>
              <a:t>perbankan</a:t>
            </a:r>
            <a:r>
              <a:rPr lang="en-US" sz="1600" dirty="0"/>
              <a:t> </a:t>
            </a:r>
            <a:r>
              <a:rPr lang="en-US" sz="1600" dirty="0" err="1"/>
              <a:t>antara</a:t>
            </a:r>
            <a:r>
              <a:rPr lang="en-US" sz="1600" dirty="0"/>
              <a:t> lain:</a:t>
            </a:r>
          </a:p>
          <a:p>
            <a:pPr marL="342900" indent="-342900" algn="just">
              <a:buFont typeface="+mj-lt"/>
              <a:buAutoNum type="alphaLcPeriod"/>
            </a:pPr>
            <a:r>
              <a:rPr lang="en-US" sz="1600" dirty="0" err="1"/>
              <a:t>kewajiban</a:t>
            </a:r>
            <a:r>
              <a:rPr lang="en-US" sz="1600" dirty="0"/>
              <a:t> </a:t>
            </a:r>
            <a:r>
              <a:rPr lang="en-US" sz="1600" dirty="0" err="1"/>
              <a:t>pemenuhan</a:t>
            </a:r>
            <a:r>
              <a:rPr lang="en-US" sz="1600" dirty="0"/>
              <a:t> modal minimum bank;</a:t>
            </a:r>
          </a:p>
          <a:p>
            <a:pPr marL="342900" indent="-342900" algn="just">
              <a:buFont typeface="+mj-lt"/>
              <a:buAutoNum type="alphaLcPeriod"/>
            </a:pPr>
            <a:r>
              <a:rPr lang="en-US" sz="1600" dirty="0" err="1"/>
              <a:t>sistem</a:t>
            </a:r>
            <a:r>
              <a:rPr lang="en-US" sz="1600" dirty="0"/>
              <a:t> </a:t>
            </a:r>
            <a:r>
              <a:rPr lang="en-US" sz="1600" dirty="0" err="1"/>
              <a:t>informasi</a:t>
            </a:r>
            <a:r>
              <a:rPr lang="en-US" sz="1600" dirty="0"/>
              <a:t> </a:t>
            </a:r>
            <a:r>
              <a:rPr lang="en-US" sz="1600" dirty="0" err="1"/>
              <a:t>perbankan</a:t>
            </a:r>
            <a:r>
              <a:rPr lang="en-US" sz="1600" dirty="0"/>
              <a:t> yang </a:t>
            </a:r>
            <a:r>
              <a:rPr lang="en-US" sz="1600" dirty="0" err="1"/>
              <a:t>terpadu</a:t>
            </a:r>
            <a:r>
              <a:rPr lang="en-US" sz="1600" dirty="0"/>
              <a:t>;</a:t>
            </a:r>
          </a:p>
          <a:p>
            <a:pPr marL="342900" indent="-342900" algn="just">
              <a:buFont typeface="+mj-lt"/>
              <a:buAutoNum type="alphaLcPeriod"/>
            </a:pPr>
            <a:r>
              <a:rPr lang="en-US" sz="1600" dirty="0" err="1"/>
              <a:t>kebijakan</a:t>
            </a:r>
            <a:r>
              <a:rPr lang="en-US" sz="1600" dirty="0"/>
              <a:t> </a:t>
            </a:r>
            <a:r>
              <a:rPr lang="en-US" sz="1600" dirty="0" err="1"/>
              <a:t>penerimaan</a:t>
            </a:r>
            <a:r>
              <a:rPr lang="en-US" sz="1600" dirty="0"/>
              <a:t> dana </a:t>
            </a:r>
            <a:r>
              <a:rPr lang="en-US" sz="1600" dirty="0" err="1"/>
              <a:t>dari</a:t>
            </a:r>
            <a:r>
              <a:rPr lang="en-US" sz="1600" dirty="0"/>
              <a:t> </a:t>
            </a:r>
            <a:r>
              <a:rPr lang="en-US" sz="1600" dirty="0" err="1"/>
              <a:t>luar</a:t>
            </a:r>
            <a:r>
              <a:rPr lang="en-US" sz="1600" dirty="0"/>
              <a:t> negeri, </a:t>
            </a:r>
            <a:r>
              <a:rPr lang="en-US" sz="1600" dirty="0" err="1"/>
              <a:t>penerimaan</a:t>
            </a:r>
            <a:r>
              <a:rPr lang="en-US" sz="1600" dirty="0"/>
              <a:t> dana valuta </a:t>
            </a:r>
            <a:r>
              <a:rPr lang="en-US" sz="1600" dirty="0" err="1"/>
              <a:t>asing</a:t>
            </a:r>
            <a:r>
              <a:rPr lang="en-US" sz="1600" dirty="0"/>
              <a:t>, dan </a:t>
            </a:r>
            <a:r>
              <a:rPr lang="en-US" sz="1600" dirty="0" err="1"/>
              <a:t>pinjaman</a:t>
            </a:r>
            <a:r>
              <a:rPr lang="en-US" sz="1600" dirty="0"/>
              <a:t> </a:t>
            </a:r>
            <a:r>
              <a:rPr lang="en-US" sz="1600" dirty="0" err="1"/>
              <a:t>komersial</a:t>
            </a:r>
            <a:r>
              <a:rPr lang="en-US" sz="1600" dirty="0"/>
              <a:t> </a:t>
            </a:r>
            <a:r>
              <a:rPr lang="en-US" sz="1600" dirty="0" err="1"/>
              <a:t>luar</a:t>
            </a:r>
            <a:r>
              <a:rPr lang="en-US" sz="1600" dirty="0"/>
              <a:t> negeri; </a:t>
            </a:r>
          </a:p>
          <a:p>
            <a:pPr marL="342900" indent="-342900" algn="just">
              <a:buFont typeface="+mj-lt"/>
              <a:buAutoNum type="alphaLcPeriod"/>
            </a:pPr>
            <a:r>
              <a:rPr lang="en-US" sz="1600" dirty="0" err="1"/>
              <a:t>produk</a:t>
            </a:r>
            <a:r>
              <a:rPr lang="en-US" sz="1600" dirty="0"/>
              <a:t> </a:t>
            </a:r>
            <a:r>
              <a:rPr lang="en-US" sz="1600" dirty="0" err="1"/>
              <a:t>perbankan</a:t>
            </a:r>
            <a:r>
              <a:rPr lang="en-US" sz="1600" dirty="0"/>
              <a:t>, </a:t>
            </a:r>
            <a:r>
              <a:rPr lang="en-US" sz="1600" dirty="0" err="1"/>
              <a:t>transaksi</a:t>
            </a:r>
            <a:r>
              <a:rPr lang="en-US" sz="1600" dirty="0"/>
              <a:t> </a:t>
            </a:r>
            <a:r>
              <a:rPr lang="en-US" sz="1600" dirty="0" err="1"/>
              <a:t>derivatif</a:t>
            </a:r>
            <a:r>
              <a:rPr lang="en-US" sz="1600" dirty="0"/>
              <a:t>, </a:t>
            </a:r>
            <a:r>
              <a:rPr lang="en-US" sz="1600" dirty="0" err="1"/>
              <a:t>kegiatan</a:t>
            </a:r>
            <a:r>
              <a:rPr lang="en-US" sz="1600" dirty="0"/>
              <a:t> </a:t>
            </a:r>
            <a:r>
              <a:rPr lang="en-US" sz="1600" dirty="0" err="1"/>
              <a:t>usaha</a:t>
            </a:r>
            <a:r>
              <a:rPr lang="en-US" sz="1600" dirty="0"/>
              <a:t> bank </a:t>
            </a:r>
            <a:r>
              <a:rPr lang="en-US" sz="1600" dirty="0" err="1"/>
              <a:t>lainnya</a:t>
            </a:r>
            <a:r>
              <a:rPr lang="en-US" sz="1600" dirty="0"/>
              <a:t>;</a:t>
            </a:r>
          </a:p>
          <a:p>
            <a:pPr marL="342900" indent="-342900" algn="just">
              <a:buFont typeface="+mj-lt"/>
              <a:buAutoNum type="alphaLcPeriod"/>
            </a:pPr>
            <a:r>
              <a:rPr lang="en-US" sz="1600" dirty="0" err="1"/>
              <a:t>penentuan</a:t>
            </a:r>
            <a:r>
              <a:rPr lang="en-US" sz="1600" dirty="0"/>
              <a:t> </a:t>
            </a:r>
            <a:r>
              <a:rPr lang="en-US" sz="1600" dirty="0" err="1"/>
              <a:t>institusi</a:t>
            </a:r>
            <a:r>
              <a:rPr lang="en-US" sz="1600" dirty="0"/>
              <a:t> bank yang </a:t>
            </a:r>
            <a:r>
              <a:rPr lang="en-US" sz="1600" dirty="0" err="1"/>
              <a:t>masuk</a:t>
            </a:r>
            <a:r>
              <a:rPr lang="en-US" sz="1600" dirty="0"/>
              <a:t> </a:t>
            </a:r>
            <a:r>
              <a:rPr lang="en-US" sz="1600" dirty="0" err="1"/>
              <a:t>kategori</a:t>
            </a:r>
            <a:r>
              <a:rPr lang="en-US" sz="1600" dirty="0"/>
              <a:t> </a:t>
            </a:r>
            <a:r>
              <a:rPr lang="en-US" sz="1600" i="1" dirty="0"/>
              <a:t>systemically important bank</a:t>
            </a:r>
            <a:r>
              <a:rPr lang="en-US" sz="1600" dirty="0"/>
              <a:t>; dan </a:t>
            </a:r>
          </a:p>
          <a:p>
            <a:pPr marL="342900" indent="-342900" algn="just">
              <a:buFont typeface="+mj-lt"/>
              <a:buAutoNum type="alphaLcPeriod"/>
            </a:pPr>
            <a:r>
              <a:rPr lang="en-US" sz="1600" dirty="0"/>
              <a:t>Data lain yang </a:t>
            </a:r>
            <a:r>
              <a:rPr lang="en-US" sz="1600" dirty="0" err="1"/>
              <a:t>dikecualikan</a:t>
            </a:r>
            <a:r>
              <a:rPr lang="en-US" sz="1600" dirty="0"/>
              <a:t> </a:t>
            </a:r>
            <a:r>
              <a:rPr lang="en-US" sz="1600" dirty="0" err="1"/>
              <a:t>dari</a:t>
            </a:r>
            <a:r>
              <a:rPr lang="en-US" sz="1600" dirty="0"/>
              <a:t> </a:t>
            </a:r>
            <a:r>
              <a:rPr lang="en-US" sz="1600" dirty="0" err="1"/>
              <a:t>ketentuan</a:t>
            </a:r>
            <a:r>
              <a:rPr lang="en-US" sz="1600" dirty="0"/>
              <a:t> </a:t>
            </a:r>
            <a:r>
              <a:rPr lang="en-US" sz="1600" dirty="0" err="1"/>
              <a:t>tentang</a:t>
            </a:r>
            <a:r>
              <a:rPr lang="en-US" sz="1600" dirty="0"/>
              <a:t> </a:t>
            </a:r>
            <a:r>
              <a:rPr lang="en-US" sz="1600" dirty="0" err="1"/>
              <a:t>kerahasiaan</a:t>
            </a:r>
            <a:r>
              <a:rPr lang="en-US" sz="1600" dirty="0"/>
              <a:t> </a:t>
            </a:r>
            <a:r>
              <a:rPr lang="en-US" sz="1600" dirty="0" err="1"/>
              <a:t>informasi</a:t>
            </a:r>
            <a:r>
              <a:rPr lang="en-US" sz="1600" dirty="0"/>
              <a:t>.</a:t>
            </a:r>
          </a:p>
        </p:txBody>
      </p:sp>
      <p:sp>
        <p:nvSpPr>
          <p:cNvPr id="2" name="TextBox 1">
            <a:extLst>
              <a:ext uri="{FF2B5EF4-FFF2-40B4-BE49-F238E27FC236}">
                <a16:creationId xmlns:a16="http://schemas.microsoft.com/office/drawing/2014/main" id="{0DEF4E62-5E49-AE75-6804-6F6D82994DC2}"/>
              </a:ext>
            </a:extLst>
          </p:cNvPr>
          <p:cNvSpPr txBox="1"/>
          <p:nvPr/>
        </p:nvSpPr>
        <p:spPr>
          <a:xfrm>
            <a:off x="38097" y="586521"/>
            <a:ext cx="6134101" cy="369332"/>
          </a:xfrm>
          <a:prstGeom prst="rect">
            <a:avLst/>
          </a:prstGeom>
          <a:noFill/>
        </p:spPr>
        <p:txBody>
          <a:bodyPr wrap="square" rtlCol="0">
            <a:spAutoFit/>
          </a:bodyPr>
          <a:lstStyle/>
          <a:p>
            <a:r>
              <a:rPr lang="id-ID" b="1" dirty="0"/>
              <a:t>5. Hubungan Kelembagaan</a:t>
            </a:r>
          </a:p>
        </p:txBody>
      </p:sp>
      <p:sp>
        <p:nvSpPr>
          <p:cNvPr id="3" name="TextBox 2">
            <a:extLst>
              <a:ext uri="{FF2B5EF4-FFF2-40B4-BE49-F238E27FC236}">
                <a16:creationId xmlns:a16="http://schemas.microsoft.com/office/drawing/2014/main" id="{1766932D-7C2F-E1D3-B62C-CC762EC5DF8B}"/>
              </a:ext>
            </a:extLst>
          </p:cNvPr>
          <p:cNvSpPr txBox="1"/>
          <p:nvPr/>
        </p:nvSpPr>
        <p:spPr>
          <a:xfrm>
            <a:off x="457200" y="3452972"/>
            <a:ext cx="7690104" cy="584775"/>
          </a:xfrm>
          <a:prstGeom prst="rect">
            <a:avLst/>
          </a:prstGeom>
          <a:noFill/>
        </p:spPr>
        <p:txBody>
          <a:bodyPr wrap="square" rtlCol="0">
            <a:spAutoFit/>
          </a:bodyPr>
          <a:lstStyle/>
          <a:p>
            <a:pPr algn="just"/>
            <a:r>
              <a:rPr lang="id-ID" sz="1600" dirty="0"/>
              <a:t>OJK, Bank Indonesia, dan Lembaga Penjamin Simpanan wajib membangun serta memelihara sarana pertukaran informasi secara terintegrasi.</a:t>
            </a:r>
          </a:p>
        </p:txBody>
      </p:sp>
    </p:spTree>
    <p:extLst>
      <p:ext uri="{BB962C8B-B14F-4D97-AF65-F5344CB8AC3E}">
        <p14:creationId xmlns:p14="http://schemas.microsoft.com/office/powerpoint/2010/main" val="75664269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34"/>
          <p:cNvSpPr txBox="1"/>
          <p:nvPr/>
        </p:nvSpPr>
        <p:spPr>
          <a:xfrm>
            <a:off x="0" y="133350"/>
            <a:ext cx="9143999" cy="401816"/>
          </a:xfrm>
          <a:prstGeom prst="rect">
            <a:avLst/>
          </a:prstGeom>
          <a:solidFill>
            <a:srgbClr val="2C987E"/>
          </a:solidFill>
          <a:ln>
            <a:noFill/>
          </a:ln>
        </p:spPr>
        <p:style>
          <a:lnRef idx="2">
            <a:schemeClr val="accent5">
              <a:shade val="50000"/>
            </a:schemeClr>
          </a:lnRef>
          <a:fillRef idx="1">
            <a:schemeClr val="accent5"/>
          </a:fillRef>
          <a:effectRef idx="0">
            <a:schemeClr val="accent5"/>
          </a:effectRef>
          <a:fontRef idx="minor">
            <a:schemeClr val="lt1"/>
          </a:fontRef>
        </p:style>
        <p:txBody>
          <a:bodyPr wrap="square" lIns="93128" tIns="46565" rIns="93128" bIns="46565" rtlCol="0">
            <a:spAutoFit/>
          </a:bodyPr>
          <a:lstStyle/>
          <a:p>
            <a:pPr marL="0" lvl="1">
              <a:tabLst>
                <a:tab pos="692185" algn="l"/>
              </a:tabLst>
            </a:pPr>
            <a:r>
              <a:rPr lang="it-IT" sz="2000" b="1" dirty="0">
                <a:solidFill>
                  <a:schemeClr val="bg1"/>
                </a:solidFill>
                <a:latin typeface="Candara" pitchFamily="34" charset="0"/>
              </a:rPr>
              <a:t>A. Uang</a:t>
            </a:r>
            <a:endParaRPr lang="en-US" sz="2000" b="1" dirty="0">
              <a:solidFill>
                <a:schemeClr val="bg1"/>
              </a:solidFill>
              <a:latin typeface="Candara" pitchFamily="34" charset="0"/>
            </a:endParaRPr>
          </a:p>
        </p:txBody>
      </p:sp>
      <p:grpSp>
        <p:nvGrpSpPr>
          <p:cNvPr id="9" name="Group 8"/>
          <p:cNvGrpSpPr/>
          <p:nvPr/>
        </p:nvGrpSpPr>
        <p:grpSpPr>
          <a:xfrm>
            <a:off x="0" y="4302125"/>
            <a:ext cx="9144000" cy="841375"/>
            <a:chOff x="0" y="4302125"/>
            <a:chExt cx="9144000" cy="841375"/>
          </a:xfrm>
        </p:grpSpPr>
        <p:grpSp>
          <p:nvGrpSpPr>
            <p:cNvPr id="10" name="Group 9"/>
            <p:cNvGrpSpPr/>
            <p:nvPr/>
          </p:nvGrpSpPr>
          <p:grpSpPr>
            <a:xfrm>
              <a:off x="0" y="4302125"/>
              <a:ext cx="9144000" cy="841375"/>
              <a:chOff x="0" y="4302125"/>
              <a:chExt cx="9144000" cy="841375"/>
            </a:xfrm>
          </p:grpSpPr>
          <p:grpSp>
            <p:nvGrpSpPr>
              <p:cNvPr id="13" name="Group 12"/>
              <p:cNvGrpSpPr/>
              <p:nvPr/>
            </p:nvGrpSpPr>
            <p:grpSpPr>
              <a:xfrm>
                <a:off x="0" y="4302125"/>
                <a:ext cx="9144000" cy="841375"/>
                <a:chOff x="0" y="4302125"/>
                <a:chExt cx="9144000" cy="841375"/>
              </a:xfrm>
            </p:grpSpPr>
            <p:pic>
              <p:nvPicPr>
                <p:cNvPr id="15" name="Picture 2" descr="E:\ELISA\ERLANGGA LISA\2017\TEMPLATE PPT\SMP PPKN kelas X kelompok wajib\SMP PPKN kelas X kelompok wajib.png"/>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22" name="TextBox 16"/>
                <p:cNvSpPr txBox="1"/>
                <p:nvPr/>
              </p:nvSpPr>
              <p:spPr>
                <a:xfrm>
                  <a:off x="2057400" y="4732407"/>
                  <a:ext cx="5334000" cy="353943"/>
                </a:xfrm>
                <a:prstGeom prst="rect">
                  <a:avLst/>
                </a:prstGeom>
                <a:solidFill>
                  <a:srgbClr val="FFC000"/>
                </a:solidFill>
              </p:spPr>
              <p:txBody>
                <a:bodyPr wrap="square" rtlCol="0">
                  <a:spAutoFit/>
                </a:bodyPr>
                <a:lstStyle/>
                <a:p>
                  <a:r>
                    <a:rPr lang="en-US" sz="1700" b="1" dirty="0">
                      <a:solidFill>
                        <a:srgbClr val="002060"/>
                      </a:solidFill>
                      <a:latin typeface="Arial" pitchFamily="34" charset="0"/>
                      <a:cs typeface="Arial" pitchFamily="34" charset="0"/>
                    </a:rPr>
                    <a:t>IPS EKONOMI </a:t>
                  </a:r>
                </a:p>
              </p:txBody>
            </p:sp>
          </p:grpSp>
          <p:pic>
            <p:nvPicPr>
              <p:cNvPr id="14" name="Picture 13" descr="A picture containing text&#10;&#10;Description automatically generated">
                <a:extLst>
                  <a:ext uri="{FF2B5EF4-FFF2-40B4-BE49-F238E27FC236}">
                    <a16:creationId xmlns:a16="http://schemas.microsoft.com/office/drawing/2014/main" id="{D65625EF-D92B-4D38-A026-7B2925F9C466}"/>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12" name="Rectangle 11"/>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graphicFrame>
        <p:nvGraphicFramePr>
          <p:cNvPr id="30" name="Diagram 29">
            <a:extLst>
              <a:ext uri="{FF2B5EF4-FFF2-40B4-BE49-F238E27FC236}">
                <a16:creationId xmlns:a16="http://schemas.microsoft.com/office/drawing/2014/main" id="{59F98903-DCB0-E817-9C17-FDE6B097286A}"/>
              </a:ext>
            </a:extLst>
          </p:cNvPr>
          <p:cNvGraphicFramePr/>
          <p:nvPr/>
        </p:nvGraphicFramePr>
        <p:xfrm>
          <a:off x="3414963" y="1916812"/>
          <a:ext cx="2209800" cy="338554"/>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17" name="TextBox 16">
            <a:extLst>
              <a:ext uri="{FF2B5EF4-FFF2-40B4-BE49-F238E27FC236}">
                <a16:creationId xmlns:a16="http://schemas.microsoft.com/office/drawing/2014/main" id="{7D67197E-6583-423A-8E34-3160D3CFDD17}"/>
              </a:ext>
            </a:extLst>
          </p:cNvPr>
          <p:cNvSpPr txBox="1"/>
          <p:nvPr/>
        </p:nvSpPr>
        <p:spPr>
          <a:xfrm>
            <a:off x="152401" y="607188"/>
            <a:ext cx="1600200" cy="369332"/>
          </a:xfrm>
          <a:prstGeom prst="rect">
            <a:avLst/>
          </a:prstGeom>
          <a:solidFill>
            <a:schemeClr val="bg2">
              <a:lumMod val="75000"/>
            </a:schemeClr>
          </a:solidFill>
        </p:spPr>
        <p:txBody>
          <a:bodyPr wrap="square">
            <a:spAutoFit/>
          </a:bodyPr>
          <a:lstStyle/>
          <a:p>
            <a:r>
              <a:rPr lang="en-US" b="1" dirty="0"/>
              <a:t>4. </a:t>
            </a:r>
            <a:r>
              <a:rPr lang="en-US" b="1" dirty="0" err="1"/>
              <a:t>Jenis</a:t>
            </a:r>
            <a:r>
              <a:rPr lang="en-US" b="1" dirty="0"/>
              <a:t> Uang</a:t>
            </a:r>
          </a:p>
        </p:txBody>
      </p:sp>
      <p:sp>
        <p:nvSpPr>
          <p:cNvPr id="19" name="TextBox 18">
            <a:extLst>
              <a:ext uri="{FF2B5EF4-FFF2-40B4-BE49-F238E27FC236}">
                <a16:creationId xmlns:a16="http://schemas.microsoft.com/office/drawing/2014/main" id="{CD0132F4-EF70-4ED2-A2FD-70F9A9CBEE63}"/>
              </a:ext>
            </a:extLst>
          </p:cNvPr>
          <p:cNvSpPr txBox="1"/>
          <p:nvPr/>
        </p:nvSpPr>
        <p:spPr>
          <a:xfrm>
            <a:off x="228600" y="1029227"/>
            <a:ext cx="4604272" cy="338554"/>
          </a:xfrm>
          <a:prstGeom prst="rect">
            <a:avLst/>
          </a:prstGeom>
          <a:noFill/>
        </p:spPr>
        <p:txBody>
          <a:bodyPr wrap="square">
            <a:spAutoFit/>
          </a:bodyPr>
          <a:lstStyle/>
          <a:p>
            <a:r>
              <a:rPr lang="en-US" sz="1600" b="1" dirty="0"/>
              <a:t>a. </a:t>
            </a:r>
            <a:r>
              <a:rPr lang="en-US" sz="1600" b="1" dirty="0" err="1"/>
              <a:t>Pihak</a:t>
            </a:r>
            <a:r>
              <a:rPr lang="en-US" sz="1600" b="1" dirty="0"/>
              <a:t> yang </a:t>
            </a:r>
            <a:r>
              <a:rPr lang="en-US" sz="1600" b="1" dirty="0" err="1"/>
              <a:t>Mengeluarkan</a:t>
            </a:r>
            <a:endParaRPr lang="en-US" sz="1600" b="1" dirty="0"/>
          </a:p>
        </p:txBody>
      </p:sp>
      <p:sp>
        <p:nvSpPr>
          <p:cNvPr id="21" name="TextBox 20">
            <a:extLst>
              <a:ext uri="{FF2B5EF4-FFF2-40B4-BE49-F238E27FC236}">
                <a16:creationId xmlns:a16="http://schemas.microsoft.com/office/drawing/2014/main" id="{836ED493-7B6C-44F1-B7C7-B79C471F9BEB}"/>
              </a:ext>
            </a:extLst>
          </p:cNvPr>
          <p:cNvSpPr txBox="1"/>
          <p:nvPr/>
        </p:nvSpPr>
        <p:spPr>
          <a:xfrm>
            <a:off x="389442" y="430563"/>
            <a:ext cx="3984364" cy="3539430"/>
          </a:xfrm>
          <a:prstGeom prst="rect">
            <a:avLst/>
          </a:prstGeom>
          <a:noFill/>
        </p:spPr>
        <p:txBody>
          <a:bodyPr wrap="square">
            <a:spAutoFit/>
          </a:bodyPr>
          <a:lstStyle/>
          <a:p>
            <a:endParaRPr lang="en-US" sz="1600" b="1" dirty="0"/>
          </a:p>
          <a:p>
            <a:endParaRPr lang="en-US" sz="1600" b="1" dirty="0"/>
          </a:p>
          <a:p>
            <a:endParaRPr lang="en-US" sz="1600" b="1" dirty="0"/>
          </a:p>
          <a:p>
            <a:endParaRPr lang="en-US" sz="1600" b="1" dirty="0"/>
          </a:p>
          <a:p>
            <a:r>
              <a:rPr lang="en-US" sz="1600" b="1" dirty="0"/>
              <a:t>Uang </a:t>
            </a:r>
            <a:r>
              <a:rPr lang="en-US" sz="1600" b="1" dirty="0" err="1"/>
              <a:t>kartal</a:t>
            </a:r>
            <a:r>
              <a:rPr lang="en-US" sz="1600" b="1" dirty="0"/>
              <a:t> </a:t>
            </a:r>
            <a:r>
              <a:rPr lang="en-US" sz="1600" dirty="0" err="1"/>
              <a:t>adalah</a:t>
            </a:r>
            <a:r>
              <a:rPr lang="en-US" sz="1600" dirty="0"/>
              <a:t> uang </a:t>
            </a:r>
            <a:r>
              <a:rPr lang="en-US" sz="1600" dirty="0" err="1"/>
              <a:t>kertas</a:t>
            </a:r>
            <a:r>
              <a:rPr lang="en-US" sz="1600" dirty="0"/>
              <a:t> ﻿ dan </a:t>
            </a:r>
            <a:r>
              <a:rPr lang="en-US" sz="1600" dirty="0" err="1"/>
              <a:t>logam</a:t>
            </a:r>
            <a:r>
              <a:rPr lang="en-US" sz="1600" dirty="0"/>
              <a:t> yang </a:t>
            </a:r>
            <a:r>
              <a:rPr lang="en-US" sz="1600" dirty="0" err="1"/>
              <a:t>beredar</a:t>
            </a:r>
            <a:r>
              <a:rPr lang="en-US" sz="1600" dirty="0"/>
              <a:t> di </a:t>
            </a:r>
            <a:r>
              <a:rPr lang="en-US" sz="1600" dirty="0" err="1"/>
              <a:t>masyarakat</a:t>
            </a:r>
            <a:r>
              <a:rPr lang="en-US" sz="1600" dirty="0"/>
              <a:t>. Uang </a:t>
            </a:r>
            <a:r>
              <a:rPr lang="en-US" sz="1600" dirty="0" err="1"/>
              <a:t>ini</a:t>
            </a:r>
            <a:r>
              <a:rPr lang="en-US" sz="1600" dirty="0"/>
              <a:t> </a:t>
            </a:r>
            <a:r>
              <a:rPr lang="en-US" sz="1600" dirty="0" err="1"/>
              <a:t>dikeluarkan</a:t>
            </a:r>
            <a:r>
              <a:rPr lang="en-US" sz="1600" dirty="0"/>
              <a:t> ﻿ dan </a:t>
            </a:r>
            <a:r>
              <a:rPr lang="en-US" sz="1600" dirty="0" err="1"/>
              <a:t>diatur</a:t>
            </a:r>
            <a:r>
              <a:rPr lang="en-US" sz="1600" dirty="0"/>
              <a:t> </a:t>
            </a:r>
            <a:r>
              <a:rPr lang="en-US" sz="1600" dirty="0" err="1"/>
              <a:t>peredarannya</a:t>
            </a:r>
            <a:r>
              <a:rPr lang="en-US" sz="1600" dirty="0"/>
              <a:t> oleh </a:t>
            </a:r>
            <a:r>
              <a:rPr lang="en-US" sz="1600" dirty="0" err="1"/>
              <a:t>pemerintah</a:t>
            </a:r>
            <a:r>
              <a:rPr lang="en-US" sz="1600" dirty="0"/>
              <a:t>.</a:t>
            </a:r>
          </a:p>
          <a:p>
            <a:endParaRPr lang="en-US" sz="1600" b="1" dirty="0"/>
          </a:p>
          <a:p>
            <a:endParaRPr lang="en-US" sz="1600" b="1" dirty="0"/>
          </a:p>
          <a:p>
            <a:endParaRPr lang="en-US" sz="1600" b="1" dirty="0"/>
          </a:p>
          <a:p>
            <a:r>
              <a:rPr lang="en-US" sz="1600" b="1" dirty="0"/>
              <a:t>Uang </a:t>
            </a:r>
            <a:r>
              <a:rPr lang="en-US" sz="1600" b="1" dirty="0" err="1"/>
              <a:t>giral</a:t>
            </a:r>
            <a:r>
              <a:rPr lang="en-US" sz="1600" b="1" dirty="0"/>
              <a:t> </a:t>
            </a:r>
            <a:r>
              <a:rPr lang="en-US" sz="1600" dirty="0" err="1"/>
              <a:t>adalah</a:t>
            </a:r>
            <a:r>
              <a:rPr lang="en-US" sz="1600" dirty="0"/>
              <a:t> ﻿ </a:t>
            </a:r>
            <a:r>
              <a:rPr lang="en-US" sz="1600" dirty="0" err="1"/>
              <a:t>alat</a:t>
            </a:r>
            <a:r>
              <a:rPr lang="en-US" sz="1600" dirty="0"/>
              <a:t> </a:t>
            </a:r>
            <a:r>
              <a:rPr lang="en-US" sz="1600" dirty="0" err="1"/>
              <a:t>pembayaran</a:t>
            </a:r>
            <a:r>
              <a:rPr lang="en-US" sz="1600" dirty="0"/>
              <a:t> </a:t>
            </a:r>
            <a:r>
              <a:rPr lang="en-US" sz="1600" dirty="0" err="1"/>
              <a:t>berupa</a:t>
            </a:r>
            <a:r>
              <a:rPr lang="en-US" sz="1600" dirty="0"/>
              <a:t> </a:t>
            </a:r>
            <a:r>
              <a:rPr lang="en-US" sz="1600" dirty="0" err="1"/>
              <a:t>cek</a:t>
            </a:r>
            <a:r>
              <a:rPr lang="en-US" sz="1600" dirty="0"/>
              <a:t>, </a:t>
            </a:r>
            <a:r>
              <a:rPr lang="en-US" sz="1600" dirty="0" err="1"/>
              <a:t>bilyet</a:t>
            </a:r>
            <a:r>
              <a:rPr lang="en-US" sz="1600" dirty="0"/>
              <a:t> </a:t>
            </a:r>
            <a:r>
              <a:rPr lang="en-US" sz="1600" dirty="0" err="1"/>
              <a:t>giro</a:t>
            </a:r>
            <a:r>
              <a:rPr lang="en-US" sz="1600" dirty="0"/>
              <a:t>, dan </a:t>
            </a:r>
            <a:r>
              <a:rPr lang="en-US" sz="1600" dirty="0" err="1"/>
              <a:t>sejenisnya</a:t>
            </a:r>
            <a:r>
              <a:rPr lang="en-US" sz="1600" dirty="0"/>
              <a:t>. Uang ﻿ </a:t>
            </a:r>
            <a:r>
              <a:rPr lang="en-US" sz="1600" dirty="0" err="1"/>
              <a:t>giral</a:t>
            </a:r>
            <a:r>
              <a:rPr lang="en-US" sz="1600" dirty="0"/>
              <a:t> </a:t>
            </a:r>
            <a:r>
              <a:rPr lang="en-US" sz="1600" dirty="0" err="1"/>
              <a:t>dikeluarkan</a:t>
            </a:r>
            <a:r>
              <a:rPr lang="en-US" sz="1600" dirty="0"/>
              <a:t> oleh bank. ﻿ </a:t>
            </a:r>
          </a:p>
        </p:txBody>
      </p:sp>
      <p:pic>
        <p:nvPicPr>
          <p:cNvPr id="8" name="Picture 7">
            <a:extLst>
              <a:ext uri="{FF2B5EF4-FFF2-40B4-BE49-F238E27FC236}">
                <a16:creationId xmlns:a16="http://schemas.microsoft.com/office/drawing/2014/main" id="{18CD62A0-65EE-436D-A538-66E5D6EF7DED}"/>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a:stretch/>
        </p:blipFill>
        <p:spPr>
          <a:xfrm>
            <a:off x="5586867" y="2840106"/>
            <a:ext cx="2014093" cy="1258808"/>
          </a:xfrm>
          <a:prstGeom prst="rect">
            <a:avLst/>
          </a:prstGeom>
          <a:ln>
            <a:noFill/>
          </a:ln>
          <a:effectLst>
            <a:outerShdw blurRad="292100" dist="139700" dir="2700000" algn="tl" rotWithShape="0">
              <a:srgbClr val="333333">
                <a:alpha val="65000"/>
              </a:srgbClr>
            </a:outerShdw>
          </a:effectLst>
        </p:spPr>
      </p:pic>
      <p:pic>
        <p:nvPicPr>
          <p:cNvPr id="24" name="Picture 23">
            <a:extLst>
              <a:ext uri="{FF2B5EF4-FFF2-40B4-BE49-F238E27FC236}">
                <a16:creationId xmlns:a16="http://schemas.microsoft.com/office/drawing/2014/main" id="{339018BA-1FE5-401F-913F-CFC1FD6D0D4C}"/>
              </a:ext>
            </a:extLst>
          </p:cNvPr>
          <p:cNvPicPr>
            <a:picLocks noChangeAspect="1"/>
          </p:cNvPicPr>
          <p:nvPr/>
        </p:nvPicPr>
        <p:blipFill rotWithShape="1">
          <a:blip r:embed="rId12" cstate="screen">
            <a:extLst>
              <a:ext uri="{28A0092B-C50C-407E-A947-70E740481C1C}">
                <a14:useLocalDpi xmlns:a14="http://schemas.microsoft.com/office/drawing/2010/main"/>
              </a:ext>
            </a:extLst>
          </a:blip>
          <a:srcRect/>
          <a:stretch/>
        </p:blipFill>
        <p:spPr>
          <a:xfrm flipH="1">
            <a:off x="6858000" y="965448"/>
            <a:ext cx="1219200" cy="1371600"/>
          </a:xfrm>
          <a:prstGeom prst="rect">
            <a:avLst/>
          </a:prstGeom>
          <a:ln>
            <a:noFill/>
          </a:ln>
          <a:effectLst>
            <a:outerShdw blurRad="292100" dist="139700" dir="2700000" algn="tl" rotWithShape="0">
              <a:srgbClr val="333333">
                <a:alpha val="65000"/>
              </a:srgbClr>
            </a:outerShdw>
          </a:effectLst>
        </p:spPr>
      </p:pic>
      <p:pic>
        <p:nvPicPr>
          <p:cNvPr id="20" name="Picture 19">
            <a:extLst>
              <a:ext uri="{FF2B5EF4-FFF2-40B4-BE49-F238E27FC236}">
                <a16:creationId xmlns:a16="http://schemas.microsoft.com/office/drawing/2014/main" id="{339018BA-1FE5-401F-913F-CFC1FD6D0D4C}"/>
              </a:ext>
            </a:extLst>
          </p:cNvPr>
          <p:cNvPicPr>
            <a:picLocks noChangeAspect="1"/>
          </p:cNvPicPr>
          <p:nvPr/>
        </p:nvPicPr>
        <p:blipFill rotWithShape="1">
          <a:blip r:embed="rId13" cstate="screen">
            <a:extLst>
              <a:ext uri="{28A0092B-C50C-407E-A947-70E740481C1C}">
                <a14:useLocalDpi xmlns:a14="http://schemas.microsoft.com/office/drawing/2010/main"/>
              </a:ext>
            </a:extLst>
          </a:blip>
          <a:srcRect/>
          <a:stretch/>
        </p:blipFill>
        <p:spPr>
          <a:xfrm flipH="1">
            <a:off x="5222314" y="992696"/>
            <a:ext cx="1371600" cy="13716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5381612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ppt_x"/>
                                          </p:val>
                                        </p:tav>
                                        <p:tav tm="100000">
                                          <p:val>
                                            <p:strVal val="#ppt_x"/>
                                          </p:val>
                                        </p:tav>
                                      </p:tavLst>
                                    </p:anim>
                                    <p:anim calcmode="lin" valueType="num">
                                      <p:cBhvr additive="base">
                                        <p:cTn id="20"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34"/>
          <p:cNvSpPr txBox="1"/>
          <p:nvPr/>
        </p:nvSpPr>
        <p:spPr>
          <a:xfrm>
            <a:off x="0" y="133350"/>
            <a:ext cx="9143999" cy="401816"/>
          </a:xfrm>
          <a:prstGeom prst="rect">
            <a:avLst/>
          </a:prstGeom>
          <a:solidFill>
            <a:srgbClr val="2C987E"/>
          </a:solidFill>
          <a:ln>
            <a:noFill/>
          </a:ln>
        </p:spPr>
        <p:style>
          <a:lnRef idx="2">
            <a:schemeClr val="accent5">
              <a:shade val="50000"/>
            </a:schemeClr>
          </a:lnRef>
          <a:fillRef idx="1">
            <a:schemeClr val="accent5"/>
          </a:fillRef>
          <a:effectRef idx="0">
            <a:schemeClr val="accent5"/>
          </a:effectRef>
          <a:fontRef idx="minor">
            <a:schemeClr val="lt1"/>
          </a:fontRef>
        </p:style>
        <p:txBody>
          <a:bodyPr wrap="square" lIns="93128" tIns="46565" rIns="93128" bIns="46565" rtlCol="0">
            <a:spAutoFit/>
          </a:bodyPr>
          <a:lstStyle/>
          <a:p>
            <a:pPr marL="0" lvl="1">
              <a:tabLst>
                <a:tab pos="692185" algn="l"/>
              </a:tabLst>
            </a:pPr>
            <a:r>
              <a:rPr lang="it-IT" sz="2000" b="1" dirty="0">
                <a:solidFill>
                  <a:schemeClr val="bg1"/>
                </a:solidFill>
                <a:latin typeface="Candara" pitchFamily="34" charset="0"/>
              </a:rPr>
              <a:t>A. Uang</a:t>
            </a:r>
            <a:endParaRPr lang="en-US" sz="2000" b="1" dirty="0">
              <a:solidFill>
                <a:schemeClr val="bg1"/>
              </a:solidFill>
              <a:latin typeface="Candara" pitchFamily="34" charset="0"/>
            </a:endParaRPr>
          </a:p>
        </p:txBody>
      </p:sp>
      <p:grpSp>
        <p:nvGrpSpPr>
          <p:cNvPr id="9" name="Group 8"/>
          <p:cNvGrpSpPr/>
          <p:nvPr/>
        </p:nvGrpSpPr>
        <p:grpSpPr>
          <a:xfrm>
            <a:off x="0" y="4302125"/>
            <a:ext cx="9144000" cy="841375"/>
            <a:chOff x="0" y="4302125"/>
            <a:chExt cx="9144000" cy="841375"/>
          </a:xfrm>
        </p:grpSpPr>
        <p:grpSp>
          <p:nvGrpSpPr>
            <p:cNvPr id="10" name="Group 9"/>
            <p:cNvGrpSpPr/>
            <p:nvPr/>
          </p:nvGrpSpPr>
          <p:grpSpPr>
            <a:xfrm>
              <a:off x="0" y="4302125"/>
              <a:ext cx="9144000" cy="841375"/>
              <a:chOff x="0" y="4302125"/>
              <a:chExt cx="9144000" cy="841375"/>
            </a:xfrm>
          </p:grpSpPr>
          <p:grpSp>
            <p:nvGrpSpPr>
              <p:cNvPr id="13" name="Group 12"/>
              <p:cNvGrpSpPr/>
              <p:nvPr/>
            </p:nvGrpSpPr>
            <p:grpSpPr>
              <a:xfrm>
                <a:off x="0" y="4302125"/>
                <a:ext cx="9144000" cy="841375"/>
                <a:chOff x="0" y="4302125"/>
                <a:chExt cx="9144000" cy="841375"/>
              </a:xfrm>
            </p:grpSpPr>
            <p:pic>
              <p:nvPicPr>
                <p:cNvPr id="15" name="Picture 2" descr="E:\ELISA\ERLANGGA LISA\2017\TEMPLATE PPT\SMP PPKN kelas X kelompok wajib\SMP PPKN kelas X kelompok wajib.png"/>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22" name="TextBox 16"/>
                <p:cNvSpPr txBox="1"/>
                <p:nvPr/>
              </p:nvSpPr>
              <p:spPr>
                <a:xfrm>
                  <a:off x="2057400" y="4732407"/>
                  <a:ext cx="5334000" cy="353943"/>
                </a:xfrm>
                <a:prstGeom prst="rect">
                  <a:avLst/>
                </a:prstGeom>
                <a:solidFill>
                  <a:srgbClr val="FFC000"/>
                </a:solidFill>
              </p:spPr>
              <p:txBody>
                <a:bodyPr wrap="square" rtlCol="0">
                  <a:spAutoFit/>
                </a:bodyPr>
                <a:lstStyle/>
                <a:p>
                  <a:r>
                    <a:rPr lang="en-US" sz="1700" b="1" dirty="0">
                      <a:solidFill>
                        <a:srgbClr val="002060"/>
                      </a:solidFill>
                      <a:latin typeface="Arial" pitchFamily="34" charset="0"/>
                      <a:cs typeface="Arial" pitchFamily="34" charset="0"/>
                    </a:rPr>
                    <a:t>IPS EKONOMI </a:t>
                  </a:r>
                </a:p>
              </p:txBody>
            </p:sp>
          </p:grpSp>
          <p:pic>
            <p:nvPicPr>
              <p:cNvPr id="14" name="Picture 13" descr="A picture containing text&#10;&#10;Description automatically generated">
                <a:extLst>
                  <a:ext uri="{FF2B5EF4-FFF2-40B4-BE49-F238E27FC236}">
                    <a16:creationId xmlns:a16="http://schemas.microsoft.com/office/drawing/2014/main" id="{D65625EF-D92B-4D38-A026-7B2925F9C466}"/>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12" name="Rectangle 11"/>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graphicFrame>
        <p:nvGraphicFramePr>
          <p:cNvPr id="30" name="Diagram 29">
            <a:extLst>
              <a:ext uri="{FF2B5EF4-FFF2-40B4-BE49-F238E27FC236}">
                <a16:creationId xmlns:a16="http://schemas.microsoft.com/office/drawing/2014/main" id="{59F98903-DCB0-E817-9C17-FDE6B097286A}"/>
              </a:ext>
            </a:extLst>
          </p:cNvPr>
          <p:cNvGraphicFramePr/>
          <p:nvPr/>
        </p:nvGraphicFramePr>
        <p:xfrm>
          <a:off x="3414963" y="1916812"/>
          <a:ext cx="2209800" cy="338554"/>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17" name="TextBox 16">
            <a:extLst>
              <a:ext uri="{FF2B5EF4-FFF2-40B4-BE49-F238E27FC236}">
                <a16:creationId xmlns:a16="http://schemas.microsoft.com/office/drawing/2014/main" id="{7D67197E-6583-423A-8E34-3160D3CFDD17}"/>
              </a:ext>
            </a:extLst>
          </p:cNvPr>
          <p:cNvSpPr txBox="1"/>
          <p:nvPr/>
        </p:nvSpPr>
        <p:spPr>
          <a:xfrm>
            <a:off x="152401" y="607188"/>
            <a:ext cx="1600200" cy="369332"/>
          </a:xfrm>
          <a:prstGeom prst="rect">
            <a:avLst/>
          </a:prstGeom>
          <a:solidFill>
            <a:schemeClr val="bg2">
              <a:lumMod val="75000"/>
            </a:schemeClr>
          </a:solidFill>
        </p:spPr>
        <p:txBody>
          <a:bodyPr wrap="square">
            <a:spAutoFit/>
          </a:bodyPr>
          <a:lstStyle/>
          <a:p>
            <a:r>
              <a:rPr lang="en-US" b="1" dirty="0"/>
              <a:t>4. </a:t>
            </a:r>
            <a:r>
              <a:rPr lang="en-US" b="1" dirty="0" err="1"/>
              <a:t>Jenis</a:t>
            </a:r>
            <a:r>
              <a:rPr lang="en-US" b="1" dirty="0"/>
              <a:t> Uang</a:t>
            </a:r>
          </a:p>
        </p:txBody>
      </p:sp>
      <p:sp>
        <p:nvSpPr>
          <p:cNvPr id="23" name="TextBox 22">
            <a:extLst>
              <a:ext uri="{FF2B5EF4-FFF2-40B4-BE49-F238E27FC236}">
                <a16:creationId xmlns:a16="http://schemas.microsoft.com/office/drawing/2014/main" id="{E723A8C0-7A8D-4CB8-9C81-EA19C669E9F1}"/>
              </a:ext>
            </a:extLst>
          </p:cNvPr>
          <p:cNvSpPr txBox="1"/>
          <p:nvPr/>
        </p:nvSpPr>
        <p:spPr>
          <a:xfrm>
            <a:off x="304800" y="1289472"/>
            <a:ext cx="3771900" cy="2554545"/>
          </a:xfrm>
          <a:prstGeom prst="rect">
            <a:avLst/>
          </a:prstGeom>
          <a:noFill/>
        </p:spPr>
        <p:txBody>
          <a:bodyPr wrap="square">
            <a:spAutoFit/>
          </a:bodyPr>
          <a:lstStyle/>
          <a:p>
            <a:r>
              <a:rPr lang="en-US" sz="1600" b="1" dirty="0"/>
              <a:t>b. </a:t>
            </a:r>
            <a:r>
              <a:rPr lang="en-US" sz="1600" b="1" dirty="0" err="1"/>
              <a:t>Bahan</a:t>
            </a:r>
            <a:r>
              <a:rPr lang="en-US" sz="1600" b="1" dirty="0"/>
              <a:t> Uang﻿</a:t>
            </a:r>
          </a:p>
          <a:p>
            <a:endParaRPr lang="en-US" sz="1600" b="1" dirty="0"/>
          </a:p>
          <a:p>
            <a:r>
              <a:rPr lang="en-US" sz="1600" dirty="0" err="1"/>
              <a:t>Berdasarkan</a:t>
            </a:r>
            <a:r>
              <a:rPr lang="en-US" sz="1600" dirty="0"/>
              <a:t> </a:t>
            </a:r>
            <a:r>
              <a:rPr lang="en-US" sz="1600" dirty="0" err="1"/>
              <a:t>bahan</a:t>
            </a:r>
            <a:r>
              <a:rPr lang="en-US" sz="1600" dirty="0"/>
              <a:t> yang </a:t>
            </a:r>
            <a:r>
              <a:rPr lang="en-US" sz="1600" dirty="0" err="1"/>
              <a:t>digunakan</a:t>
            </a:r>
            <a:r>
              <a:rPr lang="en-US" sz="1600" dirty="0"/>
              <a:t>, uang </a:t>
            </a:r>
            <a:r>
              <a:rPr lang="en-US" sz="1600" dirty="0" err="1"/>
              <a:t>dibedakan</a:t>
            </a:r>
            <a:r>
              <a:rPr lang="en-US" sz="1600" dirty="0"/>
              <a:t> </a:t>
            </a:r>
            <a:r>
              <a:rPr lang="en-US" sz="1600" dirty="0" err="1"/>
              <a:t>atas</a:t>
            </a:r>
            <a:r>
              <a:rPr lang="en-US" sz="1600" dirty="0"/>
              <a:t> ﻿ uang </a:t>
            </a:r>
            <a:r>
              <a:rPr lang="en-US" sz="1600" dirty="0" err="1"/>
              <a:t>logam</a:t>
            </a:r>
            <a:r>
              <a:rPr lang="en-US" sz="1600" dirty="0"/>
              <a:t> dan uang </a:t>
            </a:r>
            <a:r>
              <a:rPr lang="en-US" sz="1600" dirty="0" err="1"/>
              <a:t>kertas</a:t>
            </a:r>
            <a:r>
              <a:rPr lang="en-US" sz="1600" dirty="0"/>
              <a:t>. Uang </a:t>
            </a:r>
            <a:r>
              <a:rPr lang="en-US" sz="1600" dirty="0" err="1"/>
              <a:t>logam</a:t>
            </a:r>
            <a:r>
              <a:rPr lang="en-US" sz="1600" dirty="0"/>
              <a:t> </a:t>
            </a:r>
            <a:r>
              <a:rPr lang="en-US" sz="1600" dirty="0" err="1"/>
              <a:t>adalah</a:t>
            </a:r>
            <a:r>
              <a:rPr lang="en-US" sz="1600" dirty="0"/>
              <a:t> uang yang ﻿ </a:t>
            </a:r>
            <a:r>
              <a:rPr lang="en-US" sz="1600" dirty="0" err="1"/>
              <a:t>bahannya</a:t>
            </a:r>
            <a:r>
              <a:rPr lang="en-US" sz="1600" dirty="0"/>
              <a:t> </a:t>
            </a:r>
            <a:r>
              <a:rPr lang="en-US" sz="1600" dirty="0" err="1"/>
              <a:t>terbuat</a:t>
            </a:r>
            <a:r>
              <a:rPr lang="en-US" sz="1600" dirty="0"/>
              <a:t> </a:t>
            </a:r>
            <a:r>
              <a:rPr lang="en-US" sz="1600" dirty="0" err="1"/>
              <a:t>dari</a:t>
            </a:r>
            <a:r>
              <a:rPr lang="en-US" sz="1600" dirty="0"/>
              <a:t> </a:t>
            </a:r>
            <a:r>
              <a:rPr lang="en-US" sz="1600" dirty="0" err="1"/>
              <a:t>logam</a:t>
            </a:r>
            <a:r>
              <a:rPr lang="en-US" sz="1600" dirty="0"/>
              <a:t> </a:t>
            </a:r>
            <a:r>
              <a:rPr lang="en-US" sz="1600" dirty="0" err="1"/>
              <a:t>berupa</a:t>
            </a:r>
            <a:r>
              <a:rPr lang="en-US" sz="1600" dirty="0"/>
              <a:t> </a:t>
            </a:r>
            <a:r>
              <a:rPr lang="en-US" sz="1600" dirty="0" err="1"/>
              <a:t>emas</a:t>
            </a:r>
            <a:r>
              <a:rPr lang="en-US" sz="1600" dirty="0"/>
              <a:t> </a:t>
            </a:r>
            <a:r>
              <a:rPr lang="en-US" sz="1600" dirty="0" err="1"/>
              <a:t>atau</a:t>
            </a:r>
            <a:r>
              <a:rPr lang="en-US" sz="1600" dirty="0"/>
              <a:t> </a:t>
            </a:r>
            <a:r>
              <a:rPr lang="en-US" sz="1600" dirty="0" err="1"/>
              <a:t>perak</a:t>
            </a:r>
            <a:r>
              <a:rPr lang="en-US" sz="1600" dirty="0"/>
              <a:t> </a:t>
            </a:r>
            <a:r>
              <a:rPr lang="en-US" sz="1600" dirty="0" err="1"/>
              <a:t>atau</a:t>
            </a:r>
            <a:r>
              <a:rPr lang="en-US" sz="1600" dirty="0"/>
              <a:t> ﻿ </a:t>
            </a:r>
            <a:r>
              <a:rPr lang="en-US" sz="1600" dirty="0" err="1"/>
              <a:t>logam</a:t>
            </a:r>
            <a:r>
              <a:rPr lang="en-US" sz="1600" dirty="0"/>
              <a:t> </a:t>
            </a:r>
            <a:r>
              <a:rPr lang="en-US" sz="1600" dirty="0" err="1"/>
              <a:t>lainnya</a:t>
            </a:r>
            <a:r>
              <a:rPr lang="en-US" sz="1600" dirty="0"/>
              <a:t>. Uang </a:t>
            </a:r>
            <a:r>
              <a:rPr lang="en-US" sz="1600" dirty="0" err="1"/>
              <a:t>kertas</a:t>
            </a:r>
            <a:r>
              <a:rPr lang="en-US" sz="1600" dirty="0"/>
              <a:t> </a:t>
            </a:r>
            <a:r>
              <a:rPr lang="en-US" sz="1600" dirty="0" err="1"/>
              <a:t>adalah</a:t>
            </a:r>
            <a:r>
              <a:rPr lang="en-US" sz="1600" dirty="0"/>
              <a:t> uang yang </a:t>
            </a:r>
            <a:r>
              <a:rPr lang="en-US" sz="1600" dirty="0" err="1"/>
              <a:t>bahannya</a:t>
            </a:r>
            <a:r>
              <a:rPr lang="en-US" sz="1600" dirty="0"/>
              <a:t> </a:t>
            </a:r>
            <a:r>
              <a:rPr lang="en-US" sz="1600" dirty="0" err="1"/>
              <a:t>terbuat</a:t>
            </a:r>
            <a:r>
              <a:rPr lang="en-US" sz="1600" dirty="0"/>
              <a:t> ﻿ </a:t>
            </a:r>
            <a:r>
              <a:rPr lang="en-US" sz="1600" dirty="0" err="1"/>
              <a:t>dari</a:t>
            </a:r>
            <a:r>
              <a:rPr lang="en-US" sz="1600" dirty="0"/>
              <a:t> </a:t>
            </a:r>
            <a:r>
              <a:rPr lang="en-US" sz="1600" dirty="0" err="1"/>
              <a:t>kertas</a:t>
            </a:r>
            <a:r>
              <a:rPr lang="en-US" sz="1600" dirty="0"/>
              <a:t> </a:t>
            </a:r>
            <a:r>
              <a:rPr lang="en-US" sz="1600" dirty="0" err="1"/>
              <a:t>serta</a:t>
            </a:r>
            <a:r>
              <a:rPr lang="en-US" sz="1600" dirty="0"/>
              <a:t> </a:t>
            </a:r>
            <a:r>
              <a:rPr lang="en-US" sz="1600" dirty="0" err="1"/>
              <a:t>penggunaannya</a:t>
            </a:r>
            <a:r>
              <a:rPr lang="en-US" sz="1600" dirty="0"/>
              <a:t> </a:t>
            </a:r>
            <a:r>
              <a:rPr lang="en-US" sz="1600" dirty="0" err="1"/>
              <a:t>diatur</a:t>
            </a:r>
            <a:r>
              <a:rPr lang="en-US" sz="1600" dirty="0"/>
              <a:t> </a:t>
            </a:r>
            <a:r>
              <a:rPr lang="en-US" sz="1600" dirty="0" err="1"/>
              <a:t>undang-undang</a:t>
            </a:r>
            <a:r>
              <a:rPr lang="en-US" sz="1600" dirty="0"/>
              <a:t>.</a:t>
            </a:r>
          </a:p>
        </p:txBody>
      </p:sp>
      <p:sp>
        <p:nvSpPr>
          <p:cNvPr id="18" name="TextBox 17">
            <a:extLst>
              <a:ext uri="{FF2B5EF4-FFF2-40B4-BE49-F238E27FC236}">
                <a16:creationId xmlns:a16="http://schemas.microsoft.com/office/drawing/2014/main" id="{5C7CC3A0-AD74-4CA0-B8A5-2C5223EC0AF5}"/>
              </a:ext>
            </a:extLst>
          </p:cNvPr>
          <p:cNvSpPr txBox="1"/>
          <p:nvPr/>
        </p:nvSpPr>
        <p:spPr>
          <a:xfrm>
            <a:off x="4625897" y="1289472"/>
            <a:ext cx="4297373" cy="2800767"/>
          </a:xfrm>
          <a:prstGeom prst="rect">
            <a:avLst/>
          </a:prstGeom>
          <a:noFill/>
        </p:spPr>
        <p:txBody>
          <a:bodyPr wrap="square">
            <a:spAutoFit/>
          </a:bodyPr>
          <a:lstStyle/>
          <a:p>
            <a:r>
              <a:rPr lang="en-US" sz="1600" b="1" dirty="0"/>
              <a:t>c. Negara yang </a:t>
            </a:r>
            <a:r>
              <a:rPr lang="en-US" sz="1600" b="1" dirty="0" err="1"/>
              <a:t>Mengeluarkan</a:t>
            </a:r>
            <a:endParaRPr lang="en-US" sz="1600" b="1" dirty="0"/>
          </a:p>
          <a:p>
            <a:endParaRPr lang="en-US" sz="1600" dirty="0"/>
          </a:p>
          <a:p>
            <a:r>
              <a:rPr lang="en-US" sz="1600" dirty="0" err="1"/>
              <a:t>Berdasarkan</a:t>
            </a:r>
            <a:r>
              <a:rPr lang="en-US" sz="1600" dirty="0"/>
              <a:t> negara yang </a:t>
            </a:r>
            <a:r>
              <a:rPr lang="en-US" sz="1600" dirty="0" err="1"/>
              <a:t>mengeluarkan</a:t>
            </a:r>
            <a:r>
              <a:rPr lang="en-US" sz="1600" dirty="0"/>
              <a:t>, uang </a:t>
            </a:r>
            <a:r>
              <a:rPr lang="en-US" sz="1600" dirty="0" err="1"/>
              <a:t>dibedakan</a:t>
            </a:r>
            <a:r>
              <a:rPr lang="en-US" sz="1600" dirty="0"/>
              <a:t> </a:t>
            </a:r>
            <a:r>
              <a:rPr lang="en-US" sz="1600" dirty="0" err="1"/>
              <a:t>atas</a:t>
            </a:r>
            <a:r>
              <a:rPr lang="en-US" sz="1600" dirty="0"/>
              <a:t> uang </a:t>
            </a:r>
            <a:r>
              <a:rPr lang="en-US" sz="1600" dirty="0" err="1"/>
              <a:t>dalam</a:t>
            </a:r>
            <a:r>
              <a:rPr lang="en-US" sz="1600" dirty="0"/>
              <a:t> negeri (</a:t>
            </a:r>
            <a:r>
              <a:rPr lang="en-US" sz="1600" dirty="0" err="1"/>
              <a:t>domestik</a:t>
            </a:r>
            <a:r>
              <a:rPr lang="en-US" sz="1600" dirty="0"/>
              <a:t>/</a:t>
            </a:r>
            <a:r>
              <a:rPr lang="en-US" sz="1600" dirty="0" err="1"/>
              <a:t>nasional</a:t>
            </a:r>
            <a:r>
              <a:rPr lang="en-US" sz="1600" dirty="0"/>
              <a:t>) dan uang </a:t>
            </a:r>
            <a:r>
              <a:rPr lang="en-US" sz="1600" dirty="0" err="1"/>
              <a:t>luar</a:t>
            </a:r>
            <a:r>
              <a:rPr lang="en-US" sz="1600" dirty="0"/>
              <a:t> negeri.</a:t>
            </a:r>
          </a:p>
          <a:p>
            <a:pPr marL="342900" indent="-342900">
              <a:buFont typeface="+mj-lt"/>
              <a:buAutoNum type="arabicPeriod"/>
            </a:pPr>
            <a:r>
              <a:rPr lang="en-US" sz="1600" dirty="0"/>
              <a:t>Uang </a:t>
            </a:r>
            <a:r>
              <a:rPr lang="en-US" sz="1600" dirty="0" err="1"/>
              <a:t>dalam</a:t>
            </a:r>
            <a:r>
              <a:rPr lang="en-US" sz="1600" dirty="0"/>
              <a:t> negeri </a:t>
            </a:r>
            <a:r>
              <a:rPr lang="en-US" sz="1600" dirty="0" err="1"/>
              <a:t>adalah</a:t>
            </a:r>
            <a:r>
              <a:rPr lang="en-US" sz="1600" dirty="0"/>
              <a:t> uang yang </a:t>
            </a:r>
            <a:r>
              <a:rPr lang="en-US" sz="1600" dirty="0" err="1"/>
              <a:t>dikeluarkan</a:t>
            </a:r>
            <a:r>
              <a:rPr lang="en-US" sz="1600" dirty="0"/>
              <a:t> oleh negara yang </a:t>
            </a:r>
            <a:r>
              <a:rPr lang="en-US" sz="1600" dirty="0" err="1"/>
              <a:t>bersangkutan</a:t>
            </a:r>
            <a:r>
              <a:rPr lang="en-US" sz="1600" dirty="0"/>
              <a:t>; dan </a:t>
            </a:r>
          </a:p>
          <a:p>
            <a:pPr marL="342900" indent="-342900">
              <a:buFont typeface="+mj-lt"/>
              <a:buAutoNum type="arabicPeriod"/>
            </a:pPr>
            <a:r>
              <a:rPr lang="en-US" sz="1600" dirty="0"/>
              <a:t>Uang </a:t>
            </a:r>
            <a:r>
              <a:rPr lang="en-US" sz="1600" dirty="0" err="1"/>
              <a:t>luar</a:t>
            </a:r>
            <a:r>
              <a:rPr lang="en-US" sz="1600" dirty="0"/>
              <a:t> negeri </a:t>
            </a:r>
            <a:r>
              <a:rPr lang="en-US" sz="1600" dirty="0" err="1"/>
              <a:t>adalah</a:t>
            </a:r>
            <a:r>
              <a:rPr lang="en-US" sz="1600" dirty="0"/>
              <a:t> uang yang </a:t>
            </a:r>
            <a:r>
              <a:rPr lang="en-US" sz="1600" dirty="0" err="1"/>
              <a:t>beredar</a:t>
            </a:r>
            <a:r>
              <a:rPr lang="en-US" sz="1600" dirty="0"/>
              <a:t> </a:t>
            </a:r>
            <a:r>
              <a:rPr lang="en-US" sz="1600" dirty="0" err="1"/>
              <a:t>dalam</a:t>
            </a:r>
            <a:r>
              <a:rPr lang="en-US" sz="1600" dirty="0"/>
              <a:t> </a:t>
            </a:r>
            <a:r>
              <a:rPr lang="en-US" sz="1600" dirty="0" err="1"/>
              <a:t>suatu</a:t>
            </a:r>
            <a:r>
              <a:rPr lang="en-US" sz="1600" dirty="0"/>
              <a:t> negara, </a:t>
            </a:r>
            <a:r>
              <a:rPr lang="en-US" sz="1600" dirty="0" err="1"/>
              <a:t>tetapi</a:t>
            </a:r>
            <a:r>
              <a:rPr lang="en-US" sz="1600" dirty="0"/>
              <a:t> yang </a:t>
            </a:r>
            <a:r>
              <a:rPr lang="en-US" sz="1600" dirty="0" err="1"/>
              <a:t>mengeluarkannya</a:t>
            </a:r>
            <a:r>
              <a:rPr lang="en-US" sz="1600" dirty="0"/>
              <a:t> </a:t>
            </a:r>
            <a:r>
              <a:rPr lang="en-US" sz="1600" dirty="0" err="1"/>
              <a:t>adalah</a:t>
            </a:r>
            <a:r>
              <a:rPr lang="en-US" sz="1600" dirty="0"/>
              <a:t> negara lain.</a:t>
            </a:r>
          </a:p>
        </p:txBody>
      </p:sp>
    </p:spTree>
    <p:extLst>
      <p:ext uri="{BB962C8B-B14F-4D97-AF65-F5344CB8AC3E}">
        <p14:creationId xmlns:p14="http://schemas.microsoft.com/office/powerpoint/2010/main" val="393774303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5121233-2F5C-4C4A-A15B-8775E456E0E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712790" y="1165351"/>
            <a:ext cx="4191000" cy="3013889"/>
          </a:xfrm>
          <a:prstGeom prst="rect">
            <a:avLst/>
          </a:prstGeom>
        </p:spPr>
      </p:pic>
      <p:sp>
        <p:nvSpPr>
          <p:cNvPr id="11" name="TextBox 34"/>
          <p:cNvSpPr txBox="1"/>
          <p:nvPr/>
        </p:nvSpPr>
        <p:spPr>
          <a:xfrm>
            <a:off x="0" y="133350"/>
            <a:ext cx="9143999" cy="401816"/>
          </a:xfrm>
          <a:prstGeom prst="rect">
            <a:avLst/>
          </a:prstGeom>
          <a:solidFill>
            <a:srgbClr val="2C987E"/>
          </a:solidFill>
          <a:ln>
            <a:noFill/>
          </a:ln>
        </p:spPr>
        <p:style>
          <a:lnRef idx="2">
            <a:schemeClr val="accent5">
              <a:shade val="50000"/>
            </a:schemeClr>
          </a:lnRef>
          <a:fillRef idx="1">
            <a:schemeClr val="accent5"/>
          </a:fillRef>
          <a:effectRef idx="0">
            <a:schemeClr val="accent5"/>
          </a:effectRef>
          <a:fontRef idx="minor">
            <a:schemeClr val="lt1"/>
          </a:fontRef>
        </p:style>
        <p:txBody>
          <a:bodyPr wrap="square" lIns="93128" tIns="46565" rIns="93128" bIns="46565" rtlCol="0">
            <a:spAutoFit/>
          </a:bodyPr>
          <a:lstStyle/>
          <a:p>
            <a:pPr marL="0" lvl="1">
              <a:tabLst>
                <a:tab pos="692185" algn="l"/>
              </a:tabLst>
            </a:pPr>
            <a:r>
              <a:rPr lang="it-IT" sz="2000" b="1" dirty="0">
                <a:solidFill>
                  <a:schemeClr val="bg1"/>
                </a:solidFill>
                <a:latin typeface="Candara" pitchFamily="34" charset="0"/>
              </a:rPr>
              <a:t>A. Uang</a:t>
            </a:r>
            <a:endParaRPr lang="en-US" sz="2000" b="1" dirty="0">
              <a:solidFill>
                <a:schemeClr val="bg1"/>
              </a:solidFill>
              <a:latin typeface="Candara" pitchFamily="34" charset="0"/>
            </a:endParaRPr>
          </a:p>
        </p:txBody>
      </p:sp>
      <p:grpSp>
        <p:nvGrpSpPr>
          <p:cNvPr id="9" name="Group 8"/>
          <p:cNvGrpSpPr/>
          <p:nvPr/>
        </p:nvGrpSpPr>
        <p:grpSpPr>
          <a:xfrm>
            <a:off x="12551" y="4320996"/>
            <a:ext cx="9144000" cy="841375"/>
            <a:chOff x="0" y="4302125"/>
            <a:chExt cx="9144000" cy="841375"/>
          </a:xfrm>
        </p:grpSpPr>
        <p:grpSp>
          <p:nvGrpSpPr>
            <p:cNvPr id="10" name="Group 9"/>
            <p:cNvGrpSpPr/>
            <p:nvPr/>
          </p:nvGrpSpPr>
          <p:grpSpPr>
            <a:xfrm>
              <a:off x="0" y="4302125"/>
              <a:ext cx="9144000" cy="841375"/>
              <a:chOff x="0" y="4302125"/>
              <a:chExt cx="9144000" cy="841375"/>
            </a:xfrm>
          </p:grpSpPr>
          <p:grpSp>
            <p:nvGrpSpPr>
              <p:cNvPr id="13" name="Group 12"/>
              <p:cNvGrpSpPr/>
              <p:nvPr/>
            </p:nvGrpSpPr>
            <p:grpSpPr>
              <a:xfrm>
                <a:off x="0" y="4302125"/>
                <a:ext cx="9144000" cy="841375"/>
                <a:chOff x="0" y="4302125"/>
                <a:chExt cx="9144000" cy="841375"/>
              </a:xfrm>
            </p:grpSpPr>
            <p:pic>
              <p:nvPicPr>
                <p:cNvPr id="15" name="Picture 2" descr="E:\ELISA\ERLANGGA LISA\2017\TEMPLATE PPT\SMP PPKN kelas X kelompok wajib\SMP PPKN kelas X kelompok wajib.png"/>
                <p:cNvPicPr>
                  <a:picLocks noChangeAspect="1" noChangeArrowheads="1"/>
                </p:cNvPicPr>
                <p:nvPr/>
              </p:nvPicPr>
              <p:blipFill>
                <a:blip r:embed="rId4" cstate="print"/>
                <a:srcRect/>
                <a:stretch>
                  <a:fillRect/>
                </a:stretch>
              </p:blipFill>
              <p:spPr bwMode="auto">
                <a:xfrm>
                  <a:off x="0" y="4302125"/>
                  <a:ext cx="9144000" cy="841375"/>
                </a:xfrm>
                <a:prstGeom prst="rect">
                  <a:avLst/>
                </a:prstGeom>
                <a:noFill/>
              </p:spPr>
            </p:pic>
            <p:sp>
              <p:nvSpPr>
                <p:cNvPr id="22" name="TextBox 16"/>
                <p:cNvSpPr txBox="1"/>
                <p:nvPr/>
              </p:nvSpPr>
              <p:spPr>
                <a:xfrm>
                  <a:off x="2057400" y="4732407"/>
                  <a:ext cx="5334000" cy="353943"/>
                </a:xfrm>
                <a:prstGeom prst="rect">
                  <a:avLst/>
                </a:prstGeom>
                <a:solidFill>
                  <a:srgbClr val="FFC000"/>
                </a:solidFill>
              </p:spPr>
              <p:txBody>
                <a:bodyPr wrap="square" rtlCol="0">
                  <a:spAutoFit/>
                </a:bodyPr>
                <a:lstStyle/>
                <a:p>
                  <a:r>
                    <a:rPr lang="en-US" sz="1700" b="1" dirty="0">
                      <a:solidFill>
                        <a:srgbClr val="002060"/>
                      </a:solidFill>
                      <a:latin typeface="Arial" pitchFamily="34" charset="0"/>
                      <a:cs typeface="Arial" pitchFamily="34" charset="0"/>
                    </a:rPr>
                    <a:t>IPS EKONOMI </a:t>
                  </a:r>
                </a:p>
              </p:txBody>
            </p:sp>
          </p:grpSp>
          <p:pic>
            <p:nvPicPr>
              <p:cNvPr id="14" name="Picture 13" descr="A picture containing text&#10;&#10;Description automatically generated">
                <a:extLst>
                  <a:ext uri="{FF2B5EF4-FFF2-40B4-BE49-F238E27FC236}">
                    <a16:creationId xmlns:a16="http://schemas.microsoft.com/office/drawing/2014/main" id="{D65625EF-D92B-4D38-A026-7B2925F9C466}"/>
                  </a:ext>
                </a:extLst>
              </p:cNvPr>
              <p:cNvPicPr>
                <a:picLocks noChangeAspect="1"/>
              </p:cNvPicPr>
              <p:nvPr/>
            </p:nvPicPr>
            <p:blipFill rotWithShape="1">
              <a:blip r:embed="rId5" cstate="screen">
                <a:extLst>
                  <a:ext uri="{BEBA8EAE-BF5A-486C-A8C5-ECC9F3942E4B}">
                    <a14:imgProps xmlns:a14="http://schemas.microsoft.com/office/drawing/2010/main">
                      <a14:imgLayer r:embed="rId6">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12" name="Rectangle 11"/>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17" name="TextBox 16">
            <a:extLst>
              <a:ext uri="{FF2B5EF4-FFF2-40B4-BE49-F238E27FC236}">
                <a16:creationId xmlns:a16="http://schemas.microsoft.com/office/drawing/2014/main" id="{7D67197E-6583-423A-8E34-3160D3CFDD17}"/>
              </a:ext>
            </a:extLst>
          </p:cNvPr>
          <p:cNvSpPr txBox="1"/>
          <p:nvPr/>
        </p:nvSpPr>
        <p:spPr>
          <a:xfrm>
            <a:off x="152401" y="607188"/>
            <a:ext cx="1600200" cy="369332"/>
          </a:xfrm>
          <a:prstGeom prst="rect">
            <a:avLst/>
          </a:prstGeom>
          <a:solidFill>
            <a:schemeClr val="bg2">
              <a:lumMod val="75000"/>
            </a:schemeClr>
          </a:solidFill>
        </p:spPr>
        <p:txBody>
          <a:bodyPr wrap="square">
            <a:spAutoFit/>
          </a:bodyPr>
          <a:lstStyle/>
          <a:p>
            <a:r>
              <a:rPr lang="en-US" b="1" dirty="0"/>
              <a:t>5. </a:t>
            </a:r>
            <a:r>
              <a:rPr lang="en-US" b="1" dirty="0" err="1"/>
              <a:t>Syarat</a:t>
            </a:r>
            <a:r>
              <a:rPr lang="en-US" b="1" dirty="0"/>
              <a:t> Uang</a:t>
            </a:r>
          </a:p>
        </p:txBody>
      </p:sp>
      <p:sp>
        <p:nvSpPr>
          <p:cNvPr id="19" name="TextBox 18">
            <a:extLst>
              <a:ext uri="{FF2B5EF4-FFF2-40B4-BE49-F238E27FC236}">
                <a16:creationId xmlns:a16="http://schemas.microsoft.com/office/drawing/2014/main" id="{79C0A47C-0CC6-4B27-9B19-DC0F8789132D}"/>
              </a:ext>
            </a:extLst>
          </p:cNvPr>
          <p:cNvSpPr txBox="1"/>
          <p:nvPr/>
        </p:nvSpPr>
        <p:spPr>
          <a:xfrm>
            <a:off x="304800" y="1165351"/>
            <a:ext cx="3962400" cy="3293209"/>
          </a:xfrm>
          <a:prstGeom prst="rect">
            <a:avLst/>
          </a:prstGeom>
          <a:solidFill>
            <a:schemeClr val="bg2">
              <a:lumMod val="90000"/>
            </a:schemeClr>
          </a:solidFill>
        </p:spPr>
        <p:txBody>
          <a:bodyPr wrap="square">
            <a:spAutoFit/>
          </a:bodyPr>
          <a:lstStyle/>
          <a:p>
            <a:pPr marL="342900" indent="-342900">
              <a:buFont typeface="+mj-lt"/>
              <a:buAutoNum type="alphaLcPeriod"/>
            </a:pPr>
            <a:r>
              <a:rPr lang="en-US" sz="1600" dirty="0" err="1"/>
              <a:t>Mudah</a:t>
            </a:r>
            <a:r>
              <a:rPr lang="en-US" sz="1600" dirty="0"/>
              <a:t> </a:t>
            </a:r>
            <a:r>
              <a:rPr lang="en-US" sz="1600" dirty="0" err="1"/>
              <a:t>dibawa</a:t>
            </a:r>
            <a:r>
              <a:rPr lang="en-US" sz="1600" dirty="0"/>
              <a:t> (portability);</a:t>
            </a:r>
          </a:p>
          <a:p>
            <a:pPr marL="342900" indent="-342900">
              <a:buFont typeface="+mj-lt"/>
              <a:buAutoNum type="alphaLcPeriod"/>
            </a:pPr>
            <a:r>
              <a:rPr lang="en-US" sz="1600" dirty="0" err="1"/>
              <a:t>Tahan</a:t>
            </a:r>
            <a:r>
              <a:rPr lang="en-US" sz="1600" dirty="0"/>
              <a:t> lama (durability);</a:t>
            </a:r>
          </a:p>
          <a:p>
            <a:pPr marL="342900" indent="-342900">
              <a:buFont typeface="+mj-lt"/>
              <a:buAutoNum type="alphaLcPeriod"/>
            </a:pPr>
            <a:r>
              <a:rPr lang="en-US" sz="1600" dirty="0" err="1"/>
              <a:t>Dapat</a:t>
            </a:r>
            <a:r>
              <a:rPr lang="en-US" sz="1600" dirty="0"/>
              <a:t> </a:t>
            </a:r>
            <a:r>
              <a:rPr lang="en-US" sz="1600" dirty="0" err="1"/>
              <a:t>dipecah</a:t>
            </a:r>
            <a:r>
              <a:rPr lang="en-US" sz="1600" dirty="0"/>
              <a:t> </a:t>
            </a:r>
            <a:r>
              <a:rPr lang="en-US" sz="1600" dirty="0" err="1"/>
              <a:t>menjadi</a:t>
            </a:r>
            <a:r>
              <a:rPr lang="en-US" sz="1600" dirty="0"/>
              <a:t> unit yang </a:t>
            </a:r>
            <a:r>
              <a:rPr lang="en-US" sz="1600" dirty="0" err="1"/>
              <a:t>lebih</a:t>
            </a:r>
            <a:r>
              <a:rPr lang="en-US" sz="1600" dirty="0"/>
              <a:t> </a:t>
            </a:r>
            <a:r>
              <a:rPr lang="en-US" sz="1600" dirty="0" err="1"/>
              <a:t>kecil</a:t>
            </a:r>
            <a:r>
              <a:rPr lang="en-US" sz="1600" dirty="0"/>
              <a:t> (divisibility); </a:t>
            </a:r>
          </a:p>
          <a:p>
            <a:pPr marL="342900" indent="-342900">
              <a:buFont typeface="+mj-lt"/>
              <a:buAutoNum type="alphaLcPeriod"/>
            </a:pPr>
            <a:r>
              <a:rPr lang="en-US" sz="1600" dirty="0" err="1"/>
              <a:t>Nilainya</a:t>
            </a:r>
            <a:r>
              <a:rPr lang="en-US" sz="1600" dirty="0"/>
              <a:t> </a:t>
            </a:r>
            <a:r>
              <a:rPr lang="en-US" sz="1600" dirty="0" err="1"/>
              <a:t>stabil</a:t>
            </a:r>
            <a:r>
              <a:rPr lang="en-US" sz="1600" dirty="0"/>
              <a:t> (stability);</a:t>
            </a:r>
          </a:p>
          <a:p>
            <a:pPr marL="342900" indent="-342900">
              <a:buFont typeface="+mj-lt"/>
              <a:buAutoNum type="alphaLcPeriod"/>
            </a:pPr>
            <a:r>
              <a:rPr lang="en-US" sz="1600" dirty="0" err="1"/>
              <a:t>Diterima</a:t>
            </a:r>
            <a:r>
              <a:rPr lang="en-US" sz="1600" dirty="0"/>
              <a:t> </a:t>
            </a:r>
            <a:r>
              <a:rPr lang="en-US" sz="1600" dirty="0" err="1"/>
              <a:t>secara</a:t>
            </a:r>
            <a:r>
              <a:rPr lang="en-US" sz="1600" dirty="0"/>
              <a:t> </a:t>
            </a:r>
            <a:r>
              <a:rPr lang="en-US" sz="1600" dirty="0" err="1"/>
              <a:t>umum</a:t>
            </a:r>
            <a:r>
              <a:rPr lang="en-US" sz="1600" dirty="0"/>
              <a:t> (acceptability); </a:t>
            </a:r>
          </a:p>
          <a:p>
            <a:pPr marL="342900" indent="-342900">
              <a:buFont typeface="+mj-lt"/>
              <a:buAutoNum type="alphaLcPeriod"/>
            </a:pPr>
            <a:r>
              <a:rPr lang="en-US" sz="1600" dirty="0" err="1"/>
              <a:t>Jumlahnya</a:t>
            </a:r>
            <a:r>
              <a:rPr lang="en-US" sz="1600" dirty="0"/>
              <a:t> </a:t>
            </a:r>
            <a:r>
              <a:rPr lang="en-US" sz="1600" dirty="0" err="1"/>
              <a:t>dapat</a:t>
            </a:r>
            <a:r>
              <a:rPr lang="en-US" sz="1600" dirty="0"/>
              <a:t> </a:t>
            </a:r>
            <a:r>
              <a:rPr lang="en-US" sz="1600" dirty="0" err="1"/>
              <a:t>memenuhi</a:t>
            </a:r>
            <a:r>
              <a:rPr lang="en-US" sz="1600" dirty="0"/>
              <a:t> </a:t>
            </a:r>
            <a:r>
              <a:rPr lang="en-US" sz="1600" dirty="0" err="1"/>
              <a:t>kebutuhan</a:t>
            </a:r>
            <a:r>
              <a:rPr lang="en-US" sz="1600" dirty="0"/>
              <a:t> </a:t>
            </a:r>
            <a:r>
              <a:rPr lang="en-US" sz="1600" dirty="0" err="1"/>
              <a:t>masyarakat</a:t>
            </a:r>
            <a:r>
              <a:rPr lang="en-US" sz="1600" dirty="0"/>
              <a:t>;</a:t>
            </a:r>
          </a:p>
          <a:p>
            <a:pPr marL="342900" indent="-342900">
              <a:buFont typeface="+mj-lt"/>
              <a:buAutoNum type="alphaLcPeriod"/>
            </a:pPr>
            <a:r>
              <a:rPr lang="en-US" sz="1600" dirty="0"/>
              <a:t> </a:t>
            </a:r>
            <a:r>
              <a:rPr lang="en-US" sz="1600" dirty="0" err="1"/>
              <a:t>Tidak</a:t>
            </a:r>
            <a:r>
              <a:rPr lang="en-US" sz="1600" dirty="0"/>
              <a:t> </a:t>
            </a:r>
            <a:r>
              <a:rPr lang="en-US" sz="1600" dirty="0" err="1"/>
              <a:t>mudah</a:t>
            </a:r>
            <a:r>
              <a:rPr lang="en-US" sz="1600" dirty="0"/>
              <a:t> </a:t>
            </a:r>
            <a:r>
              <a:rPr lang="en-US" sz="1600" dirty="0" err="1"/>
              <a:t>dipalsukan</a:t>
            </a:r>
            <a:r>
              <a:rPr lang="en-US" sz="1600" dirty="0"/>
              <a:t>;</a:t>
            </a:r>
          </a:p>
          <a:p>
            <a:pPr marL="342900" indent="-342900">
              <a:buFont typeface="+mj-lt"/>
              <a:buAutoNum type="alphaLcPeriod"/>
            </a:pPr>
            <a:r>
              <a:rPr lang="en-US" sz="1600" dirty="0"/>
              <a:t> </a:t>
            </a:r>
            <a:r>
              <a:rPr lang="en-US" sz="1600" dirty="0" err="1"/>
              <a:t>Mudah</a:t>
            </a:r>
            <a:r>
              <a:rPr lang="en-US" sz="1600" dirty="0"/>
              <a:t> </a:t>
            </a:r>
            <a:r>
              <a:rPr lang="en-US" sz="1600" dirty="0" err="1"/>
              <a:t>disimpan</a:t>
            </a:r>
            <a:r>
              <a:rPr lang="en-US" sz="1600" dirty="0"/>
              <a:t>; dan </a:t>
            </a:r>
          </a:p>
          <a:p>
            <a:pPr marL="342900" indent="-342900">
              <a:buFont typeface="+mj-lt"/>
              <a:buAutoNum type="alphaLcPeriod"/>
            </a:pPr>
            <a:r>
              <a:rPr lang="en-US" sz="1600" dirty="0" err="1"/>
              <a:t>Syarat</a:t>
            </a:r>
            <a:r>
              <a:rPr lang="en-US" sz="1600" dirty="0"/>
              <a:t> </a:t>
            </a:r>
            <a:r>
              <a:rPr lang="en-US" sz="1600" dirty="0" err="1"/>
              <a:t>psikologis</a:t>
            </a:r>
            <a:r>
              <a:rPr lang="en-US" sz="1600" dirty="0"/>
              <a:t>, uang </a:t>
            </a:r>
            <a:r>
              <a:rPr lang="en-US" sz="1600" dirty="0" err="1"/>
              <a:t>harus</a:t>
            </a:r>
            <a:r>
              <a:rPr lang="en-US" sz="1600" dirty="0"/>
              <a:t> </a:t>
            </a:r>
            <a:r>
              <a:rPr lang="en-US" sz="1600" dirty="0" err="1"/>
              <a:t>bisa</a:t>
            </a:r>
            <a:r>
              <a:rPr lang="en-US" sz="1600" dirty="0"/>
              <a:t> </a:t>
            </a:r>
            <a:r>
              <a:rPr lang="en-US" sz="1600" dirty="0" err="1"/>
              <a:t>memuaskan</a:t>
            </a:r>
            <a:r>
              <a:rPr lang="en-US" sz="1600" dirty="0"/>
              <a:t> </a:t>
            </a:r>
            <a:r>
              <a:rPr lang="en-US" sz="1600" dirty="0" err="1"/>
              <a:t>keinginan</a:t>
            </a:r>
            <a:r>
              <a:rPr lang="en-US" sz="1600" dirty="0"/>
              <a:t> orang yang </a:t>
            </a:r>
            <a:r>
              <a:rPr lang="en-US" sz="1600" dirty="0" err="1"/>
              <a:t>memilikinya</a:t>
            </a:r>
            <a:r>
              <a:rPr lang="en-US" sz="1600" dirty="0"/>
              <a:t>.</a:t>
            </a:r>
          </a:p>
        </p:txBody>
      </p:sp>
    </p:spTree>
    <p:extLst>
      <p:ext uri="{BB962C8B-B14F-4D97-AF65-F5344CB8AC3E}">
        <p14:creationId xmlns:p14="http://schemas.microsoft.com/office/powerpoint/2010/main" val="294695855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arn(inVertical)">
                                      <p:cBhvr>
                                        <p:cTn id="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34">
            <a:extLst>
              <a:ext uri="{FF2B5EF4-FFF2-40B4-BE49-F238E27FC236}">
                <a16:creationId xmlns:a16="http://schemas.microsoft.com/office/drawing/2014/main" id="{CDA21B7F-BA06-9F9B-6562-0FFDFFFD799B}"/>
              </a:ext>
            </a:extLst>
          </p:cNvPr>
          <p:cNvSpPr txBox="1"/>
          <p:nvPr/>
        </p:nvSpPr>
        <p:spPr>
          <a:xfrm>
            <a:off x="0" y="133350"/>
            <a:ext cx="9143999" cy="401816"/>
          </a:xfrm>
          <a:prstGeom prst="rect">
            <a:avLst/>
          </a:prstGeom>
          <a:solidFill>
            <a:srgbClr val="2C987E"/>
          </a:solidFill>
          <a:ln>
            <a:noFill/>
          </a:ln>
        </p:spPr>
        <p:style>
          <a:lnRef idx="2">
            <a:schemeClr val="accent5">
              <a:shade val="50000"/>
            </a:schemeClr>
          </a:lnRef>
          <a:fillRef idx="1">
            <a:schemeClr val="accent5"/>
          </a:fillRef>
          <a:effectRef idx="0">
            <a:schemeClr val="accent5"/>
          </a:effectRef>
          <a:fontRef idx="minor">
            <a:schemeClr val="lt1"/>
          </a:fontRef>
        </p:style>
        <p:txBody>
          <a:bodyPr wrap="square" lIns="93128" tIns="46565" rIns="93128" bIns="46565" rtlCol="0">
            <a:spAutoFit/>
          </a:bodyPr>
          <a:lstStyle/>
          <a:p>
            <a:pPr marL="0" lvl="1">
              <a:tabLst>
                <a:tab pos="692185" algn="l"/>
              </a:tabLst>
            </a:pPr>
            <a:r>
              <a:rPr lang="it-IT" sz="2000" b="1" dirty="0">
                <a:solidFill>
                  <a:schemeClr val="bg1"/>
                </a:solidFill>
                <a:latin typeface="Candara" pitchFamily="34" charset="0"/>
              </a:rPr>
              <a:t>A. Uang</a:t>
            </a:r>
            <a:endParaRPr lang="en-US" sz="2000" b="1" dirty="0">
              <a:solidFill>
                <a:schemeClr val="bg1"/>
              </a:solidFill>
              <a:latin typeface="Candara" pitchFamily="34" charset="0"/>
            </a:endParaRPr>
          </a:p>
        </p:txBody>
      </p:sp>
      <p:grpSp>
        <p:nvGrpSpPr>
          <p:cNvPr id="4" name="Group 3">
            <a:extLst>
              <a:ext uri="{FF2B5EF4-FFF2-40B4-BE49-F238E27FC236}">
                <a16:creationId xmlns:a16="http://schemas.microsoft.com/office/drawing/2014/main" id="{3A28702D-B9BB-9CDA-BC39-68AFBBE16212}"/>
              </a:ext>
            </a:extLst>
          </p:cNvPr>
          <p:cNvGrpSpPr/>
          <p:nvPr/>
        </p:nvGrpSpPr>
        <p:grpSpPr>
          <a:xfrm>
            <a:off x="12551" y="4320996"/>
            <a:ext cx="9144000" cy="841375"/>
            <a:chOff x="0" y="4302125"/>
            <a:chExt cx="9144000" cy="841375"/>
          </a:xfrm>
        </p:grpSpPr>
        <p:grpSp>
          <p:nvGrpSpPr>
            <p:cNvPr id="5" name="Group 4">
              <a:extLst>
                <a:ext uri="{FF2B5EF4-FFF2-40B4-BE49-F238E27FC236}">
                  <a16:creationId xmlns:a16="http://schemas.microsoft.com/office/drawing/2014/main" id="{B4635115-5331-BD91-99E7-BBD5C67404CE}"/>
                </a:ext>
              </a:extLst>
            </p:cNvPr>
            <p:cNvGrpSpPr/>
            <p:nvPr/>
          </p:nvGrpSpPr>
          <p:grpSpPr>
            <a:xfrm>
              <a:off x="0" y="4302125"/>
              <a:ext cx="9144000" cy="841375"/>
              <a:chOff x="0" y="4302125"/>
              <a:chExt cx="9144000" cy="841375"/>
            </a:xfrm>
          </p:grpSpPr>
          <p:grpSp>
            <p:nvGrpSpPr>
              <p:cNvPr id="7" name="Group 6">
                <a:extLst>
                  <a:ext uri="{FF2B5EF4-FFF2-40B4-BE49-F238E27FC236}">
                    <a16:creationId xmlns:a16="http://schemas.microsoft.com/office/drawing/2014/main" id="{2524FE84-F3D0-8A68-01EF-581A81812899}"/>
                  </a:ext>
                </a:extLst>
              </p:cNvPr>
              <p:cNvGrpSpPr/>
              <p:nvPr/>
            </p:nvGrpSpPr>
            <p:grpSpPr>
              <a:xfrm>
                <a:off x="0" y="4302125"/>
                <a:ext cx="9144000" cy="841375"/>
                <a:chOff x="0" y="4302125"/>
                <a:chExt cx="9144000" cy="841375"/>
              </a:xfrm>
            </p:grpSpPr>
            <p:pic>
              <p:nvPicPr>
                <p:cNvPr id="9" name="Picture 2" descr="E:\ELISA\ERLANGGA LISA\2017\TEMPLATE PPT\SMP PPKN kelas X kelompok wajib\SMP PPKN kelas X kelompok wajib.png">
                  <a:extLst>
                    <a:ext uri="{FF2B5EF4-FFF2-40B4-BE49-F238E27FC236}">
                      <a16:creationId xmlns:a16="http://schemas.microsoft.com/office/drawing/2014/main" id="{AEFE2516-686E-2A3C-F9D4-DD50B7573C91}"/>
                    </a:ext>
                  </a:extLst>
                </p:cNvPr>
                <p:cNvPicPr>
                  <a:picLocks noChangeAspect="1" noChangeArrowheads="1"/>
                </p:cNvPicPr>
                <p:nvPr/>
              </p:nvPicPr>
              <p:blipFill>
                <a:blip r:embed="rId2" cstate="print"/>
                <a:srcRect/>
                <a:stretch>
                  <a:fillRect/>
                </a:stretch>
              </p:blipFill>
              <p:spPr bwMode="auto">
                <a:xfrm>
                  <a:off x="0" y="4302125"/>
                  <a:ext cx="9144000" cy="841375"/>
                </a:xfrm>
                <a:prstGeom prst="rect">
                  <a:avLst/>
                </a:prstGeom>
                <a:noFill/>
              </p:spPr>
            </p:pic>
            <p:sp>
              <p:nvSpPr>
                <p:cNvPr id="10" name="TextBox 16">
                  <a:extLst>
                    <a:ext uri="{FF2B5EF4-FFF2-40B4-BE49-F238E27FC236}">
                      <a16:creationId xmlns:a16="http://schemas.microsoft.com/office/drawing/2014/main" id="{DCAFC76D-6382-D69B-6668-7CDA2B957772}"/>
                    </a:ext>
                  </a:extLst>
                </p:cNvPr>
                <p:cNvSpPr txBox="1"/>
                <p:nvPr/>
              </p:nvSpPr>
              <p:spPr>
                <a:xfrm>
                  <a:off x="2057400" y="4732407"/>
                  <a:ext cx="5334000" cy="353943"/>
                </a:xfrm>
                <a:prstGeom prst="rect">
                  <a:avLst/>
                </a:prstGeom>
                <a:solidFill>
                  <a:srgbClr val="FFC000"/>
                </a:solidFill>
              </p:spPr>
              <p:txBody>
                <a:bodyPr wrap="square" rtlCol="0">
                  <a:spAutoFit/>
                </a:bodyPr>
                <a:lstStyle/>
                <a:p>
                  <a:r>
                    <a:rPr lang="en-US" sz="1700" b="1" dirty="0">
                      <a:solidFill>
                        <a:srgbClr val="002060"/>
                      </a:solidFill>
                      <a:latin typeface="Arial" pitchFamily="34" charset="0"/>
                      <a:cs typeface="Arial" pitchFamily="34" charset="0"/>
                    </a:rPr>
                    <a:t>IPS EKONOMI </a:t>
                  </a:r>
                </a:p>
              </p:txBody>
            </p:sp>
          </p:grpSp>
          <p:pic>
            <p:nvPicPr>
              <p:cNvPr id="8" name="Picture 7" descr="A picture containing text&#10;&#10;Description automatically generated">
                <a:extLst>
                  <a:ext uri="{FF2B5EF4-FFF2-40B4-BE49-F238E27FC236}">
                    <a16:creationId xmlns:a16="http://schemas.microsoft.com/office/drawing/2014/main" id="{2BB9B8D0-FE73-33F6-813D-AA1A3FF4EAAF}"/>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6" name="Rectangle 5">
              <a:extLst>
                <a:ext uri="{FF2B5EF4-FFF2-40B4-BE49-F238E27FC236}">
                  <a16:creationId xmlns:a16="http://schemas.microsoft.com/office/drawing/2014/main" id="{336417B2-81ED-C481-E30C-1AA3E3C789EA}"/>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11" name="TextBox 10">
            <a:extLst>
              <a:ext uri="{FF2B5EF4-FFF2-40B4-BE49-F238E27FC236}">
                <a16:creationId xmlns:a16="http://schemas.microsoft.com/office/drawing/2014/main" id="{8665A58D-94BA-4020-5255-92570917A957}"/>
              </a:ext>
            </a:extLst>
          </p:cNvPr>
          <p:cNvSpPr txBox="1"/>
          <p:nvPr/>
        </p:nvSpPr>
        <p:spPr>
          <a:xfrm>
            <a:off x="152400" y="666750"/>
            <a:ext cx="2514599" cy="369332"/>
          </a:xfrm>
          <a:prstGeom prst="rect">
            <a:avLst/>
          </a:prstGeom>
          <a:solidFill>
            <a:schemeClr val="bg2">
              <a:lumMod val="75000"/>
            </a:schemeClr>
          </a:solidFill>
        </p:spPr>
        <p:txBody>
          <a:bodyPr wrap="square">
            <a:spAutoFit/>
          </a:bodyPr>
          <a:lstStyle/>
          <a:p>
            <a:r>
              <a:rPr lang="en-US" b="1" dirty="0"/>
              <a:t>6. </a:t>
            </a:r>
            <a:r>
              <a:rPr lang="en-US" b="1" dirty="0" err="1"/>
              <a:t>Standar</a:t>
            </a:r>
            <a:r>
              <a:rPr lang="en-US" b="1" dirty="0"/>
              <a:t> Mata Uang</a:t>
            </a:r>
          </a:p>
        </p:txBody>
      </p:sp>
      <p:sp>
        <p:nvSpPr>
          <p:cNvPr id="12" name="TextBox 11">
            <a:extLst>
              <a:ext uri="{FF2B5EF4-FFF2-40B4-BE49-F238E27FC236}">
                <a16:creationId xmlns:a16="http://schemas.microsoft.com/office/drawing/2014/main" id="{0BECDA81-0B33-13D7-4218-81D24BD7494A}"/>
              </a:ext>
            </a:extLst>
          </p:cNvPr>
          <p:cNvSpPr txBox="1"/>
          <p:nvPr/>
        </p:nvSpPr>
        <p:spPr>
          <a:xfrm>
            <a:off x="381000" y="1036082"/>
            <a:ext cx="7848600" cy="523220"/>
          </a:xfrm>
          <a:prstGeom prst="rect">
            <a:avLst/>
          </a:prstGeom>
          <a:noFill/>
        </p:spPr>
        <p:txBody>
          <a:bodyPr wrap="square" rtlCol="0">
            <a:spAutoFit/>
          </a:bodyPr>
          <a:lstStyle/>
          <a:p>
            <a:pPr algn="just"/>
            <a:r>
              <a:rPr lang="id-ID" sz="1400" dirty="0"/>
              <a:t>Standar mata uang adalah benda yang ditetapkan sebagai objek pembanding atau nilai dalam jumlah satuan tertentu dan dalam waktu tertentu sebagai alat satuan hitung. </a:t>
            </a:r>
          </a:p>
        </p:txBody>
      </p:sp>
      <p:sp>
        <p:nvSpPr>
          <p:cNvPr id="13" name="TextBox 12">
            <a:extLst>
              <a:ext uri="{FF2B5EF4-FFF2-40B4-BE49-F238E27FC236}">
                <a16:creationId xmlns:a16="http://schemas.microsoft.com/office/drawing/2014/main" id="{030DCCBE-F46A-BE4A-5E49-F5BE041600CB}"/>
              </a:ext>
            </a:extLst>
          </p:cNvPr>
          <p:cNvSpPr txBox="1"/>
          <p:nvPr/>
        </p:nvSpPr>
        <p:spPr>
          <a:xfrm>
            <a:off x="383309" y="1531016"/>
            <a:ext cx="3416449" cy="307777"/>
          </a:xfrm>
          <a:prstGeom prst="rect">
            <a:avLst/>
          </a:prstGeom>
          <a:noFill/>
        </p:spPr>
        <p:txBody>
          <a:bodyPr wrap="square" rtlCol="0">
            <a:spAutoFit/>
          </a:bodyPr>
          <a:lstStyle/>
          <a:p>
            <a:r>
              <a:rPr lang="id-ID" sz="1400" b="1" dirty="0" err="1"/>
              <a:t>a</a:t>
            </a:r>
            <a:r>
              <a:rPr lang="id-ID" sz="1400" b="1" dirty="0"/>
              <a:t>. Standar Logam </a:t>
            </a:r>
            <a:r>
              <a:rPr lang="id-ID" sz="1400" b="1" i="1" dirty="0"/>
              <a:t>(</a:t>
            </a:r>
            <a:r>
              <a:rPr lang="id-ID" sz="1400" b="1" i="1" dirty="0" err="1"/>
              <a:t>Metalic</a:t>
            </a:r>
            <a:r>
              <a:rPr lang="id-ID" sz="1400" b="1" i="1" dirty="0"/>
              <a:t> Standard)</a:t>
            </a:r>
          </a:p>
        </p:txBody>
      </p:sp>
      <p:sp>
        <p:nvSpPr>
          <p:cNvPr id="14" name="TextBox 13">
            <a:extLst>
              <a:ext uri="{FF2B5EF4-FFF2-40B4-BE49-F238E27FC236}">
                <a16:creationId xmlns:a16="http://schemas.microsoft.com/office/drawing/2014/main" id="{C9D2D6C9-7FF6-1DBF-AB94-070006384FA0}"/>
              </a:ext>
            </a:extLst>
          </p:cNvPr>
          <p:cNvSpPr txBox="1"/>
          <p:nvPr/>
        </p:nvSpPr>
        <p:spPr>
          <a:xfrm>
            <a:off x="571500" y="1753963"/>
            <a:ext cx="7467600" cy="2677656"/>
          </a:xfrm>
          <a:prstGeom prst="rect">
            <a:avLst/>
          </a:prstGeom>
          <a:noFill/>
        </p:spPr>
        <p:txBody>
          <a:bodyPr wrap="square" rtlCol="0">
            <a:spAutoFit/>
          </a:bodyPr>
          <a:lstStyle/>
          <a:p>
            <a:pPr algn="just"/>
            <a:r>
              <a:rPr lang="id-ID" sz="1400" dirty="0"/>
              <a:t>Standar logam adalah suatu penetapan logam tertentu sebagai standar dalam keuangan. Logam tersebut dapat berupa emas atau perak. Standar logam dapat dibedakan sebagai berikut.</a:t>
            </a:r>
          </a:p>
          <a:p>
            <a:pPr marL="342900" indent="-342900" algn="just">
              <a:buFont typeface="+mj-lt"/>
              <a:buAutoNum type="arabicParenR"/>
            </a:pPr>
            <a:r>
              <a:rPr lang="id-ID" sz="1400" dirty="0"/>
              <a:t>Sistem Standar Tunggal. Sistem ini menggunakan satu jenis logam menjadi mata uang. Logam yang digunakan biasanya berupa emas atau perak, tetapi lebih lazim digunakan emas. Oleh karena itu standar tunggal disebut juga dengan standar emas.</a:t>
            </a:r>
          </a:p>
          <a:p>
            <a:pPr marL="342900" indent="-342900" algn="just">
              <a:buFont typeface="+mj-lt"/>
              <a:buAutoNum type="arabicParenR"/>
            </a:pPr>
            <a:r>
              <a:rPr lang="id-ID" sz="1400" dirty="0"/>
              <a:t>Sistem Standar Kembar. Pada standar kembar, beredar dua jenis uang, yaitu emas dan perak. Jika perbandingan nilai emas dan perak tidak ditentukan, melainkan tergantung pada pasar disebut standar emas paralel. Jika standar kembar menggunakan emas dan perak, nilai perbandingannya ditetapkan berdasarkan undang-undang, akan berlaku hukum </a:t>
            </a:r>
            <a:r>
              <a:rPr lang="id-ID" sz="1400" dirty="0" err="1"/>
              <a:t>Gresham</a:t>
            </a:r>
            <a:r>
              <a:rPr lang="id-ID" sz="1400" dirty="0"/>
              <a:t>.</a:t>
            </a:r>
          </a:p>
          <a:p>
            <a:pPr marL="342900" indent="-342900" algn="just">
              <a:buFont typeface="+mj-lt"/>
              <a:buAutoNum type="arabicParenR"/>
            </a:pPr>
            <a:r>
              <a:rPr lang="id-ID" sz="1400" dirty="0"/>
              <a:t>Sistem Standar Pincang. Pemerintah menetapkan uang emas sebagai mata uang standar. Tetapi mata uang perak juga beredar dalam jumlah yang tidak terbatas, meskipun masyarakat umum tidak dapat secara bebas mencetaknya.</a:t>
            </a:r>
          </a:p>
        </p:txBody>
      </p:sp>
    </p:spTree>
    <p:extLst>
      <p:ext uri="{BB962C8B-B14F-4D97-AF65-F5344CB8AC3E}">
        <p14:creationId xmlns:p14="http://schemas.microsoft.com/office/powerpoint/2010/main" val="45781547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3225</TotalTime>
  <Words>5877</Words>
  <Application>Microsoft Office PowerPoint</Application>
  <PresentationFormat>On-screen Show (16:9)</PresentationFormat>
  <Paragraphs>632</Paragraphs>
  <Slides>56</Slides>
  <Notes>52</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56</vt:i4>
      </vt:variant>
    </vt:vector>
  </HeadingPairs>
  <TitlesOfParts>
    <vt:vector size="66" baseType="lpstr">
      <vt:lpstr>Arial</vt:lpstr>
      <vt:lpstr>Batang</vt:lpstr>
      <vt:lpstr>Calibri</vt:lpstr>
      <vt:lpstr>Calibri Light</vt:lpstr>
      <vt:lpstr>Cambria</vt:lpstr>
      <vt:lpstr>Candara</vt:lpstr>
      <vt:lpstr>Eras Bold ITC</vt:lpstr>
      <vt:lpstr>Quire Sans</vt:lpstr>
      <vt:lpstr>Tahoma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Marsella Putri</dc:creator>
  <cp:lastModifiedBy>ERLNB43</cp:lastModifiedBy>
  <cp:revision>28</cp:revision>
  <dcterms:created xsi:type="dcterms:W3CDTF">2006-08-16T00:00:00Z</dcterms:created>
  <dcterms:modified xsi:type="dcterms:W3CDTF">2023-06-13T10:55:24Z</dcterms:modified>
</cp:coreProperties>
</file>